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4"/>
  </p:notesMasterIdLst>
  <p:handoutMasterIdLst>
    <p:handoutMasterId r:id="rId205"/>
  </p:handoutMasterIdLst>
  <p:sldIdLst>
    <p:sldId id="285" r:id="rId2"/>
    <p:sldId id="503" r:id="rId3"/>
    <p:sldId id="504" r:id="rId4"/>
    <p:sldId id="505" r:id="rId5"/>
    <p:sldId id="506" r:id="rId6"/>
    <p:sldId id="507" r:id="rId7"/>
    <p:sldId id="508" r:id="rId8"/>
    <p:sldId id="519" r:id="rId9"/>
    <p:sldId id="520" r:id="rId10"/>
    <p:sldId id="521" r:id="rId11"/>
    <p:sldId id="522" r:id="rId12"/>
    <p:sldId id="523" r:id="rId13"/>
    <p:sldId id="525" r:id="rId14"/>
    <p:sldId id="526" r:id="rId15"/>
    <p:sldId id="527" r:id="rId16"/>
    <p:sldId id="528" r:id="rId17"/>
    <p:sldId id="529" r:id="rId18"/>
    <p:sldId id="530" r:id="rId19"/>
    <p:sldId id="721" r:id="rId20"/>
    <p:sldId id="532" r:id="rId21"/>
    <p:sldId id="722" r:id="rId22"/>
    <p:sldId id="533" r:id="rId23"/>
    <p:sldId id="534" r:id="rId24"/>
    <p:sldId id="535" r:id="rId25"/>
    <p:sldId id="764" r:id="rId26"/>
    <p:sldId id="765" r:id="rId27"/>
    <p:sldId id="766" r:id="rId28"/>
    <p:sldId id="524" r:id="rId29"/>
    <p:sldId id="538" r:id="rId30"/>
    <p:sldId id="539" r:id="rId31"/>
    <p:sldId id="540" r:id="rId32"/>
    <p:sldId id="541" r:id="rId33"/>
    <p:sldId id="543" r:id="rId34"/>
    <p:sldId id="723" r:id="rId35"/>
    <p:sldId id="731" r:id="rId36"/>
    <p:sldId id="732" r:id="rId37"/>
    <p:sldId id="733" r:id="rId38"/>
    <p:sldId id="724" r:id="rId39"/>
    <p:sldId id="725" r:id="rId40"/>
    <p:sldId id="726" r:id="rId41"/>
    <p:sldId id="727" r:id="rId42"/>
    <p:sldId id="728" r:id="rId43"/>
    <p:sldId id="729" r:id="rId44"/>
    <p:sldId id="730" r:id="rId45"/>
    <p:sldId id="545" r:id="rId46"/>
    <p:sldId id="542" r:id="rId47"/>
    <p:sldId id="549" r:id="rId48"/>
    <p:sldId id="550" r:id="rId49"/>
    <p:sldId id="559" r:id="rId50"/>
    <p:sldId id="560" r:id="rId51"/>
    <p:sldId id="563" r:id="rId52"/>
    <p:sldId id="564" r:id="rId53"/>
    <p:sldId id="561" r:id="rId54"/>
    <p:sldId id="568" r:id="rId55"/>
    <p:sldId id="562" r:id="rId56"/>
    <p:sldId id="566" r:id="rId57"/>
    <p:sldId id="567" r:id="rId58"/>
    <p:sldId id="569" r:id="rId59"/>
    <p:sldId id="577" r:id="rId60"/>
    <p:sldId id="578" r:id="rId61"/>
    <p:sldId id="570" r:id="rId62"/>
    <p:sldId id="571" r:id="rId63"/>
    <p:sldId id="572" r:id="rId64"/>
    <p:sldId id="573" r:id="rId65"/>
    <p:sldId id="576" r:id="rId66"/>
    <p:sldId id="579" r:id="rId67"/>
    <p:sldId id="736" r:id="rId68"/>
    <p:sldId id="737" r:id="rId69"/>
    <p:sldId id="738" r:id="rId70"/>
    <p:sldId id="739" r:id="rId71"/>
    <p:sldId id="740" r:id="rId72"/>
    <p:sldId id="741" r:id="rId73"/>
    <p:sldId id="742" r:id="rId74"/>
    <p:sldId id="511" r:id="rId75"/>
    <p:sldId id="515" r:id="rId76"/>
    <p:sldId id="516" r:id="rId77"/>
    <p:sldId id="580" r:id="rId78"/>
    <p:sldId id="581" r:id="rId79"/>
    <p:sldId id="582" r:id="rId80"/>
    <p:sldId id="583" r:id="rId81"/>
    <p:sldId id="586" r:id="rId82"/>
    <p:sldId id="587" r:id="rId83"/>
    <p:sldId id="606" r:id="rId84"/>
    <p:sldId id="588" r:id="rId85"/>
    <p:sldId id="598" r:id="rId86"/>
    <p:sldId id="607" r:id="rId87"/>
    <p:sldId id="608" r:id="rId88"/>
    <p:sldId id="589" r:id="rId89"/>
    <p:sldId id="734" r:id="rId90"/>
    <p:sldId id="735" r:id="rId91"/>
    <p:sldId id="584" r:id="rId92"/>
    <p:sldId id="585" r:id="rId93"/>
    <p:sldId id="590" r:id="rId94"/>
    <p:sldId id="594" r:id="rId95"/>
    <p:sldId id="595" r:id="rId96"/>
    <p:sldId id="596" r:id="rId97"/>
    <p:sldId id="599" r:id="rId98"/>
    <p:sldId id="600" r:id="rId99"/>
    <p:sldId id="601" r:id="rId100"/>
    <p:sldId id="609" r:id="rId101"/>
    <p:sldId id="610" r:id="rId102"/>
    <p:sldId id="611" r:id="rId103"/>
    <p:sldId id="617" r:id="rId104"/>
    <p:sldId id="603" r:id="rId105"/>
    <p:sldId id="745" r:id="rId106"/>
    <p:sldId id="622" r:id="rId107"/>
    <p:sldId id="623" r:id="rId108"/>
    <p:sldId id="624" r:id="rId109"/>
    <p:sldId id="627" r:id="rId110"/>
    <p:sldId id="628" r:id="rId111"/>
    <p:sldId id="629" r:id="rId112"/>
    <p:sldId id="630" r:id="rId113"/>
    <p:sldId id="631" r:id="rId114"/>
    <p:sldId id="625" r:id="rId115"/>
    <p:sldId id="632" r:id="rId116"/>
    <p:sldId id="633" r:id="rId117"/>
    <p:sldId id="743" r:id="rId118"/>
    <p:sldId id="744" r:id="rId119"/>
    <p:sldId id="634" r:id="rId120"/>
    <p:sldId id="635" r:id="rId121"/>
    <p:sldId id="746" r:id="rId122"/>
    <p:sldId id="747" r:id="rId123"/>
    <p:sldId id="636" r:id="rId124"/>
    <p:sldId id="637" r:id="rId125"/>
    <p:sldId id="640" r:id="rId126"/>
    <p:sldId id="642" r:id="rId127"/>
    <p:sldId id="643" r:id="rId128"/>
    <p:sldId id="644" r:id="rId129"/>
    <p:sldId id="645" r:id="rId130"/>
    <p:sldId id="646" r:id="rId131"/>
    <p:sldId id="647" r:id="rId132"/>
    <p:sldId id="653" r:id="rId133"/>
    <p:sldId id="641" r:id="rId134"/>
    <p:sldId id="648" r:id="rId135"/>
    <p:sldId id="649" r:id="rId136"/>
    <p:sldId id="650" r:id="rId137"/>
    <p:sldId id="651" r:id="rId138"/>
    <p:sldId id="654" r:id="rId139"/>
    <p:sldId id="749" r:id="rId140"/>
    <p:sldId id="750" r:id="rId141"/>
    <p:sldId id="657" r:id="rId142"/>
    <p:sldId id="760" r:id="rId143"/>
    <p:sldId id="761" r:id="rId144"/>
    <p:sldId id="762" r:id="rId145"/>
    <p:sldId id="763" r:id="rId146"/>
    <p:sldId id="658" r:id="rId147"/>
    <p:sldId id="659" r:id="rId148"/>
    <p:sldId id="652" r:id="rId149"/>
    <p:sldId id="660" r:id="rId150"/>
    <p:sldId id="661" r:id="rId151"/>
    <p:sldId id="662" r:id="rId152"/>
    <p:sldId id="673" r:id="rId153"/>
    <p:sldId id="677" r:id="rId154"/>
    <p:sldId id="674" r:id="rId155"/>
    <p:sldId id="675" r:id="rId156"/>
    <p:sldId id="676" r:id="rId157"/>
    <p:sldId id="678" r:id="rId158"/>
    <p:sldId id="679" r:id="rId159"/>
    <p:sldId id="680" r:id="rId160"/>
    <p:sldId id="681" r:id="rId161"/>
    <p:sldId id="682" r:id="rId162"/>
    <p:sldId id="683" r:id="rId163"/>
    <p:sldId id="684" r:id="rId164"/>
    <p:sldId id="685" r:id="rId165"/>
    <p:sldId id="686" r:id="rId166"/>
    <p:sldId id="687" r:id="rId167"/>
    <p:sldId id="689" r:id="rId168"/>
    <p:sldId id="690" r:id="rId169"/>
    <p:sldId id="693" r:id="rId170"/>
    <p:sldId id="694" r:id="rId171"/>
    <p:sldId id="695" r:id="rId172"/>
    <p:sldId id="700" r:id="rId173"/>
    <p:sldId id="696" r:id="rId174"/>
    <p:sldId id="699" r:id="rId175"/>
    <p:sldId id="701" r:id="rId176"/>
    <p:sldId id="702" r:id="rId177"/>
    <p:sldId id="691" r:id="rId178"/>
    <p:sldId id="703" r:id="rId179"/>
    <p:sldId id="708" r:id="rId180"/>
    <p:sldId id="704" r:id="rId181"/>
    <p:sldId id="705" r:id="rId182"/>
    <p:sldId id="706" r:id="rId183"/>
    <p:sldId id="709" r:id="rId184"/>
    <p:sldId id="717" r:id="rId185"/>
    <p:sldId id="710" r:id="rId186"/>
    <p:sldId id="711" r:id="rId187"/>
    <p:sldId id="712" r:id="rId188"/>
    <p:sldId id="713" r:id="rId189"/>
    <p:sldId id="714" r:id="rId190"/>
    <p:sldId id="715" r:id="rId191"/>
    <p:sldId id="716" r:id="rId192"/>
    <p:sldId id="718" r:id="rId193"/>
    <p:sldId id="751" r:id="rId194"/>
    <p:sldId id="752" r:id="rId195"/>
    <p:sldId id="753" r:id="rId196"/>
    <p:sldId id="754" r:id="rId197"/>
    <p:sldId id="755" r:id="rId198"/>
    <p:sldId id="756" r:id="rId199"/>
    <p:sldId id="757" r:id="rId200"/>
    <p:sldId id="758" r:id="rId201"/>
    <p:sldId id="759" r:id="rId202"/>
    <p:sldId id="720" r:id="rId203"/>
  </p:sldIdLst>
  <p:sldSz cx="12192000" cy="6858000"/>
  <p:notesSz cx="6858000" cy="9144000"/>
  <p:custDataLst>
    <p:tags r:id="rId20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GIỚI THIỆU" id="{1E6488F7-C9BD-4BD1-9651-8257B458F83D}">
          <p14:sldIdLst>
            <p14:sldId id="285"/>
          </p14:sldIdLst>
        </p14:section>
        <p14:section name="01. TỔNG QUAN VỀ MẬT MÃ HỌC" id="{12B5E169-F887-422F-BBBD-513924204899}">
          <p14:sldIdLst/>
        </p14:section>
        <p14:section name="02. Chương 02 Hệ mật KBM" id="{E7F91D40-8884-403E-AFE8-386332C1104C}">
          <p14:sldIdLst/>
        </p14:section>
        <p14:section name="03. Chương 03 Hệ mật KCK" id="{E605F143-3B6B-4A14-928F-0FB4924D0522}">
          <p14:sldIdLst>
            <p14:sldId id="503"/>
            <p14:sldId id="504"/>
            <p14:sldId id="505"/>
            <p14:sldId id="506"/>
            <p14:sldId id="507"/>
            <p14:sldId id="508"/>
            <p14:sldId id="519"/>
            <p14:sldId id="520"/>
            <p14:sldId id="521"/>
            <p14:sldId id="522"/>
            <p14:sldId id="523"/>
            <p14:sldId id="525"/>
            <p14:sldId id="526"/>
            <p14:sldId id="527"/>
            <p14:sldId id="528"/>
            <p14:sldId id="529"/>
            <p14:sldId id="530"/>
            <p14:sldId id="721"/>
            <p14:sldId id="532"/>
            <p14:sldId id="722"/>
            <p14:sldId id="533"/>
            <p14:sldId id="534"/>
            <p14:sldId id="535"/>
            <p14:sldId id="764"/>
            <p14:sldId id="765"/>
            <p14:sldId id="766"/>
            <p14:sldId id="524"/>
            <p14:sldId id="538"/>
            <p14:sldId id="539"/>
            <p14:sldId id="540"/>
            <p14:sldId id="541"/>
            <p14:sldId id="543"/>
            <p14:sldId id="723"/>
            <p14:sldId id="731"/>
            <p14:sldId id="732"/>
            <p14:sldId id="733"/>
            <p14:sldId id="724"/>
            <p14:sldId id="725"/>
            <p14:sldId id="726"/>
            <p14:sldId id="727"/>
            <p14:sldId id="728"/>
            <p14:sldId id="729"/>
            <p14:sldId id="730"/>
            <p14:sldId id="545"/>
            <p14:sldId id="542"/>
            <p14:sldId id="549"/>
            <p14:sldId id="550"/>
            <p14:sldId id="559"/>
            <p14:sldId id="560"/>
            <p14:sldId id="563"/>
            <p14:sldId id="564"/>
            <p14:sldId id="561"/>
            <p14:sldId id="568"/>
            <p14:sldId id="562"/>
            <p14:sldId id="566"/>
            <p14:sldId id="567"/>
            <p14:sldId id="569"/>
            <p14:sldId id="577"/>
            <p14:sldId id="578"/>
            <p14:sldId id="570"/>
            <p14:sldId id="571"/>
            <p14:sldId id="572"/>
            <p14:sldId id="573"/>
            <p14:sldId id="576"/>
            <p14:sldId id="579"/>
            <p14:sldId id="736"/>
            <p14:sldId id="737"/>
            <p14:sldId id="738"/>
            <p14:sldId id="739"/>
            <p14:sldId id="740"/>
            <p14:sldId id="741"/>
            <p14:sldId id="742"/>
            <p14:sldId id="511"/>
            <p14:sldId id="515"/>
            <p14:sldId id="516"/>
            <p14:sldId id="580"/>
            <p14:sldId id="581"/>
            <p14:sldId id="582"/>
            <p14:sldId id="583"/>
            <p14:sldId id="586"/>
            <p14:sldId id="587"/>
            <p14:sldId id="606"/>
            <p14:sldId id="588"/>
            <p14:sldId id="598"/>
            <p14:sldId id="607"/>
            <p14:sldId id="608"/>
            <p14:sldId id="589"/>
            <p14:sldId id="734"/>
            <p14:sldId id="735"/>
            <p14:sldId id="584"/>
            <p14:sldId id="585"/>
            <p14:sldId id="590"/>
            <p14:sldId id="594"/>
            <p14:sldId id="595"/>
            <p14:sldId id="596"/>
            <p14:sldId id="599"/>
            <p14:sldId id="600"/>
            <p14:sldId id="601"/>
            <p14:sldId id="609"/>
            <p14:sldId id="610"/>
            <p14:sldId id="611"/>
            <p14:sldId id="617"/>
            <p14:sldId id="603"/>
            <p14:sldId id="745"/>
            <p14:sldId id="622"/>
            <p14:sldId id="623"/>
            <p14:sldId id="624"/>
            <p14:sldId id="627"/>
            <p14:sldId id="628"/>
            <p14:sldId id="629"/>
            <p14:sldId id="630"/>
            <p14:sldId id="631"/>
            <p14:sldId id="625"/>
            <p14:sldId id="632"/>
            <p14:sldId id="633"/>
            <p14:sldId id="743"/>
            <p14:sldId id="744"/>
            <p14:sldId id="634"/>
            <p14:sldId id="635"/>
            <p14:sldId id="746"/>
            <p14:sldId id="747"/>
            <p14:sldId id="636"/>
            <p14:sldId id="637"/>
            <p14:sldId id="640"/>
            <p14:sldId id="642"/>
            <p14:sldId id="643"/>
            <p14:sldId id="644"/>
            <p14:sldId id="645"/>
            <p14:sldId id="646"/>
            <p14:sldId id="647"/>
            <p14:sldId id="653"/>
            <p14:sldId id="641"/>
            <p14:sldId id="648"/>
            <p14:sldId id="649"/>
            <p14:sldId id="650"/>
            <p14:sldId id="651"/>
            <p14:sldId id="654"/>
            <p14:sldId id="749"/>
            <p14:sldId id="750"/>
            <p14:sldId id="657"/>
            <p14:sldId id="760"/>
            <p14:sldId id="761"/>
            <p14:sldId id="762"/>
            <p14:sldId id="763"/>
            <p14:sldId id="658"/>
            <p14:sldId id="659"/>
            <p14:sldId id="652"/>
            <p14:sldId id="660"/>
          </p14:sldIdLst>
        </p14:section>
        <p14:section name="04. Chương 4. Hàm băm, toàn vẹn và chữ kí số" id="{5780741B-A918-4800-892F-C779AC5F8270}">
          <p14:sldIdLst>
            <p14:sldId id="661"/>
            <p14:sldId id="662"/>
            <p14:sldId id="673"/>
            <p14:sldId id="677"/>
            <p14:sldId id="674"/>
            <p14:sldId id="675"/>
            <p14:sldId id="676"/>
            <p14:sldId id="678"/>
            <p14:sldId id="679"/>
            <p14:sldId id="680"/>
            <p14:sldId id="681"/>
            <p14:sldId id="682"/>
            <p14:sldId id="683"/>
            <p14:sldId id="684"/>
            <p14:sldId id="685"/>
            <p14:sldId id="686"/>
            <p14:sldId id="687"/>
            <p14:sldId id="689"/>
            <p14:sldId id="690"/>
            <p14:sldId id="693"/>
            <p14:sldId id="694"/>
            <p14:sldId id="695"/>
            <p14:sldId id="700"/>
            <p14:sldId id="696"/>
            <p14:sldId id="699"/>
            <p14:sldId id="701"/>
            <p14:sldId id="702"/>
            <p14:sldId id="691"/>
            <p14:sldId id="703"/>
            <p14:sldId id="708"/>
            <p14:sldId id="704"/>
            <p14:sldId id="705"/>
            <p14:sldId id="706"/>
            <p14:sldId id="709"/>
            <p14:sldId id="717"/>
            <p14:sldId id="710"/>
            <p14:sldId id="711"/>
            <p14:sldId id="712"/>
            <p14:sldId id="713"/>
            <p14:sldId id="714"/>
            <p14:sldId id="715"/>
            <p14:sldId id="716"/>
            <p14:sldId id="718"/>
            <p14:sldId id="751"/>
            <p14:sldId id="752"/>
            <p14:sldId id="753"/>
            <p14:sldId id="754"/>
            <p14:sldId id="755"/>
            <p14:sldId id="756"/>
            <p14:sldId id="757"/>
            <p14:sldId id="758"/>
            <p14:sldId id="759"/>
            <p14:sldId id="7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hd" initials="t" lastIdx="4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87AF9A"/>
    <a:srgbClr val="FFCC99"/>
    <a:srgbClr val="996633"/>
    <a:srgbClr val="996600"/>
    <a:srgbClr val="8D8A1A"/>
    <a:srgbClr val="DEBEE4"/>
    <a:srgbClr val="339966"/>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8" autoAdjust="0"/>
    <p:restoredTop sz="93548" autoAdjust="0"/>
  </p:normalViewPr>
  <p:slideViewPr>
    <p:cSldViewPr snapToGrid="0" showGuides="1">
      <p:cViewPr varScale="1">
        <p:scale>
          <a:sx n="84" d="100"/>
          <a:sy n="84" d="100"/>
        </p:scale>
        <p:origin x="499" y="82"/>
      </p:cViewPr>
      <p:guideLst>
        <p:guide orient="horz" pos="2160"/>
        <p:guide pos="3840"/>
      </p:guideLst>
    </p:cSldViewPr>
  </p:slideViewPr>
  <p:outlineViewPr>
    <p:cViewPr>
      <p:scale>
        <a:sx n="33" d="100"/>
        <a:sy n="33" d="100"/>
      </p:scale>
      <p:origin x="0" y="-143328"/>
    </p:cViewPr>
  </p:outlineViewPr>
  <p:notesTextViewPr>
    <p:cViewPr>
      <p:scale>
        <a:sx n="1" d="1"/>
        <a:sy n="1" d="1"/>
      </p:scale>
      <p:origin x="0" y="0"/>
    </p:cViewPr>
  </p:notesTextViewPr>
  <p:sorterViewPr>
    <p:cViewPr>
      <p:scale>
        <a:sx n="75" d="100"/>
        <a:sy n="75" d="100"/>
      </p:scale>
      <p:origin x="0" y="-46760"/>
    </p:cViewPr>
  </p:sorter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gs" Target="tags/tag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03339-E0CE-4A55-B4E8-D31B4FDDCE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801918-2CDF-4A66-9DFF-5E693BE0A223}">
      <dgm:prSet phldrT="[Text]" custT="1">
        <dgm:style>
          <a:lnRef idx="1">
            <a:schemeClr val="accent6"/>
          </a:lnRef>
          <a:fillRef idx="2">
            <a:schemeClr val="accent6"/>
          </a:fillRef>
          <a:effectRef idx="1">
            <a:schemeClr val="accent6"/>
          </a:effectRef>
          <a:fontRef idx="minor">
            <a:schemeClr val="dk1"/>
          </a:fontRef>
        </dgm:style>
      </dgm:prSet>
      <dgm:spPr>
        <a:solidFill>
          <a:schemeClr val="tx2">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1:</a:t>
          </a:r>
          <a:endParaRPr lang="en-US" sz="3200" b="1">
            <a:solidFill>
              <a:schemeClr val="bg1"/>
            </a:solidFill>
            <a:latin typeface="Calibri" panose="020F0502020204030204" pitchFamily="34" charset="0"/>
            <a:ea typeface="Cambria" panose="02040503050406030204" pitchFamily="18" charset="0"/>
            <a:cs typeface="Calibri" panose="020F0502020204030204" pitchFamily="34" charset="0"/>
          </a:endParaRPr>
        </a:p>
      </dgm:t>
    </dgm:pt>
    <dgm:pt modelId="{3C73D53C-0231-4BAB-913F-3B37B0336C96}" type="parTrans" cxnId="{46933C44-E7E8-4040-986A-9696F0B4C990}">
      <dgm:prSet/>
      <dgm:spPr/>
      <dgm:t>
        <a:bodyPr/>
        <a:lstStyle/>
        <a:p>
          <a:endParaRPr lang="en-US"/>
        </a:p>
      </dgm:t>
    </dgm:pt>
    <dgm:pt modelId="{98F886D1-CDC2-485A-8569-BACEE3DDF623}" type="sibTrans" cxnId="{46933C44-E7E8-4040-986A-9696F0B4C990}">
      <dgm:prSet/>
      <dgm:spPr/>
      <dgm:t>
        <a:bodyPr/>
        <a:lstStyle/>
        <a:p>
          <a:endParaRPr lang="en-US"/>
        </a:p>
      </dgm:t>
    </dgm:pt>
    <dgm:pt modelId="{233869E2-BE4A-440D-B9E3-7CC4C3D4F541}">
      <dgm:prSet/>
      <dgm:spPr>
        <a:ln>
          <a:solidFill>
            <a:schemeClr val="tx2">
              <a:lumMod val="75000"/>
            </a:schemeClr>
          </a:solidFill>
        </a:ln>
      </dgm:spPr>
      <dgm:t>
        <a:bodyPr/>
        <a:lstStyle/>
        <a:p>
          <a:endParaRPr lang="en-US"/>
        </a:p>
      </dgm:t>
    </dgm:pt>
    <dgm:pt modelId="{7DE77EAF-1DD5-4EC0-BAC0-E38E921FCE12}" type="parTrans" cxnId="{4F171D43-8ECA-4481-B84B-42BB28CCE1E1}">
      <dgm:prSet/>
      <dgm:spPr/>
      <dgm:t>
        <a:bodyPr/>
        <a:lstStyle/>
        <a:p>
          <a:endParaRPr lang="en-US"/>
        </a:p>
      </dgm:t>
    </dgm:pt>
    <dgm:pt modelId="{61A03C15-E381-442B-85AB-B6BEFB8F8507}" type="sibTrans" cxnId="{4F171D43-8ECA-4481-B84B-42BB28CCE1E1}">
      <dgm:prSet/>
      <dgm:spPr/>
      <dgm:t>
        <a:bodyPr/>
        <a:lstStyle/>
        <a:p>
          <a:endParaRPr lang="en-US"/>
        </a:p>
      </dgm:t>
    </dgm:pt>
    <dgm:pt modelId="{BFE20DB6-DEAD-40A1-A750-D00CCFD52C9F}" type="pres">
      <dgm:prSet presAssocID="{4F503339-E0CE-4A55-B4E8-D31B4FDDCEA2}" presName="linear" presStyleCnt="0">
        <dgm:presLayoutVars>
          <dgm:dir/>
          <dgm:animLvl val="lvl"/>
          <dgm:resizeHandles val="exact"/>
        </dgm:presLayoutVars>
      </dgm:prSet>
      <dgm:spPr/>
      <dgm:t>
        <a:bodyPr/>
        <a:lstStyle/>
        <a:p>
          <a:endParaRPr lang="en-US"/>
        </a:p>
      </dgm:t>
    </dgm:pt>
    <dgm:pt modelId="{99555C63-45E4-4CC6-B21D-B10422351B5A}" type="pres">
      <dgm:prSet presAssocID="{93801918-2CDF-4A66-9DFF-5E693BE0A223}" presName="parentLin" presStyleCnt="0"/>
      <dgm:spPr/>
    </dgm:pt>
    <dgm:pt modelId="{8A99B457-5EDE-459B-96CC-2D8B10D885AB}" type="pres">
      <dgm:prSet presAssocID="{93801918-2CDF-4A66-9DFF-5E693BE0A223}" presName="parentLeftMargin" presStyleLbl="node1" presStyleIdx="0" presStyleCnt="1"/>
      <dgm:spPr/>
      <dgm:t>
        <a:bodyPr/>
        <a:lstStyle/>
        <a:p>
          <a:endParaRPr lang="en-US"/>
        </a:p>
      </dgm:t>
    </dgm:pt>
    <dgm:pt modelId="{C74C2A19-804E-4466-B3E5-B69F696AA292}" type="pres">
      <dgm:prSet presAssocID="{93801918-2CDF-4A66-9DFF-5E693BE0A223}" presName="parentText" presStyleLbl="node1" presStyleIdx="0" presStyleCnt="1" custScaleX="121462" custScaleY="89974" custLinFactNeighborX="-24554" custLinFactNeighborY="-714">
        <dgm:presLayoutVars>
          <dgm:chMax val="0"/>
          <dgm:bulletEnabled val="1"/>
        </dgm:presLayoutVars>
      </dgm:prSet>
      <dgm:spPr/>
      <dgm:t>
        <a:bodyPr/>
        <a:lstStyle/>
        <a:p>
          <a:endParaRPr lang="en-US"/>
        </a:p>
      </dgm:t>
    </dgm:pt>
    <dgm:pt modelId="{21003289-C799-4F3B-B2D6-E523B72F3D67}" type="pres">
      <dgm:prSet presAssocID="{93801918-2CDF-4A66-9DFF-5E693BE0A223}" presName="negativeSpace" presStyleCnt="0"/>
      <dgm:spPr/>
    </dgm:pt>
    <dgm:pt modelId="{7E3E0784-9E81-4F76-8798-EF512D912CF0}" type="pres">
      <dgm:prSet presAssocID="{93801918-2CDF-4A66-9DFF-5E693BE0A223}" presName="childText" presStyleLbl="conFgAcc1" presStyleIdx="0" presStyleCnt="1" custScaleY="216850" custLinFactNeighborY="62785">
        <dgm:presLayoutVars>
          <dgm:bulletEnabled val="1"/>
        </dgm:presLayoutVars>
      </dgm:prSet>
      <dgm:spPr/>
      <dgm:t>
        <a:bodyPr/>
        <a:lstStyle/>
        <a:p>
          <a:endParaRPr lang="en-US"/>
        </a:p>
      </dgm:t>
    </dgm:pt>
  </dgm:ptLst>
  <dgm:cxnLst>
    <dgm:cxn modelId="{46933C44-E7E8-4040-986A-9696F0B4C990}" srcId="{4F503339-E0CE-4A55-B4E8-D31B4FDDCEA2}" destId="{93801918-2CDF-4A66-9DFF-5E693BE0A223}" srcOrd="0" destOrd="0" parTransId="{3C73D53C-0231-4BAB-913F-3B37B0336C96}" sibTransId="{98F886D1-CDC2-485A-8569-BACEE3DDF623}"/>
    <dgm:cxn modelId="{4F171D43-8ECA-4481-B84B-42BB28CCE1E1}" srcId="{93801918-2CDF-4A66-9DFF-5E693BE0A223}" destId="{233869E2-BE4A-440D-B9E3-7CC4C3D4F541}" srcOrd="0" destOrd="0" parTransId="{7DE77EAF-1DD5-4EC0-BAC0-E38E921FCE12}" sibTransId="{61A03C15-E381-442B-85AB-B6BEFB8F8507}"/>
    <dgm:cxn modelId="{0EDD468C-DCF6-45F0-A42A-73A33340128E}" type="presOf" srcId="{93801918-2CDF-4A66-9DFF-5E693BE0A223}" destId="{C74C2A19-804E-4466-B3E5-B69F696AA292}" srcOrd="1" destOrd="0" presId="urn:microsoft.com/office/officeart/2005/8/layout/list1"/>
    <dgm:cxn modelId="{201660D5-92EF-43E8-A3B6-E9290202CAD3}" type="presOf" srcId="{93801918-2CDF-4A66-9DFF-5E693BE0A223}" destId="{8A99B457-5EDE-459B-96CC-2D8B10D885AB}" srcOrd="0" destOrd="0" presId="urn:microsoft.com/office/officeart/2005/8/layout/list1"/>
    <dgm:cxn modelId="{13A50D38-0924-4467-A32F-CD730C7981F2}" type="presOf" srcId="{4F503339-E0CE-4A55-B4E8-D31B4FDDCEA2}" destId="{BFE20DB6-DEAD-40A1-A750-D00CCFD52C9F}" srcOrd="0" destOrd="0" presId="urn:microsoft.com/office/officeart/2005/8/layout/list1"/>
    <dgm:cxn modelId="{DB403EB4-A367-4DD5-817A-AAB7094C2D40}" type="presOf" srcId="{233869E2-BE4A-440D-B9E3-7CC4C3D4F541}" destId="{7E3E0784-9E81-4F76-8798-EF512D912CF0}" srcOrd="0" destOrd="0" presId="urn:microsoft.com/office/officeart/2005/8/layout/list1"/>
    <dgm:cxn modelId="{FBF1835D-512B-4DCF-9849-CF4FC38B0957}" type="presParOf" srcId="{BFE20DB6-DEAD-40A1-A750-D00CCFD52C9F}" destId="{99555C63-45E4-4CC6-B21D-B10422351B5A}" srcOrd="0" destOrd="0" presId="urn:microsoft.com/office/officeart/2005/8/layout/list1"/>
    <dgm:cxn modelId="{23A0ADF6-F084-4E20-8237-3E541E828A60}" type="presParOf" srcId="{99555C63-45E4-4CC6-B21D-B10422351B5A}" destId="{8A99B457-5EDE-459B-96CC-2D8B10D885AB}" srcOrd="0" destOrd="0" presId="urn:microsoft.com/office/officeart/2005/8/layout/list1"/>
    <dgm:cxn modelId="{048DB5F1-F884-4571-9F89-15EBB34C73A3}" type="presParOf" srcId="{99555C63-45E4-4CC6-B21D-B10422351B5A}" destId="{C74C2A19-804E-4466-B3E5-B69F696AA292}" srcOrd="1" destOrd="0" presId="urn:microsoft.com/office/officeart/2005/8/layout/list1"/>
    <dgm:cxn modelId="{393465AE-30B0-4449-AE7B-F1D13531D52B}" type="presParOf" srcId="{BFE20DB6-DEAD-40A1-A750-D00CCFD52C9F}" destId="{21003289-C799-4F3B-B2D6-E523B72F3D67}" srcOrd="1" destOrd="0" presId="urn:microsoft.com/office/officeart/2005/8/layout/list1"/>
    <dgm:cxn modelId="{17F1EA9E-8CEE-4D07-BF29-CE3FF5608E7A}" type="presParOf" srcId="{BFE20DB6-DEAD-40A1-A750-D00CCFD52C9F}" destId="{7E3E0784-9E81-4F76-8798-EF512D912CF0}" srcOrd="2" destOrd="0" presId="urn:microsoft.com/office/officeart/2005/8/layout/list1"/>
  </dgm:cxnLst>
  <dgm:bg>
    <a:solidFill>
      <a:schemeClr val="tx2">
        <a:lumMod val="20000"/>
        <a:lumOff val="80000"/>
      </a:schemeClr>
    </a:solidFill>
  </dgm:bg>
  <dgm:whole>
    <a:ln>
      <a:solidFill>
        <a:schemeClr val="tx2">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CCD6A0-2692-4ECF-B757-ED959D41DC8D}" type="doc">
      <dgm:prSet loTypeId="urn:microsoft.com/office/officeart/2005/8/layout/hProcess4" loCatId="process" qsTypeId="urn:microsoft.com/office/officeart/2005/8/quickstyle/3d1" qsCatId="3D" csTypeId="urn:microsoft.com/office/officeart/2005/8/colors/colorful5" csCatId="colorful" phldr="1"/>
      <dgm:spPr/>
      <dgm:t>
        <a:bodyPr/>
        <a:lstStyle/>
        <a:p>
          <a:endParaRPr lang="en-US"/>
        </a:p>
      </dgm:t>
    </dgm:pt>
    <dgm:pt modelId="{BB1CE175-7A2D-42E7-BBA0-1B5B69A58A55}">
      <dgm:prSet phldrT="[Text]"/>
      <dgm:spPr/>
      <dgm:t>
        <a:bodyPr/>
        <a:lstStyle/>
        <a:p>
          <a:r>
            <a:rPr lang="en-US"/>
            <a:t>1</a:t>
          </a:r>
        </a:p>
      </dgm:t>
    </dgm:pt>
    <dgm:pt modelId="{F3CA9CE1-96A6-4D27-AAFB-ACFC6797C515}" type="parTrans" cxnId="{1E26E18D-905E-4258-A24C-FC57AFFD63C6}">
      <dgm:prSet/>
      <dgm:spPr/>
      <dgm:t>
        <a:bodyPr/>
        <a:lstStyle/>
        <a:p>
          <a:endParaRPr lang="en-US"/>
        </a:p>
      </dgm:t>
    </dgm:pt>
    <dgm:pt modelId="{63F846D4-4C8D-4FF0-BB03-B06F8D426CEA}" type="sibTrans" cxnId="{1E26E18D-905E-4258-A24C-FC57AFFD63C6}">
      <dgm:prSet/>
      <dgm:spPr/>
      <dgm:t>
        <a:bodyPr/>
        <a:lstStyle/>
        <a:p>
          <a:endParaRPr lang="en-US"/>
        </a:p>
      </dgm:t>
    </dgm:pt>
    <dgm:pt modelId="{C2E45E02-13FF-4D8E-9FF6-A01D135DA4FB}">
      <dgm:prSet phldrT="[Text]"/>
      <dgm:spPr/>
      <dgm:t>
        <a:bodyPr/>
        <a:lstStyle/>
        <a:p>
          <a:r>
            <a:rPr lang="en-US"/>
            <a:t>2</a:t>
          </a:r>
        </a:p>
      </dgm:t>
    </dgm:pt>
    <dgm:pt modelId="{884A34ED-352B-4052-96DD-750D5EB265A8}" type="parTrans" cxnId="{C0AB3594-E08D-4149-B905-8F223739835A}">
      <dgm:prSet/>
      <dgm:spPr/>
      <dgm:t>
        <a:bodyPr/>
        <a:lstStyle/>
        <a:p>
          <a:endParaRPr lang="en-US"/>
        </a:p>
      </dgm:t>
    </dgm:pt>
    <dgm:pt modelId="{853D3EE7-8B42-4828-9345-B784BA82AC64}" type="sibTrans" cxnId="{C0AB3594-E08D-4149-B905-8F223739835A}">
      <dgm:prSet/>
      <dgm:spPr/>
      <dgm:t>
        <a:bodyPr/>
        <a:lstStyle/>
        <a:p>
          <a:endParaRPr lang="en-US"/>
        </a:p>
      </dgm:t>
    </dgm:pt>
    <dgm:pt modelId="{0E7F72E4-F76F-40EC-9C8F-FDD2AA5CE2AD}">
      <dgm:prSet phldrT="[Text]" custT="1"/>
      <dgm:spPr/>
      <dgm:t>
        <a:bodyPr/>
        <a:lstStyle/>
        <a:p>
          <a:r>
            <a:rPr lang="en-US" sz="2600">
              <a:latin typeface="Calibri" panose="020F0502020204030204" pitchFamily="34" charset="0"/>
              <a:cs typeface="Calibri" panose="020F0502020204030204" pitchFamily="34" charset="0"/>
            </a:rPr>
            <a:t>Biểu thị bản tin m như một chuỗi nhị phân có độ dài n</a:t>
          </a:r>
        </a:p>
      </dgm:t>
    </dgm:pt>
    <dgm:pt modelId="{9E528A96-92A2-4B70-851C-61C9CB6E9547}" type="parTrans" cxnId="{E394634C-24FB-47EC-B105-177FE58F912C}">
      <dgm:prSet/>
      <dgm:spPr/>
      <dgm:t>
        <a:bodyPr/>
        <a:lstStyle/>
        <a:p>
          <a:endParaRPr lang="en-US"/>
        </a:p>
      </dgm:t>
    </dgm:pt>
    <dgm:pt modelId="{BF585DCC-352E-47D6-AEAA-40546FBBE152}" type="sibTrans" cxnId="{E394634C-24FB-47EC-B105-177FE58F912C}">
      <dgm:prSet/>
      <dgm:spPr/>
      <dgm:t>
        <a:bodyPr/>
        <a:lstStyle/>
        <a:p>
          <a:endParaRPr lang="en-US"/>
        </a:p>
      </dgm:t>
    </dgm:pt>
    <dgm:pt modelId="{2CF4E8FC-15E8-4E92-89B7-BC785FDB4A4A}">
      <dgm:prSet phldrT="[Text]"/>
      <dgm:spPr/>
      <dgm:t>
        <a:bodyPr/>
        <a:lstStyle/>
        <a:p>
          <a:r>
            <a:rPr lang="en-US"/>
            <a:t>4</a:t>
          </a:r>
        </a:p>
      </dgm:t>
    </dgm:pt>
    <dgm:pt modelId="{28F210DD-2A40-4873-91B5-8B8746012DEC}" type="parTrans" cxnId="{1E56A87C-50FF-47DE-BB63-4F9BECCC8B44}">
      <dgm:prSet/>
      <dgm:spPr/>
      <dgm:t>
        <a:bodyPr/>
        <a:lstStyle/>
        <a:p>
          <a:endParaRPr lang="en-US"/>
        </a:p>
      </dgm:t>
    </dgm:pt>
    <dgm:pt modelId="{B8A0412B-39C9-46D9-B4DB-44B7AA285276}" type="sibTrans" cxnId="{1E56A87C-50FF-47DE-BB63-4F9BECCC8B44}">
      <dgm:prSet/>
      <dgm:spPr/>
      <dgm:t>
        <a:bodyPr/>
        <a:lstStyle/>
        <a:p>
          <a:endParaRPr lang="en-US"/>
        </a:p>
      </dgm:t>
    </dgm:pt>
    <dgm:pt modelId="{27B2DEB1-5885-4FF8-BE3C-445B4B9BD387}">
      <dgm:prSet phldrT="[Text]" custT="1"/>
      <dgm:spPr/>
      <dgm:t>
        <a:bodyPr/>
        <a:lstStyle/>
        <a:p>
          <a:r>
            <a:rPr lang="en-US" sz="2600">
              <a:latin typeface="Calibri" panose="020F0502020204030204" pitchFamily="34" charset="0"/>
              <a:cs typeface="Calibri" panose="020F0502020204030204" pitchFamily="34" charset="0"/>
            </a:rPr>
            <a:t>Gửi bản mã </a:t>
          </a:r>
          <a:r>
            <a:rPr lang="en-US" sz="2600" smtClean="0">
              <a:latin typeface="Calibri" panose="020F0502020204030204" pitchFamily="34" charset="0"/>
              <a:cs typeface="Calibri" panose="020F0502020204030204" pitchFamily="34" charset="0"/>
            </a:rPr>
            <a:t>y </a:t>
          </a:r>
          <a:r>
            <a:rPr lang="en-US" sz="2600">
              <a:latin typeface="Calibri" panose="020F0502020204030204" pitchFamily="34" charset="0"/>
              <a:cs typeface="Calibri" panose="020F0502020204030204" pitchFamily="34" charset="0"/>
            </a:rPr>
            <a:t>cho bên nhận A.</a:t>
          </a:r>
        </a:p>
      </dgm:t>
    </dgm:pt>
    <dgm:pt modelId="{DBEE5085-9382-4D2C-A62C-96680469289F}" type="parTrans" cxnId="{AB1E0CE0-568B-4BF3-824A-BC85D9F3CD51}">
      <dgm:prSet/>
      <dgm:spPr/>
      <dgm:t>
        <a:bodyPr/>
        <a:lstStyle/>
        <a:p>
          <a:endParaRPr lang="en-US"/>
        </a:p>
      </dgm:t>
    </dgm:pt>
    <dgm:pt modelId="{B302EE8B-3195-425E-B53F-FF5561312D47}" type="sibTrans" cxnId="{AB1E0CE0-568B-4BF3-824A-BC85D9F3CD51}">
      <dgm:prSet/>
      <dgm:spPr/>
      <dgm:t>
        <a:bodyPr/>
        <a:lstStyle/>
        <a:p>
          <a:endParaRPr lang="en-US"/>
        </a:p>
      </dgm:t>
    </dgm:pt>
    <dgm:pt modelId="{1CCC8B55-F68C-469F-B3BA-93BDDCA33805}">
      <dgm:prSet/>
      <dgm:spPr/>
      <dgm:t>
        <a:bodyPr/>
        <a:lstStyle/>
        <a:p>
          <a:r>
            <a:rPr lang="en-US"/>
            <a:t>3</a:t>
          </a:r>
        </a:p>
      </dgm:t>
    </dgm:pt>
    <dgm:pt modelId="{45DD320E-6A0C-4B6A-B727-F98FC9849003}" type="parTrans" cxnId="{12DD0D7A-EB44-4B24-9060-62C34BA67DA8}">
      <dgm:prSet/>
      <dgm:spPr/>
      <dgm:t>
        <a:bodyPr/>
        <a:lstStyle/>
        <a:p>
          <a:endParaRPr lang="en-US"/>
        </a:p>
      </dgm:t>
    </dgm:pt>
    <dgm:pt modelId="{48A3E6B2-0714-4ECB-B60D-D45607576685}" type="sibTrans" cxnId="{12DD0D7A-EB44-4B24-9060-62C34BA67DA8}">
      <dgm:prSet/>
      <dgm:spPr/>
      <dgm:t>
        <a:bodyPr/>
        <a:lstStyle/>
        <a:p>
          <a:endParaRPr lang="en-US"/>
        </a:p>
      </dgm:t>
    </dgm:pt>
    <dgm:pt modelId="{727493F6-5ABE-4311-BC3F-4B7023B3D95D}">
      <dgm:prSet custT="1"/>
      <dgm:spPr/>
      <dgm:t>
        <a:bodyPr/>
        <a:lstStyle/>
        <a:p>
          <a:r>
            <a:rPr lang="en-US" sz="2600">
              <a:latin typeface="Calibri" panose="020F0502020204030204" pitchFamily="34" charset="0"/>
              <a:cs typeface="Calibri" panose="020F0502020204030204" pitchFamily="34" charset="0"/>
            </a:rPr>
            <a:t>Tính số nguyên:</a:t>
          </a:r>
          <a:endParaRPr lang="en-US" sz="2600">
            <a:solidFill>
              <a:srgbClr val="FF0000"/>
            </a:solidFill>
            <a:latin typeface="Calibri" panose="020F0502020204030204" pitchFamily="34" charset="0"/>
            <a:cs typeface="Calibri" panose="020F0502020204030204" pitchFamily="34" charset="0"/>
          </a:endParaRPr>
        </a:p>
      </dgm:t>
    </dgm:pt>
    <dgm:pt modelId="{6EAF6EFB-E7F2-41E4-A33F-98B3F93DE4D3}" type="parTrans" cxnId="{A98E6B8D-575A-4F8F-94D4-4825950CB92F}">
      <dgm:prSet/>
      <dgm:spPr/>
      <dgm:t>
        <a:bodyPr/>
        <a:lstStyle/>
        <a:p>
          <a:endParaRPr lang="en-US"/>
        </a:p>
      </dgm:t>
    </dgm:pt>
    <dgm:pt modelId="{E0016D16-6895-43D4-9A37-6281BFF49BC3}" type="sibTrans" cxnId="{A98E6B8D-575A-4F8F-94D4-4825950CB92F}">
      <dgm:prSet/>
      <dgm:spPr/>
      <dgm:t>
        <a:bodyPr/>
        <a:lstStyle/>
        <a:p>
          <a:endParaRPr lang="en-US"/>
        </a:p>
      </dgm:t>
    </dgm:pt>
    <dgm:pt modelId="{6357AB91-E2BD-4EBE-BB48-6C71A3BBE2D9}">
      <dgm:prSet phldrT="[Text]" custT="1"/>
      <dgm:spPr/>
      <dgm:t>
        <a:bodyPr/>
        <a:lstStyle/>
        <a:p>
          <a:r>
            <a:rPr lang="en-US" sz="2600" smtClean="0">
              <a:latin typeface="Calibri" panose="020F0502020204030204" pitchFamily="34" charset="0"/>
              <a:cs typeface="Calibri" panose="020F0502020204030204" pitchFamily="34" charset="0"/>
            </a:rPr>
            <a:t>Nhận khóa công khai của bên nhận A là [a</a:t>
          </a:r>
          <a:r>
            <a:rPr lang="en-US" sz="2600" baseline="-25000" smtClean="0">
              <a:latin typeface="Calibri" panose="020F0502020204030204" pitchFamily="34" charset="0"/>
              <a:cs typeface="Calibri" panose="020F0502020204030204" pitchFamily="34" charset="0"/>
            </a:rPr>
            <a:t>1</a:t>
          </a:r>
          <a:r>
            <a:rPr lang="en-US" sz="2600" smtClean="0">
              <a:latin typeface="Calibri" panose="020F0502020204030204" pitchFamily="34" charset="0"/>
              <a:cs typeface="Calibri" panose="020F0502020204030204" pitchFamily="34" charset="0"/>
            </a:rPr>
            <a:t>, …, a</a:t>
          </a:r>
          <a:r>
            <a:rPr lang="en-US" sz="2600" baseline="-25000" smtClean="0">
              <a:latin typeface="Calibri" panose="020F0502020204030204" pitchFamily="34" charset="0"/>
              <a:cs typeface="Calibri" panose="020F0502020204030204" pitchFamily="34" charset="0"/>
            </a:rPr>
            <a:t>n</a:t>
          </a:r>
          <a:r>
            <a:rPr lang="en-US" sz="2600" smtClean="0">
              <a:latin typeface="Calibri" panose="020F0502020204030204" pitchFamily="34" charset="0"/>
              <a:cs typeface="Calibri" panose="020F0502020204030204" pitchFamily="34" charset="0"/>
            </a:rPr>
            <a:t>]</a:t>
          </a:r>
          <a:endParaRPr lang="en-US" sz="2600">
            <a:latin typeface="Calibri" panose="020F0502020204030204" pitchFamily="34" charset="0"/>
            <a:cs typeface="Calibri" panose="020F0502020204030204" pitchFamily="34" charset="0"/>
          </a:endParaRPr>
        </a:p>
      </dgm:t>
    </dgm:pt>
    <dgm:pt modelId="{4B2AF2DD-9564-4A4B-BB36-B9A2A35B4B72}" type="parTrans" cxnId="{F4E9018E-B905-4A2F-BA8F-FC3FB7701B97}">
      <dgm:prSet/>
      <dgm:spPr/>
      <dgm:t>
        <a:bodyPr/>
        <a:lstStyle/>
        <a:p>
          <a:endParaRPr lang="en-US"/>
        </a:p>
      </dgm:t>
    </dgm:pt>
    <dgm:pt modelId="{720AE051-06DB-49F0-A2D3-E9727A4D483D}" type="sibTrans" cxnId="{F4E9018E-B905-4A2F-BA8F-FC3FB7701B97}">
      <dgm:prSet/>
      <dgm:spPr/>
      <dgm:t>
        <a:bodyPr/>
        <a:lstStyle/>
        <a:p>
          <a:endParaRPr lang="en-US"/>
        </a:p>
      </dgm:t>
    </dgm:pt>
    <dgm:pt modelId="{3D2F2E70-44C4-4C8C-BB3A-41DCA12225D1}">
      <dgm:prSet custT="1"/>
      <dgm:spPr/>
      <dgm:t>
        <a:bodyPr/>
        <a:lstStyle/>
        <a:p>
          <a:endParaRPr lang="en-US" sz="2200">
            <a:latin typeface="Times New Roman" pitchFamily="18" charset="0"/>
            <a:cs typeface="Times New Roman" pitchFamily="18" charset="0"/>
          </a:endParaRPr>
        </a:p>
      </dgm:t>
    </dgm:pt>
    <dgm:pt modelId="{EC1AA585-4FB8-4164-B4AA-3A635593AF5E}" type="parTrans" cxnId="{6465FCA1-945C-4198-96D0-891D92AEFF10}">
      <dgm:prSet/>
      <dgm:spPr/>
      <dgm:t>
        <a:bodyPr/>
        <a:lstStyle/>
        <a:p>
          <a:endParaRPr lang="en-US"/>
        </a:p>
      </dgm:t>
    </dgm:pt>
    <dgm:pt modelId="{A861CF6F-20E1-4EEB-93D0-219C97C89F27}" type="sibTrans" cxnId="{6465FCA1-945C-4198-96D0-891D92AEFF10}">
      <dgm:prSet/>
      <dgm:spPr/>
      <dgm:t>
        <a:bodyPr/>
        <a:lstStyle/>
        <a:p>
          <a:endParaRPr lang="en-US"/>
        </a:p>
      </dgm:t>
    </dgm:pt>
    <dgm:pt modelId="{D69D6411-2BAC-452E-A85B-0DE0B3EEBFE3}">
      <dgm:prSet custT="1"/>
      <dgm:spPr/>
      <dgm:t>
        <a:bodyPr/>
        <a:lstStyle/>
        <a:p>
          <a:r>
            <a:rPr lang="en-US" sz="2600">
              <a:latin typeface="Calibri" panose="020F0502020204030204" pitchFamily="34" charset="0"/>
              <a:cs typeface="Calibri" panose="020F0502020204030204" pitchFamily="34" charset="0"/>
            </a:rPr>
            <a:t> </a:t>
          </a:r>
          <a:r>
            <a:rPr lang="en-US" sz="2600" smtClean="0">
              <a:solidFill>
                <a:srgbClr val="FF0000"/>
              </a:solidFill>
              <a:latin typeface="Calibri" panose="020F0502020204030204" pitchFamily="34" charset="0"/>
              <a:cs typeface="Calibri" panose="020F0502020204030204" pitchFamily="34" charset="0"/>
            </a:rPr>
            <a:t>y </a:t>
          </a:r>
          <a:r>
            <a:rPr lang="en-US" sz="2600">
              <a:solidFill>
                <a:srgbClr val="FF0000"/>
              </a:solidFill>
              <a:latin typeface="Calibri" panose="020F0502020204030204" pitchFamily="34" charset="0"/>
              <a:cs typeface="Calibri" panose="020F0502020204030204" pitchFamily="34" charset="0"/>
            </a:rPr>
            <a:t>= </a:t>
          </a:r>
          <a:r>
            <a:rPr lang="en-US" sz="2600" smtClean="0">
              <a:solidFill>
                <a:srgbClr val="FF0000"/>
              </a:solidFill>
              <a:latin typeface="Calibri" panose="020F0502020204030204" pitchFamily="34" charset="0"/>
              <a:cs typeface="Calibri" panose="020F0502020204030204" pitchFamily="34" charset="0"/>
            </a:rPr>
            <a:t>x</a:t>
          </a:r>
          <a:r>
            <a:rPr lang="en-US" sz="2600" baseline="-25000" smtClean="0">
              <a:solidFill>
                <a:srgbClr val="FF0000"/>
              </a:solidFill>
              <a:latin typeface="Calibri" panose="020F0502020204030204" pitchFamily="34" charset="0"/>
              <a:cs typeface="Calibri" panose="020F0502020204030204" pitchFamily="34" charset="0"/>
            </a:rPr>
            <a:t>1</a:t>
          </a:r>
          <a:r>
            <a:rPr lang="en-US" sz="2600" smtClean="0">
              <a:solidFill>
                <a:srgbClr val="FF0000"/>
              </a:solidFill>
              <a:latin typeface="Calibri" panose="020F0502020204030204" pitchFamily="34" charset="0"/>
              <a:cs typeface="Calibri" panose="020F0502020204030204" pitchFamily="34" charset="0"/>
            </a:rPr>
            <a:t>a</a:t>
          </a:r>
          <a:r>
            <a:rPr lang="en-US" sz="2600" baseline="-25000" smtClean="0">
              <a:solidFill>
                <a:srgbClr val="FF0000"/>
              </a:solidFill>
              <a:latin typeface="Calibri" panose="020F0502020204030204" pitchFamily="34" charset="0"/>
              <a:cs typeface="Calibri" panose="020F0502020204030204" pitchFamily="34" charset="0"/>
            </a:rPr>
            <a:t>1 </a:t>
          </a:r>
          <a:r>
            <a:rPr lang="en-US" sz="2600">
              <a:solidFill>
                <a:srgbClr val="FF0000"/>
              </a:solidFill>
              <a:latin typeface="Calibri" panose="020F0502020204030204" pitchFamily="34" charset="0"/>
              <a:cs typeface="Calibri" panose="020F0502020204030204" pitchFamily="34" charset="0"/>
            </a:rPr>
            <a:t>+ … + </a:t>
          </a:r>
          <a:r>
            <a:rPr lang="en-US" sz="2600" smtClean="0">
              <a:solidFill>
                <a:srgbClr val="FF0000"/>
              </a:solidFill>
              <a:latin typeface="Calibri" panose="020F0502020204030204" pitchFamily="34" charset="0"/>
              <a:cs typeface="Calibri" panose="020F0502020204030204" pitchFamily="34" charset="0"/>
            </a:rPr>
            <a:t>x</a:t>
          </a:r>
          <a:r>
            <a:rPr lang="en-US" sz="2600" baseline="-25000" smtClean="0">
              <a:solidFill>
                <a:srgbClr val="FF0000"/>
              </a:solidFill>
              <a:latin typeface="Calibri" panose="020F0502020204030204" pitchFamily="34" charset="0"/>
              <a:cs typeface="Calibri" panose="020F0502020204030204" pitchFamily="34" charset="0"/>
            </a:rPr>
            <a:t>n</a:t>
          </a:r>
          <a:r>
            <a:rPr lang="en-US" sz="2600" smtClean="0">
              <a:solidFill>
                <a:srgbClr val="FF0000"/>
              </a:solidFill>
              <a:latin typeface="Calibri" panose="020F0502020204030204" pitchFamily="34" charset="0"/>
              <a:cs typeface="Calibri" panose="020F0502020204030204" pitchFamily="34" charset="0"/>
            </a:rPr>
            <a:t>a</a:t>
          </a:r>
          <a:r>
            <a:rPr lang="en-US" sz="2600" baseline="-25000" smtClean="0">
              <a:solidFill>
                <a:srgbClr val="FF0000"/>
              </a:solidFill>
              <a:latin typeface="Calibri" panose="020F0502020204030204" pitchFamily="34" charset="0"/>
              <a:cs typeface="Calibri" panose="020F0502020204030204" pitchFamily="34" charset="0"/>
            </a:rPr>
            <a:t>n</a:t>
          </a:r>
          <a:endParaRPr lang="en-US" sz="2600">
            <a:solidFill>
              <a:srgbClr val="FF0000"/>
            </a:solidFill>
            <a:latin typeface="Calibri" panose="020F0502020204030204" pitchFamily="34" charset="0"/>
            <a:cs typeface="Calibri" panose="020F0502020204030204" pitchFamily="34" charset="0"/>
          </a:endParaRPr>
        </a:p>
      </dgm:t>
    </dgm:pt>
    <dgm:pt modelId="{31F1ECF1-8027-4E49-9248-0DB62A827F3E}" type="parTrans" cxnId="{8467A26B-93CC-4B3D-85B0-CF32B6D9C0F0}">
      <dgm:prSet/>
      <dgm:spPr/>
      <dgm:t>
        <a:bodyPr/>
        <a:lstStyle/>
        <a:p>
          <a:endParaRPr lang="vi-VN"/>
        </a:p>
      </dgm:t>
    </dgm:pt>
    <dgm:pt modelId="{050DA369-F936-4714-B4A4-5CD05534060D}" type="sibTrans" cxnId="{8467A26B-93CC-4B3D-85B0-CF32B6D9C0F0}">
      <dgm:prSet/>
      <dgm:spPr/>
      <dgm:t>
        <a:bodyPr/>
        <a:lstStyle/>
        <a:p>
          <a:endParaRPr lang="vi-VN"/>
        </a:p>
      </dgm:t>
    </dgm:pt>
    <dgm:pt modelId="{14471B70-98D3-4164-BD4D-DA02A11DD58D}" type="pres">
      <dgm:prSet presAssocID="{68CCD6A0-2692-4ECF-B757-ED959D41DC8D}" presName="Name0" presStyleCnt="0">
        <dgm:presLayoutVars>
          <dgm:dir/>
          <dgm:animLvl val="lvl"/>
          <dgm:resizeHandles val="exact"/>
        </dgm:presLayoutVars>
      </dgm:prSet>
      <dgm:spPr/>
      <dgm:t>
        <a:bodyPr/>
        <a:lstStyle/>
        <a:p>
          <a:endParaRPr lang="en-US"/>
        </a:p>
      </dgm:t>
    </dgm:pt>
    <dgm:pt modelId="{DB5D240E-86EA-4CB2-ABA4-6E9063B7DFDE}" type="pres">
      <dgm:prSet presAssocID="{68CCD6A0-2692-4ECF-B757-ED959D41DC8D}" presName="tSp" presStyleCnt="0"/>
      <dgm:spPr/>
    </dgm:pt>
    <dgm:pt modelId="{DDDA55C9-E9C5-4FB5-8189-C32C58FD5750}" type="pres">
      <dgm:prSet presAssocID="{68CCD6A0-2692-4ECF-B757-ED959D41DC8D}" presName="bSp" presStyleCnt="0"/>
      <dgm:spPr/>
    </dgm:pt>
    <dgm:pt modelId="{96C1F7D2-6AAB-4AA1-8C14-B5C0AE065523}" type="pres">
      <dgm:prSet presAssocID="{68CCD6A0-2692-4ECF-B757-ED959D41DC8D}" presName="process" presStyleCnt="0"/>
      <dgm:spPr/>
    </dgm:pt>
    <dgm:pt modelId="{346FFE1E-1954-4B16-96FE-EA907AFC77C6}" type="pres">
      <dgm:prSet presAssocID="{BB1CE175-7A2D-42E7-BBA0-1B5B69A58A55}" presName="composite1" presStyleCnt="0"/>
      <dgm:spPr/>
    </dgm:pt>
    <dgm:pt modelId="{C032E210-BBA4-4DCC-AFB1-2D61D2A1CD14}" type="pres">
      <dgm:prSet presAssocID="{BB1CE175-7A2D-42E7-BBA0-1B5B69A58A55}" presName="dummyNode1" presStyleLbl="node1" presStyleIdx="0" presStyleCnt="4"/>
      <dgm:spPr/>
    </dgm:pt>
    <dgm:pt modelId="{873C6816-4372-4A7C-9885-B1A2302A4294}" type="pres">
      <dgm:prSet presAssocID="{BB1CE175-7A2D-42E7-BBA0-1B5B69A58A55}" presName="childNode1" presStyleLbl="bgAcc1" presStyleIdx="0" presStyleCnt="4" custScaleX="217834" custScaleY="157626" custLinFactY="-22820" custLinFactNeighborY="-100000">
        <dgm:presLayoutVars>
          <dgm:bulletEnabled val="1"/>
        </dgm:presLayoutVars>
      </dgm:prSet>
      <dgm:spPr/>
      <dgm:t>
        <a:bodyPr/>
        <a:lstStyle/>
        <a:p>
          <a:endParaRPr lang="en-US"/>
        </a:p>
      </dgm:t>
    </dgm:pt>
    <dgm:pt modelId="{5E9FCE00-5AAA-4AC9-86A6-81810C32BE5B}" type="pres">
      <dgm:prSet presAssocID="{BB1CE175-7A2D-42E7-BBA0-1B5B69A58A55}" presName="childNode1tx" presStyleLbl="bgAcc1" presStyleIdx="0" presStyleCnt="4">
        <dgm:presLayoutVars>
          <dgm:bulletEnabled val="1"/>
        </dgm:presLayoutVars>
      </dgm:prSet>
      <dgm:spPr/>
      <dgm:t>
        <a:bodyPr/>
        <a:lstStyle/>
        <a:p>
          <a:endParaRPr lang="en-US"/>
        </a:p>
      </dgm:t>
    </dgm:pt>
    <dgm:pt modelId="{8E432993-4A76-4DE4-A94A-AB91393DFFD6}" type="pres">
      <dgm:prSet presAssocID="{BB1CE175-7A2D-42E7-BBA0-1B5B69A58A55}" presName="parentNode1" presStyleLbl="node1" presStyleIdx="0" presStyleCnt="4" custLinFactY="-100000" custLinFactNeighborX="1298" custLinFactNeighborY="-166299">
        <dgm:presLayoutVars>
          <dgm:chMax val="1"/>
          <dgm:bulletEnabled val="1"/>
        </dgm:presLayoutVars>
      </dgm:prSet>
      <dgm:spPr/>
      <dgm:t>
        <a:bodyPr/>
        <a:lstStyle/>
        <a:p>
          <a:endParaRPr lang="en-US"/>
        </a:p>
      </dgm:t>
    </dgm:pt>
    <dgm:pt modelId="{9BEB4A27-5C7C-4670-8987-27706C677F7C}" type="pres">
      <dgm:prSet presAssocID="{BB1CE175-7A2D-42E7-BBA0-1B5B69A58A55}" presName="connSite1" presStyleCnt="0"/>
      <dgm:spPr/>
    </dgm:pt>
    <dgm:pt modelId="{2813CF6F-73C1-4657-B1A1-F6F38B9299E0}" type="pres">
      <dgm:prSet presAssocID="{63F846D4-4C8D-4FF0-BB03-B06F8D426CEA}" presName="Name9" presStyleLbl="sibTrans2D1" presStyleIdx="0" presStyleCnt="3" custAng="258514" custScaleX="66853" custLinFactNeighborX="-24185" custLinFactNeighborY="-5867"/>
      <dgm:spPr/>
      <dgm:t>
        <a:bodyPr/>
        <a:lstStyle/>
        <a:p>
          <a:endParaRPr lang="en-US"/>
        </a:p>
      </dgm:t>
    </dgm:pt>
    <dgm:pt modelId="{EEDB799F-5396-4964-B58A-D9F2F80C0BEA}" type="pres">
      <dgm:prSet presAssocID="{C2E45E02-13FF-4D8E-9FF6-A01D135DA4FB}" presName="composite2" presStyleCnt="0"/>
      <dgm:spPr/>
    </dgm:pt>
    <dgm:pt modelId="{EFDC786C-E84D-409B-BC86-AABCCE770FA4}" type="pres">
      <dgm:prSet presAssocID="{C2E45E02-13FF-4D8E-9FF6-A01D135DA4FB}" presName="dummyNode2" presStyleLbl="node1" presStyleIdx="0" presStyleCnt="4"/>
      <dgm:spPr/>
    </dgm:pt>
    <dgm:pt modelId="{40ACF40D-8993-4BE6-99E9-6CFA3BBA7E82}" type="pres">
      <dgm:prSet presAssocID="{C2E45E02-13FF-4D8E-9FF6-A01D135DA4FB}" presName="childNode2" presStyleLbl="bgAcc1" presStyleIdx="1" presStyleCnt="4" custScaleX="173954" custScaleY="165736" custLinFactNeighborX="-2173" custLinFactNeighborY="15139">
        <dgm:presLayoutVars>
          <dgm:bulletEnabled val="1"/>
        </dgm:presLayoutVars>
      </dgm:prSet>
      <dgm:spPr/>
      <dgm:t>
        <a:bodyPr/>
        <a:lstStyle/>
        <a:p>
          <a:endParaRPr lang="en-US"/>
        </a:p>
      </dgm:t>
    </dgm:pt>
    <dgm:pt modelId="{4D1A6504-4A08-440F-AF0D-073F8172D64C}" type="pres">
      <dgm:prSet presAssocID="{C2E45E02-13FF-4D8E-9FF6-A01D135DA4FB}" presName="childNode2tx" presStyleLbl="bgAcc1" presStyleIdx="1" presStyleCnt="4">
        <dgm:presLayoutVars>
          <dgm:bulletEnabled val="1"/>
        </dgm:presLayoutVars>
      </dgm:prSet>
      <dgm:spPr/>
      <dgm:t>
        <a:bodyPr/>
        <a:lstStyle/>
        <a:p>
          <a:endParaRPr lang="en-US"/>
        </a:p>
      </dgm:t>
    </dgm:pt>
    <dgm:pt modelId="{3DBE039C-49DB-42E0-885E-9E3BBE49796C}" type="pres">
      <dgm:prSet presAssocID="{C2E45E02-13FF-4D8E-9FF6-A01D135DA4FB}" presName="parentNode2" presStyleLbl="node1" presStyleIdx="1" presStyleCnt="4" custLinFactNeighborX="-2445" custLinFactNeighborY="-425">
        <dgm:presLayoutVars>
          <dgm:chMax val="0"/>
          <dgm:bulletEnabled val="1"/>
        </dgm:presLayoutVars>
      </dgm:prSet>
      <dgm:spPr/>
      <dgm:t>
        <a:bodyPr/>
        <a:lstStyle/>
        <a:p>
          <a:endParaRPr lang="en-US"/>
        </a:p>
      </dgm:t>
    </dgm:pt>
    <dgm:pt modelId="{D9DD93A2-3832-4709-9741-F0E447398E0A}" type="pres">
      <dgm:prSet presAssocID="{C2E45E02-13FF-4D8E-9FF6-A01D135DA4FB}" presName="connSite2" presStyleCnt="0"/>
      <dgm:spPr/>
    </dgm:pt>
    <dgm:pt modelId="{83352399-9C20-4E87-AD40-F96BB0F5397D}" type="pres">
      <dgm:prSet presAssocID="{853D3EE7-8B42-4828-9345-B784BA82AC64}" presName="Name18" presStyleLbl="sibTrans2D1" presStyleIdx="1" presStyleCnt="3" custAng="21370347" custLinFactNeighborX="-6040" custLinFactNeighborY="-7082"/>
      <dgm:spPr/>
      <dgm:t>
        <a:bodyPr/>
        <a:lstStyle/>
        <a:p>
          <a:endParaRPr lang="en-US"/>
        </a:p>
      </dgm:t>
    </dgm:pt>
    <dgm:pt modelId="{9E281BF3-9680-4A7D-B71E-9A4C30F72066}" type="pres">
      <dgm:prSet presAssocID="{1CCC8B55-F68C-469F-B3BA-93BDDCA33805}" presName="composite1" presStyleCnt="0"/>
      <dgm:spPr/>
    </dgm:pt>
    <dgm:pt modelId="{CA20690D-F601-44B3-835C-7E904307A9DA}" type="pres">
      <dgm:prSet presAssocID="{1CCC8B55-F68C-469F-B3BA-93BDDCA33805}" presName="dummyNode1" presStyleLbl="node1" presStyleIdx="1" presStyleCnt="4"/>
      <dgm:spPr/>
    </dgm:pt>
    <dgm:pt modelId="{F0B58AA3-D068-4C75-A5AA-AE75F34F2187}" type="pres">
      <dgm:prSet presAssocID="{1CCC8B55-F68C-469F-B3BA-93BDDCA33805}" presName="childNode1" presStyleLbl="bgAcc1" presStyleIdx="2" presStyleCnt="4" custScaleX="221403" custScaleY="187345">
        <dgm:presLayoutVars>
          <dgm:bulletEnabled val="1"/>
        </dgm:presLayoutVars>
      </dgm:prSet>
      <dgm:spPr/>
      <dgm:t>
        <a:bodyPr/>
        <a:lstStyle/>
        <a:p>
          <a:endParaRPr lang="en-US"/>
        </a:p>
      </dgm:t>
    </dgm:pt>
    <dgm:pt modelId="{6AD2A17B-ADB9-428B-B452-31D5D181317F}" type="pres">
      <dgm:prSet presAssocID="{1CCC8B55-F68C-469F-B3BA-93BDDCA33805}" presName="childNode1tx" presStyleLbl="bgAcc1" presStyleIdx="2" presStyleCnt="4">
        <dgm:presLayoutVars>
          <dgm:bulletEnabled val="1"/>
        </dgm:presLayoutVars>
      </dgm:prSet>
      <dgm:spPr/>
      <dgm:t>
        <a:bodyPr/>
        <a:lstStyle/>
        <a:p>
          <a:endParaRPr lang="en-US"/>
        </a:p>
      </dgm:t>
    </dgm:pt>
    <dgm:pt modelId="{D3F73646-32A2-4DD0-9B3E-68A90C539077}" type="pres">
      <dgm:prSet presAssocID="{1CCC8B55-F68C-469F-B3BA-93BDDCA33805}" presName="parentNode1" presStyleLbl="node1" presStyleIdx="2" presStyleCnt="4" custLinFactNeighborX="-4814" custLinFactNeighborY="63554">
        <dgm:presLayoutVars>
          <dgm:chMax val="1"/>
          <dgm:bulletEnabled val="1"/>
        </dgm:presLayoutVars>
      </dgm:prSet>
      <dgm:spPr/>
      <dgm:t>
        <a:bodyPr/>
        <a:lstStyle/>
        <a:p>
          <a:endParaRPr lang="en-US"/>
        </a:p>
      </dgm:t>
    </dgm:pt>
    <dgm:pt modelId="{8EE44E1C-DB2A-4168-B0F8-1AF59851A695}" type="pres">
      <dgm:prSet presAssocID="{1CCC8B55-F68C-469F-B3BA-93BDDCA33805}" presName="connSite1" presStyleCnt="0"/>
      <dgm:spPr/>
    </dgm:pt>
    <dgm:pt modelId="{2916340D-D467-49E9-96D0-D1D80982F24C}" type="pres">
      <dgm:prSet presAssocID="{48A3E6B2-0714-4ECB-B60D-D45607576685}" presName="Name9" presStyleLbl="sibTrans2D1" presStyleIdx="2" presStyleCnt="3" custAng="21206444" custScaleX="68170" custLinFactNeighborX="-25826" custLinFactNeighborY="-8634"/>
      <dgm:spPr/>
      <dgm:t>
        <a:bodyPr/>
        <a:lstStyle/>
        <a:p>
          <a:endParaRPr lang="en-US"/>
        </a:p>
      </dgm:t>
    </dgm:pt>
    <dgm:pt modelId="{222CED05-C96F-4BAD-AD81-F99B6F1E8E7B}" type="pres">
      <dgm:prSet presAssocID="{2CF4E8FC-15E8-4E92-89B7-BC785FDB4A4A}" presName="composite2" presStyleCnt="0"/>
      <dgm:spPr/>
    </dgm:pt>
    <dgm:pt modelId="{CCF64DC0-5BAA-4990-A5D2-F8C0949047DF}" type="pres">
      <dgm:prSet presAssocID="{2CF4E8FC-15E8-4E92-89B7-BC785FDB4A4A}" presName="dummyNode2" presStyleLbl="node1" presStyleIdx="2" presStyleCnt="4"/>
      <dgm:spPr/>
    </dgm:pt>
    <dgm:pt modelId="{945F33A6-7D3D-4A02-8D90-2A1767398ADE}" type="pres">
      <dgm:prSet presAssocID="{2CF4E8FC-15E8-4E92-89B7-BC785FDB4A4A}" presName="childNode2" presStyleLbl="bgAcc1" presStyleIdx="3" presStyleCnt="4" custScaleX="143451" custScaleY="157115" custLinFactY="25389" custLinFactNeighborY="100000">
        <dgm:presLayoutVars>
          <dgm:bulletEnabled val="1"/>
        </dgm:presLayoutVars>
      </dgm:prSet>
      <dgm:spPr/>
      <dgm:t>
        <a:bodyPr/>
        <a:lstStyle/>
        <a:p>
          <a:endParaRPr lang="en-US"/>
        </a:p>
      </dgm:t>
    </dgm:pt>
    <dgm:pt modelId="{14E1BC0F-7F52-4939-86FD-73C53791E98F}" type="pres">
      <dgm:prSet presAssocID="{2CF4E8FC-15E8-4E92-89B7-BC785FDB4A4A}" presName="childNode2tx" presStyleLbl="bgAcc1" presStyleIdx="3" presStyleCnt="4">
        <dgm:presLayoutVars>
          <dgm:bulletEnabled val="1"/>
        </dgm:presLayoutVars>
      </dgm:prSet>
      <dgm:spPr/>
      <dgm:t>
        <a:bodyPr/>
        <a:lstStyle/>
        <a:p>
          <a:endParaRPr lang="en-US"/>
        </a:p>
      </dgm:t>
    </dgm:pt>
    <dgm:pt modelId="{EFF9D949-64E0-4236-AA66-06BDA7D8124E}" type="pres">
      <dgm:prSet presAssocID="{2CF4E8FC-15E8-4E92-89B7-BC785FDB4A4A}" presName="parentNode2" presStyleLbl="node1" presStyleIdx="3" presStyleCnt="4" custLinFactY="100000" custLinFactNeighborX="253" custLinFactNeighborY="140350">
        <dgm:presLayoutVars>
          <dgm:chMax val="0"/>
          <dgm:bulletEnabled val="1"/>
        </dgm:presLayoutVars>
      </dgm:prSet>
      <dgm:spPr/>
      <dgm:t>
        <a:bodyPr/>
        <a:lstStyle/>
        <a:p>
          <a:endParaRPr lang="en-US"/>
        </a:p>
      </dgm:t>
    </dgm:pt>
    <dgm:pt modelId="{ADAF8205-DC2D-4903-A22F-AC685878D3EE}" type="pres">
      <dgm:prSet presAssocID="{2CF4E8FC-15E8-4E92-89B7-BC785FDB4A4A}" presName="connSite2" presStyleCnt="0"/>
      <dgm:spPr/>
    </dgm:pt>
  </dgm:ptLst>
  <dgm:cxnLst>
    <dgm:cxn modelId="{2B821579-560E-48A5-9F30-628726CE4EE6}" type="presOf" srcId="{C2E45E02-13FF-4D8E-9FF6-A01D135DA4FB}" destId="{3DBE039C-49DB-42E0-885E-9E3BBE49796C}" srcOrd="0" destOrd="0" presId="urn:microsoft.com/office/officeart/2005/8/layout/hProcess4"/>
    <dgm:cxn modelId="{CD588946-9166-4504-A2D0-97EEC652390B}" type="presOf" srcId="{BB1CE175-7A2D-42E7-BBA0-1B5B69A58A55}" destId="{8E432993-4A76-4DE4-A94A-AB91393DFFD6}" srcOrd="0" destOrd="0" presId="urn:microsoft.com/office/officeart/2005/8/layout/hProcess4"/>
    <dgm:cxn modelId="{60A916A1-C79A-47D3-B2C3-27550FCCC7B5}" type="presOf" srcId="{48A3E6B2-0714-4ECB-B60D-D45607576685}" destId="{2916340D-D467-49E9-96D0-D1D80982F24C}" srcOrd="0" destOrd="0" presId="urn:microsoft.com/office/officeart/2005/8/layout/hProcess4"/>
    <dgm:cxn modelId="{5D447E01-CA5B-414B-A24B-4EB5974A06B1}" type="presOf" srcId="{3D2F2E70-44C4-4C8C-BB3A-41DCA12225D1}" destId="{F0B58AA3-D068-4C75-A5AA-AE75F34F2187}" srcOrd="0" destOrd="0" presId="urn:microsoft.com/office/officeart/2005/8/layout/hProcess4"/>
    <dgm:cxn modelId="{5E220399-D263-44E2-88E4-A068961DB50D}" type="presOf" srcId="{727493F6-5ABE-4311-BC3F-4B7023B3D95D}" destId="{F0B58AA3-D068-4C75-A5AA-AE75F34F2187}" srcOrd="0" destOrd="1" presId="urn:microsoft.com/office/officeart/2005/8/layout/hProcess4"/>
    <dgm:cxn modelId="{2587770F-E24E-485A-B1F3-F29C7A32FC53}" type="presOf" srcId="{D69D6411-2BAC-452E-A85B-0DE0B3EEBFE3}" destId="{F0B58AA3-D068-4C75-A5AA-AE75F34F2187}" srcOrd="0" destOrd="2" presId="urn:microsoft.com/office/officeart/2005/8/layout/hProcess4"/>
    <dgm:cxn modelId="{C0AB3594-E08D-4149-B905-8F223739835A}" srcId="{68CCD6A0-2692-4ECF-B757-ED959D41DC8D}" destId="{C2E45E02-13FF-4D8E-9FF6-A01D135DA4FB}" srcOrd="1" destOrd="0" parTransId="{884A34ED-352B-4052-96DD-750D5EB265A8}" sibTransId="{853D3EE7-8B42-4828-9345-B784BA82AC64}"/>
    <dgm:cxn modelId="{78978632-E18E-4937-A21E-C31D1810C238}" type="presOf" srcId="{727493F6-5ABE-4311-BC3F-4B7023B3D95D}" destId="{6AD2A17B-ADB9-428B-B452-31D5D181317F}" srcOrd="1" destOrd="1" presId="urn:microsoft.com/office/officeart/2005/8/layout/hProcess4"/>
    <dgm:cxn modelId="{5CFF4149-DC9A-4659-B00E-A2A699E84454}" type="presOf" srcId="{2CF4E8FC-15E8-4E92-89B7-BC785FDB4A4A}" destId="{EFF9D949-64E0-4236-AA66-06BDA7D8124E}" srcOrd="0" destOrd="0" presId="urn:microsoft.com/office/officeart/2005/8/layout/hProcess4"/>
    <dgm:cxn modelId="{1E26E18D-905E-4258-A24C-FC57AFFD63C6}" srcId="{68CCD6A0-2692-4ECF-B757-ED959D41DC8D}" destId="{BB1CE175-7A2D-42E7-BBA0-1B5B69A58A55}" srcOrd="0" destOrd="0" parTransId="{F3CA9CE1-96A6-4D27-AAFB-ACFC6797C515}" sibTransId="{63F846D4-4C8D-4FF0-BB03-B06F8D426CEA}"/>
    <dgm:cxn modelId="{AB1E0CE0-568B-4BF3-824A-BC85D9F3CD51}" srcId="{2CF4E8FC-15E8-4E92-89B7-BC785FDB4A4A}" destId="{27B2DEB1-5885-4FF8-BE3C-445B4B9BD387}" srcOrd="0" destOrd="0" parTransId="{DBEE5085-9382-4D2C-A62C-96680469289F}" sibTransId="{B302EE8B-3195-425E-B53F-FF5561312D47}"/>
    <dgm:cxn modelId="{124EC248-E748-4D89-A39E-66953D5F3688}" type="presOf" srcId="{68CCD6A0-2692-4ECF-B757-ED959D41DC8D}" destId="{14471B70-98D3-4164-BD4D-DA02A11DD58D}" srcOrd="0" destOrd="0" presId="urn:microsoft.com/office/officeart/2005/8/layout/hProcess4"/>
    <dgm:cxn modelId="{3EDFD0B1-8B1B-4E7D-BBE6-A222CDAA87FD}" type="presOf" srcId="{27B2DEB1-5885-4FF8-BE3C-445B4B9BD387}" destId="{14E1BC0F-7F52-4939-86FD-73C53791E98F}" srcOrd="1" destOrd="0" presId="urn:microsoft.com/office/officeart/2005/8/layout/hProcess4"/>
    <dgm:cxn modelId="{6A38E4F9-9394-4EC5-93A5-3F2467F3AC9C}" type="presOf" srcId="{27B2DEB1-5885-4FF8-BE3C-445B4B9BD387}" destId="{945F33A6-7D3D-4A02-8D90-2A1767398ADE}" srcOrd="0" destOrd="0" presId="urn:microsoft.com/office/officeart/2005/8/layout/hProcess4"/>
    <dgm:cxn modelId="{12DD0D7A-EB44-4B24-9060-62C34BA67DA8}" srcId="{68CCD6A0-2692-4ECF-B757-ED959D41DC8D}" destId="{1CCC8B55-F68C-469F-B3BA-93BDDCA33805}" srcOrd="2" destOrd="0" parTransId="{45DD320E-6A0C-4B6A-B727-F98FC9849003}" sibTransId="{48A3E6B2-0714-4ECB-B60D-D45607576685}"/>
    <dgm:cxn modelId="{1E56A87C-50FF-47DE-BB63-4F9BECCC8B44}" srcId="{68CCD6A0-2692-4ECF-B757-ED959D41DC8D}" destId="{2CF4E8FC-15E8-4E92-89B7-BC785FDB4A4A}" srcOrd="3" destOrd="0" parTransId="{28F210DD-2A40-4873-91B5-8B8746012DEC}" sibTransId="{B8A0412B-39C9-46D9-B4DB-44B7AA285276}"/>
    <dgm:cxn modelId="{20278796-173D-42AB-862A-AD2A6B3DD9A5}" type="presOf" srcId="{1CCC8B55-F68C-469F-B3BA-93BDDCA33805}" destId="{D3F73646-32A2-4DD0-9B3E-68A90C539077}" srcOrd="0" destOrd="0" presId="urn:microsoft.com/office/officeart/2005/8/layout/hProcess4"/>
    <dgm:cxn modelId="{ACBA7C9F-CA9E-42B7-B216-01B97AF3E3DD}" type="presOf" srcId="{6357AB91-E2BD-4EBE-BB48-6C71A3BBE2D9}" destId="{873C6816-4372-4A7C-9885-B1A2302A4294}" srcOrd="0" destOrd="0" presId="urn:microsoft.com/office/officeart/2005/8/layout/hProcess4"/>
    <dgm:cxn modelId="{E394634C-24FB-47EC-B105-177FE58F912C}" srcId="{C2E45E02-13FF-4D8E-9FF6-A01D135DA4FB}" destId="{0E7F72E4-F76F-40EC-9C8F-FDD2AA5CE2AD}" srcOrd="0" destOrd="0" parTransId="{9E528A96-92A2-4B70-851C-61C9CB6E9547}" sibTransId="{BF585DCC-352E-47D6-AEAA-40546FBBE152}"/>
    <dgm:cxn modelId="{F4E9018E-B905-4A2F-BA8F-FC3FB7701B97}" srcId="{BB1CE175-7A2D-42E7-BBA0-1B5B69A58A55}" destId="{6357AB91-E2BD-4EBE-BB48-6C71A3BBE2D9}" srcOrd="0" destOrd="0" parTransId="{4B2AF2DD-9564-4A4B-BB36-B9A2A35B4B72}" sibTransId="{720AE051-06DB-49F0-A2D3-E9727A4D483D}"/>
    <dgm:cxn modelId="{8467A26B-93CC-4B3D-85B0-CF32B6D9C0F0}" srcId="{1CCC8B55-F68C-469F-B3BA-93BDDCA33805}" destId="{D69D6411-2BAC-452E-A85B-0DE0B3EEBFE3}" srcOrd="2" destOrd="0" parTransId="{31F1ECF1-8027-4E49-9248-0DB62A827F3E}" sibTransId="{050DA369-F936-4714-B4A4-5CD05534060D}"/>
    <dgm:cxn modelId="{B1E38C3C-C014-4342-B631-FA252577D912}" type="presOf" srcId="{0E7F72E4-F76F-40EC-9C8F-FDD2AA5CE2AD}" destId="{4D1A6504-4A08-440F-AF0D-073F8172D64C}" srcOrd="1" destOrd="0" presId="urn:microsoft.com/office/officeart/2005/8/layout/hProcess4"/>
    <dgm:cxn modelId="{6A25049F-5C7D-4F10-AA9F-A253A6727463}" type="presOf" srcId="{D69D6411-2BAC-452E-A85B-0DE0B3EEBFE3}" destId="{6AD2A17B-ADB9-428B-B452-31D5D181317F}" srcOrd="1" destOrd="2" presId="urn:microsoft.com/office/officeart/2005/8/layout/hProcess4"/>
    <dgm:cxn modelId="{9F07AF76-69E2-493D-B2DE-A7CEFDD73BC9}" type="presOf" srcId="{0E7F72E4-F76F-40EC-9C8F-FDD2AA5CE2AD}" destId="{40ACF40D-8993-4BE6-99E9-6CFA3BBA7E82}" srcOrd="0" destOrd="0" presId="urn:microsoft.com/office/officeart/2005/8/layout/hProcess4"/>
    <dgm:cxn modelId="{A98E6B8D-575A-4F8F-94D4-4825950CB92F}" srcId="{1CCC8B55-F68C-469F-B3BA-93BDDCA33805}" destId="{727493F6-5ABE-4311-BC3F-4B7023B3D95D}" srcOrd="1" destOrd="0" parTransId="{6EAF6EFB-E7F2-41E4-A33F-98B3F93DE4D3}" sibTransId="{E0016D16-6895-43D4-9A37-6281BFF49BC3}"/>
    <dgm:cxn modelId="{6465FCA1-945C-4198-96D0-891D92AEFF10}" srcId="{1CCC8B55-F68C-469F-B3BA-93BDDCA33805}" destId="{3D2F2E70-44C4-4C8C-BB3A-41DCA12225D1}" srcOrd="0" destOrd="0" parTransId="{EC1AA585-4FB8-4164-B4AA-3A635593AF5E}" sibTransId="{A861CF6F-20E1-4EEB-93D0-219C97C89F27}"/>
    <dgm:cxn modelId="{4827317C-2055-4B92-A498-83ED8BDF590A}" type="presOf" srcId="{63F846D4-4C8D-4FF0-BB03-B06F8D426CEA}" destId="{2813CF6F-73C1-4657-B1A1-F6F38B9299E0}" srcOrd="0" destOrd="0" presId="urn:microsoft.com/office/officeart/2005/8/layout/hProcess4"/>
    <dgm:cxn modelId="{AB5024D8-0617-4A4D-9A94-16202CD44983}" type="presOf" srcId="{3D2F2E70-44C4-4C8C-BB3A-41DCA12225D1}" destId="{6AD2A17B-ADB9-428B-B452-31D5D181317F}" srcOrd="1" destOrd="0" presId="urn:microsoft.com/office/officeart/2005/8/layout/hProcess4"/>
    <dgm:cxn modelId="{647E6843-B05B-4544-8191-A46F98A9BBAB}" type="presOf" srcId="{6357AB91-E2BD-4EBE-BB48-6C71A3BBE2D9}" destId="{5E9FCE00-5AAA-4AC9-86A6-81810C32BE5B}" srcOrd="1" destOrd="0" presId="urn:microsoft.com/office/officeart/2005/8/layout/hProcess4"/>
    <dgm:cxn modelId="{B97ABA48-25A8-4577-9A15-5B3160E2E338}" type="presOf" srcId="{853D3EE7-8B42-4828-9345-B784BA82AC64}" destId="{83352399-9C20-4E87-AD40-F96BB0F5397D}" srcOrd="0" destOrd="0" presId="urn:microsoft.com/office/officeart/2005/8/layout/hProcess4"/>
    <dgm:cxn modelId="{F75F74CA-517D-4B3F-9C43-63CBEC80FEF7}" type="presParOf" srcId="{14471B70-98D3-4164-BD4D-DA02A11DD58D}" destId="{DB5D240E-86EA-4CB2-ABA4-6E9063B7DFDE}" srcOrd="0" destOrd="0" presId="urn:microsoft.com/office/officeart/2005/8/layout/hProcess4"/>
    <dgm:cxn modelId="{99C0A8E6-582D-4B06-B1F3-4D0B883EFF14}" type="presParOf" srcId="{14471B70-98D3-4164-BD4D-DA02A11DD58D}" destId="{DDDA55C9-E9C5-4FB5-8189-C32C58FD5750}" srcOrd="1" destOrd="0" presId="urn:microsoft.com/office/officeart/2005/8/layout/hProcess4"/>
    <dgm:cxn modelId="{40AF0CB7-99D4-4231-BD32-441637552142}" type="presParOf" srcId="{14471B70-98D3-4164-BD4D-DA02A11DD58D}" destId="{96C1F7D2-6AAB-4AA1-8C14-B5C0AE065523}" srcOrd="2" destOrd="0" presId="urn:microsoft.com/office/officeart/2005/8/layout/hProcess4"/>
    <dgm:cxn modelId="{9E3D5FC7-296F-4A65-BFAC-7E22CD6E59BD}" type="presParOf" srcId="{96C1F7D2-6AAB-4AA1-8C14-B5C0AE065523}" destId="{346FFE1E-1954-4B16-96FE-EA907AFC77C6}" srcOrd="0" destOrd="0" presId="urn:microsoft.com/office/officeart/2005/8/layout/hProcess4"/>
    <dgm:cxn modelId="{7E89F714-8051-4721-A5B3-A1F6FAD7F46E}" type="presParOf" srcId="{346FFE1E-1954-4B16-96FE-EA907AFC77C6}" destId="{C032E210-BBA4-4DCC-AFB1-2D61D2A1CD14}" srcOrd="0" destOrd="0" presId="urn:microsoft.com/office/officeart/2005/8/layout/hProcess4"/>
    <dgm:cxn modelId="{E2CDEF1D-8003-4E27-9699-5785007DCD62}" type="presParOf" srcId="{346FFE1E-1954-4B16-96FE-EA907AFC77C6}" destId="{873C6816-4372-4A7C-9885-B1A2302A4294}" srcOrd="1" destOrd="0" presId="urn:microsoft.com/office/officeart/2005/8/layout/hProcess4"/>
    <dgm:cxn modelId="{21C0B6B3-1370-449A-90C7-91896A43D325}" type="presParOf" srcId="{346FFE1E-1954-4B16-96FE-EA907AFC77C6}" destId="{5E9FCE00-5AAA-4AC9-86A6-81810C32BE5B}" srcOrd="2" destOrd="0" presId="urn:microsoft.com/office/officeart/2005/8/layout/hProcess4"/>
    <dgm:cxn modelId="{0B8D1AF8-269B-4E22-9929-1E7AA7CDFC0B}" type="presParOf" srcId="{346FFE1E-1954-4B16-96FE-EA907AFC77C6}" destId="{8E432993-4A76-4DE4-A94A-AB91393DFFD6}" srcOrd="3" destOrd="0" presId="urn:microsoft.com/office/officeart/2005/8/layout/hProcess4"/>
    <dgm:cxn modelId="{3E5C67BC-E6B9-4802-893D-7D19864FB472}" type="presParOf" srcId="{346FFE1E-1954-4B16-96FE-EA907AFC77C6}" destId="{9BEB4A27-5C7C-4670-8987-27706C677F7C}" srcOrd="4" destOrd="0" presId="urn:microsoft.com/office/officeart/2005/8/layout/hProcess4"/>
    <dgm:cxn modelId="{DA795FF0-6641-46F1-B64E-DE6326E29B32}" type="presParOf" srcId="{96C1F7D2-6AAB-4AA1-8C14-B5C0AE065523}" destId="{2813CF6F-73C1-4657-B1A1-F6F38B9299E0}" srcOrd="1" destOrd="0" presId="urn:microsoft.com/office/officeart/2005/8/layout/hProcess4"/>
    <dgm:cxn modelId="{DE729A05-BA4C-4C04-8CF1-15E55DBDD25A}" type="presParOf" srcId="{96C1F7D2-6AAB-4AA1-8C14-B5C0AE065523}" destId="{EEDB799F-5396-4964-B58A-D9F2F80C0BEA}" srcOrd="2" destOrd="0" presId="urn:microsoft.com/office/officeart/2005/8/layout/hProcess4"/>
    <dgm:cxn modelId="{4EFDF04D-5277-4ECE-A03E-AE2F8F0E0548}" type="presParOf" srcId="{EEDB799F-5396-4964-B58A-D9F2F80C0BEA}" destId="{EFDC786C-E84D-409B-BC86-AABCCE770FA4}" srcOrd="0" destOrd="0" presId="urn:microsoft.com/office/officeart/2005/8/layout/hProcess4"/>
    <dgm:cxn modelId="{5B42DDFC-675D-4F94-894E-339E968E14C2}" type="presParOf" srcId="{EEDB799F-5396-4964-B58A-D9F2F80C0BEA}" destId="{40ACF40D-8993-4BE6-99E9-6CFA3BBA7E82}" srcOrd="1" destOrd="0" presId="urn:microsoft.com/office/officeart/2005/8/layout/hProcess4"/>
    <dgm:cxn modelId="{58C041EF-A0C0-48C7-8F97-635AC25A5CE6}" type="presParOf" srcId="{EEDB799F-5396-4964-B58A-D9F2F80C0BEA}" destId="{4D1A6504-4A08-440F-AF0D-073F8172D64C}" srcOrd="2" destOrd="0" presId="urn:microsoft.com/office/officeart/2005/8/layout/hProcess4"/>
    <dgm:cxn modelId="{59F467A9-4BEF-4BD9-8D7D-BC805EBCEA8E}" type="presParOf" srcId="{EEDB799F-5396-4964-B58A-D9F2F80C0BEA}" destId="{3DBE039C-49DB-42E0-885E-9E3BBE49796C}" srcOrd="3" destOrd="0" presId="urn:microsoft.com/office/officeart/2005/8/layout/hProcess4"/>
    <dgm:cxn modelId="{025723E3-8A05-4B71-B4C8-DCD3F3A8DD54}" type="presParOf" srcId="{EEDB799F-5396-4964-B58A-D9F2F80C0BEA}" destId="{D9DD93A2-3832-4709-9741-F0E447398E0A}" srcOrd="4" destOrd="0" presId="urn:microsoft.com/office/officeart/2005/8/layout/hProcess4"/>
    <dgm:cxn modelId="{5584A74D-20AE-46A3-92E3-8FF021C47D7F}" type="presParOf" srcId="{96C1F7D2-6AAB-4AA1-8C14-B5C0AE065523}" destId="{83352399-9C20-4E87-AD40-F96BB0F5397D}" srcOrd="3" destOrd="0" presId="urn:microsoft.com/office/officeart/2005/8/layout/hProcess4"/>
    <dgm:cxn modelId="{74B990B0-0772-4F80-9F98-6B0DB47E3132}" type="presParOf" srcId="{96C1F7D2-6AAB-4AA1-8C14-B5C0AE065523}" destId="{9E281BF3-9680-4A7D-B71E-9A4C30F72066}" srcOrd="4" destOrd="0" presId="urn:microsoft.com/office/officeart/2005/8/layout/hProcess4"/>
    <dgm:cxn modelId="{9656602A-7438-4DD9-B9E0-654CADFFA993}" type="presParOf" srcId="{9E281BF3-9680-4A7D-B71E-9A4C30F72066}" destId="{CA20690D-F601-44B3-835C-7E904307A9DA}" srcOrd="0" destOrd="0" presId="urn:microsoft.com/office/officeart/2005/8/layout/hProcess4"/>
    <dgm:cxn modelId="{47C4042D-4B9D-4567-8AB2-B3CF0A158D24}" type="presParOf" srcId="{9E281BF3-9680-4A7D-B71E-9A4C30F72066}" destId="{F0B58AA3-D068-4C75-A5AA-AE75F34F2187}" srcOrd="1" destOrd="0" presId="urn:microsoft.com/office/officeart/2005/8/layout/hProcess4"/>
    <dgm:cxn modelId="{83F31D92-FE14-4E92-91B1-D8ABD6EEAC06}" type="presParOf" srcId="{9E281BF3-9680-4A7D-B71E-9A4C30F72066}" destId="{6AD2A17B-ADB9-428B-B452-31D5D181317F}" srcOrd="2" destOrd="0" presId="urn:microsoft.com/office/officeart/2005/8/layout/hProcess4"/>
    <dgm:cxn modelId="{BC0E3FEA-8F71-410E-AED6-49B46FA5F6A9}" type="presParOf" srcId="{9E281BF3-9680-4A7D-B71E-9A4C30F72066}" destId="{D3F73646-32A2-4DD0-9B3E-68A90C539077}" srcOrd="3" destOrd="0" presId="urn:microsoft.com/office/officeart/2005/8/layout/hProcess4"/>
    <dgm:cxn modelId="{F11B613D-9CBB-4EDD-9226-3C75025F70F9}" type="presParOf" srcId="{9E281BF3-9680-4A7D-B71E-9A4C30F72066}" destId="{8EE44E1C-DB2A-4168-B0F8-1AF59851A695}" srcOrd="4" destOrd="0" presId="urn:microsoft.com/office/officeart/2005/8/layout/hProcess4"/>
    <dgm:cxn modelId="{37F4E970-4E72-426F-AF65-5CDE6AA8B1D0}" type="presParOf" srcId="{96C1F7D2-6AAB-4AA1-8C14-B5C0AE065523}" destId="{2916340D-D467-49E9-96D0-D1D80982F24C}" srcOrd="5" destOrd="0" presId="urn:microsoft.com/office/officeart/2005/8/layout/hProcess4"/>
    <dgm:cxn modelId="{2C2530AA-0677-4C9C-B008-58D2E951BEE9}" type="presParOf" srcId="{96C1F7D2-6AAB-4AA1-8C14-B5C0AE065523}" destId="{222CED05-C96F-4BAD-AD81-F99B6F1E8E7B}" srcOrd="6" destOrd="0" presId="urn:microsoft.com/office/officeart/2005/8/layout/hProcess4"/>
    <dgm:cxn modelId="{C731A85F-3EF3-417C-9C9B-EE2AFB2A770C}" type="presParOf" srcId="{222CED05-C96F-4BAD-AD81-F99B6F1E8E7B}" destId="{CCF64DC0-5BAA-4990-A5D2-F8C0949047DF}" srcOrd="0" destOrd="0" presId="urn:microsoft.com/office/officeart/2005/8/layout/hProcess4"/>
    <dgm:cxn modelId="{79F168D0-8558-415D-934F-404F49E92628}" type="presParOf" srcId="{222CED05-C96F-4BAD-AD81-F99B6F1E8E7B}" destId="{945F33A6-7D3D-4A02-8D90-2A1767398ADE}" srcOrd="1" destOrd="0" presId="urn:microsoft.com/office/officeart/2005/8/layout/hProcess4"/>
    <dgm:cxn modelId="{156F6D29-9548-4E03-AB83-5B5FBBA9B200}" type="presParOf" srcId="{222CED05-C96F-4BAD-AD81-F99B6F1E8E7B}" destId="{14E1BC0F-7F52-4939-86FD-73C53791E98F}" srcOrd="2" destOrd="0" presId="urn:microsoft.com/office/officeart/2005/8/layout/hProcess4"/>
    <dgm:cxn modelId="{FC2CCD4B-44DC-48EF-B80B-CBF894D195DA}" type="presParOf" srcId="{222CED05-C96F-4BAD-AD81-F99B6F1E8E7B}" destId="{EFF9D949-64E0-4236-AA66-06BDA7D8124E}" srcOrd="3" destOrd="0" presId="urn:microsoft.com/office/officeart/2005/8/layout/hProcess4"/>
    <dgm:cxn modelId="{D1130591-50BF-4609-87D8-750868669196}" type="presParOf" srcId="{222CED05-C96F-4BAD-AD81-F99B6F1E8E7B}" destId="{ADAF8205-DC2D-4903-A22F-AC685878D3E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CCD6A0-2692-4ECF-B757-ED959D41DC8D}" type="doc">
      <dgm:prSet loTypeId="urn:microsoft.com/office/officeart/2005/8/layout/hProcess4" loCatId="process" qsTypeId="urn:microsoft.com/office/officeart/2005/8/quickstyle/3d1" qsCatId="3D" csTypeId="urn:microsoft.com/office/officeart/2005/8/colors/colorful5" csCatId="colorful" phldr="1"/>
      <dgm:spPr/>
      <dgm:t>
        <a:bodyPr/>
        <a:lstStyle/>
        <a:p>
          <a:endParaRPr lang="en-US"/>
        </a:p>
      </dgm:t>
    </dgm:pt>
    <dgm:pt modelId="{C2E45E02-13FF-4D8E-9FF6-A01D135DA4FB}">
      <dgm:prSet phldrT="[Text]"/>
      <dgm:spPr/>
      <dgm:t>
        <a:bodyPr/>
        <a:lstStyle/>
        <a:p>
          <a:r>
            <a:rPr lang="en-US"/>
            <a:t>1</a:t>
          </a:r>
        </a:p>
      </dgm:t>
    </dgm:pt>
    <dgm:pt modelId="{884A34ED-352B-4052-96DD-750D5EB265A8}" type="parTrans" cxnId="{C0AB3594-E08D-4149-B905-8F223739835A}">
      <dgm:prSet/>
      <dgm:spPr/>
      <dgm:t>
        <a:bodyPr/>
        <a:lstStyle/>
        <a:p>
          <a:endParaRPr lang="en-US"/>
        </a:p>
      </dgm:t>
    </dgm:pt>
    <dgm:pt modelId="{853D3EE7-8B42-4828-9345-B784BA82AC64}" type="sibTrans" cxnId="{C0AB3594-E08D-4149-B905-8F223739835A}">
      <dgm:prSet/>
      <dgm:spPr/>
      <dgm:t>
        <a:bodyPr/>
        <a:lstStyle/>
        <a:p>
          <a:endParaRPr lang="en-US"/>
        </a:p>
      </dgm:t>
    </dgm:pt>
    <dgm:pt modelId="{2CF4E8FC-15E8-4E92-89B7-BC785FDB4A4A}">
      <dgm:prSet phldrT="[Text]"/>
      <dgm:spPr/>
      <dgm:t>
        <a:bodyPr/>
        <a:lstStyle/>
        <a:p>
          <a:r>
            <a:rPr lang="en-US"/>
            <a:t>3</a:t>
          </a:r>
        </a:p>
      </dgm:t>
    </dgm:pt>
    <dgm:pt modelId="{28F210DD-2A40-4873-91B5-8B8746012DEC}" type="parTrans" cxnId="{1E56A87C-50FF-47DE-BB63-4F9BECCC8B44}">
      <dgm:prSet/>
      <dgm:spPr/>
      <dgm:t>
        <a:bodyPr/>
        <a:lstStyle/>
        <a:p>
          <a:endParaRPr lang="en-US"/>
        </a:p>
      </dgm:t>
    </dgm:pt>
    <dgm:pt modelId="{B8A0412B-39C9-46D9-B4DB-44B7AA285276}" type="sibTrans" cxnId="{1E56A87C-50FF-47DE-BB63-4F9BECCC8B44}">
      <dgm:prSet/>
      <dgm:spPr/>
      <dgm:t>
        <a:bodyPr/>
        <a:lstStyle/>
        <a:p>
          <a:endParaRPr lang="en-US"/>
        </a:p>
      </dgm:t>
    </dgm:pt>
    <dgm:pt modelId="{27B2DEB1-5885-4FF8-BE3C-445B4B9BD387}">
      <dgm:prSet phldrT="[Text]" custT="1"/>
      <dgm:spPr/>
      <dgm:t>
        <a:bodyPr/>
        <a:lstStyle/>
        <a:p>
          <a:r>
            <a:rPr lang="en-US" sz="2600" dirty="0" err="1">
              <a:latin typeface="Calibri" panose="020F0502020204030204" pitchFamily="34" charset="0"/>
              <a:cs typeface="Calibri" panose="020F0502020204030204" pitchFamily="34" charset="0"/>
            </a:rPr>
            <a:t>Các</a:t>
          </a:r>
          <a:r>
            <a:rPr lang="en-US" sz="2600" dirty="0">
              <a:latin typeface="Calibri" panose="020F0502020204030204" pitchFamily="34" charset="0"/>
              <a:cs typeface="Calibri" panose="020F0502020204030204" pitchFamily="34" charset="0"/>
            </a:rPr>
            <a:t> bit </a:t>
          </a:r>
          <a:r>
            <a:rPr lang="en-US" sz="2600" dirty="0" err="1">
              <a:latin typeface="Calibri" panose="020F0502020204030204" pitchFamily="34" charset="0"/>
              <a:cs typeface="Calibri" panose="020F0502020204030204" pitchFamily="34" charset="0"/>
            </a:rPr>
            <a:t>của</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bản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rõ</a:t>
          </a:r>
          <a:r>
            <a:rPr lang="en-US" sz="2600" dirty="0">
              <a:latin typeface="Calibri" panose="020F0502020204030204" pitchFamily="34" charset="0"/>
              <a:cs typeface="Calibri" panose="020F0502020204030204" pitchFamily="34" charset="0"/>
            </a:rPr>
            <a:t> </a:t>
          </a:r>
          <a:r>
            <a:rPr lang="en-US" sz="2600" err="1">
              <a:latin typeface="Calibri" panose="020F0502020204030204" pitchFamily="34" charset="0"/>
              <a:cs typeface="Calibri" panose="020F0502020204030204" pitchFamily="34" charset="0"/>
            </a:rPr>
            <a:t>là</a:t>
          </a:r>
          <a:r>
            <a:rPr lang="en-US" sz="2600">
              <a:latin typeface="Calibri" panose="020F0502020204030204" pitchFamily="34" charset="0"/>
              <a:cs typeface="Calibri" panose="020F0502020204030204" pitchFamily="34" charset="0"/>
            </a:rPr>
            <a:t> </a:t>
          </a:r>
          <a:r>
            <a:rPr lang="en-US" sz="2600" b="1"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a:t>
          </a:r>
          <a:r>
            <a:rPr lang="en-US" sz="2600" b="1" baseline="-2500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r>
            <a:rPr lang="en-US" sz="2600" b="1" baseline="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600" b="1" baseline="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a:t>
          </a:r>
          <a:r>
            <a:rPr lang="en-US" sz="2600" b="1" baseline="-25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a:t>
          </a:r>
          <a:r>
            <a:rPr lang="en-US" sz="2600" b="1" baseline="-25000" dirty="0" err="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i</a:t>
          </a:r>
          <a:r>
            <a:rPr lang="en-US" sz="2600" b="1" baseline="-25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a:t>
          </a:r>
          <a:r>
            <a:rPr lang="en-US" sz="2600" b="1" baseline="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 </a:t>
          </a:r>
          <a:r>
            <a:rPr lang="en-US" sz="2600" baseline="0" dirty="0" err="1">
              <a:latin typeface="Calibri" panose="020F0502020204030204" pitchFamily="34" charset="0"/>
              <a:cs typeface="Calibri" panose="020F0502020204030204" pitchFamily="34" charset="0"/>
              <a:sym typeface="Symbol"/>
            </a:rPr>
            <a:t>Với</a:t>
          </a:r>
          <a:r>
            <a:rPr lang="en-US" sz="2600" baseline="0" dirty="0">
              <a:latin typeface="Calibri" panose="020F0502020204030204" pitchFamily="34" charset="0"/>
              <a:cs typeface="Calibri" panose="020F0502020204030204" pitchFamily="34" charset="0"/>
              <a:sym typeface="Symbol"/>
            </a:rPr>
            <a:t> </a:t>
          </a:r>
          <a:r>
            <a:rPr lang="en-US" sz="2600" baseline="0" dirty="0" err="1">
              <a:latin typeface="Calibri" panose="020F0502020204030204" pitchFamily="34" charset="0"/>
              <a:cs typeface="Calibri" panose="020F0502020204030204" pitchFamily="34" charset="0"/>
              <a:sym typeface="Symbol"/>
            </a:rPr>
            <a:t>i</a:t>
          </a:r>
          <a:r>
            <a:rPr lang="en-US" sz="2600" baseline="0" dirty="0">
              <a:latin typeface="Calibri" panose="020F0502020204030204" pitchFamily="34" charset="0"/>
              <a:cs typeface="Calibri" panose="020F0502020204030204" pitchFamily="34" charset="0"/>
              <a:sym typeface="Symbol"/>
            </a:rPr>
            <a:t> = 1, 2, …, n</a:t>
          </a:r>
          <a:endParaRPr lang="en-US" sz="2600" dirty="0">
            <a:latin typeface="Calibri" panose="020F0502020204030204" pitchFamily="34" charset="0"/>
            <a:cs typeface="Calibri" panose="020F0502020204030204" pitchFamily="34" charset="0"/>
          </a:endParaRPr>
        </a:p>
      </dgm:t>
    </dgm:pt>
    <dgm:pt modelId="{DBEE5085-9382-4D2C-A62C-96680469289F}" type="parTrans" cxnId="{AB1E0CE0-568B-4BF3-824A-BC85D9F3CD51}">
      <dgm:prSet/>
      <dgm:spPr/>
      <dgm:t>
        <a:bodyPr/>
        <a:lstStyle/>
        <a:p>
          <a:endParaRPr lang="en-US"/>
        </a:p>
      </dgm:t>
    </dgm:pt>
    <dgm:pt modelId="{B302EE8B-3195-425E-B53F-FF5561312D47}" type="sibTrans" cxnId="{AB1E0CE0-568B-4BF3-824A-BC85D9F3CD51}">
      <dgm:prSet/>
      <dgm:spPr/>
      <dgm:t>
        <a:bodyPr/>
        <a:lstStyle/>
        <a:p>
          <a:endParaRPr lang="en-US"/>
        </a:p>
      </dgm:t>
    </dgm:pt>
    <dgm:pt modelId="{1CCC8B55-F68C-469F-B3BA-93BDDCA33805}">
      <dgm:prSet/>
      <dgm:spPr/>
      <dgm:t>
        <a:bodyPr/>
        <a:lstStyle/>
        <a:p>
          <a:r>
            <a:rPr lang="en-US"/>
            <a:t>2</a:t>
          </a:r>
        </a:p>
      </dgm:t>
    </dgm:pt>
    <dgm:pt modelId="{45DD320E-6A0C-4B6A-B727-F98FC9849003}" type="parTrans" cxnId="{12DD0D7A-EB44-4B24-9060-62C34BA67DA8}">
      <dgm:prSet/>
      <dgm:spPr/>
      <dgm:t>
        <a:bodyPr/>
        <a:lstStyle/>
        <a:p>
          <a:endParaRPr lang="en-US"/>
        </a:p>
      </dgm:t>
    </dgm:pt>
    <dgm:pt modelId="{48A3E6B2-0714-4ECB-B60D-D45607576685}" type="sibTrans" cxnId="{12DD0D7A-EB44-4B24-9060-62C34BA67DA8}">
      <dgm:prSet/>
      <dgm:spPr/>
      <dgm:t>
        <a:bodyPr/>
        <a:lstStyle/>
        <a:p>
          <a:endParaRPr lang="en-US"/>
        </a:p>
      </dgm:t>
    </dgm:pt>
    <dgm:pt modelId="{727493F6-5ABE-4311-BC3F-4B7023B3D95D}">
      <dgm:prSet custT="1"/>
      <dgm:spPr/>
      <dgm:t>
        <a:bodyPr/>
        <a:lstStyle/>
        <a:p>
          <a:r>
            <a:rPr lang="en-US" sz="2600" dirty="0">
              <a:solidFill>
                <a:schemeClr val="tx1"/>
              </a:solidFill>
              <a:latin typeface="Calibri" panose="020F0502020204030204" pitchFamily="34" charset="0"/>
              <a:cs typeface="Calibri" panose="020F0502020204030204" pitchFamily="34" charset="0"/>
            </a:rPr>
            <a:t>d = v</a:t>
          </a:r>
          <a:r>
            <a:rPr lang="en-US" sz="2600" baseline="-25000" dirty="0">
              <a:solidFill>
                <a:schemeClr val="tx1"/>
              </a:solidFill>
              <a:latin typeface="Calibri" panose="020F0502020204030204" pitchFamily="34" charset="0"/>
              <a:cs typeface="Calibri" panose="020F0502020204030204" pitchFamily="34" charset="0"/>
            </a:rPr>
            <a:t>1</a:t>
          </a:r>
          <a:r>
            <a:rPr lang="en-US" sz="2600" dirty="0">
              <a:solidFill>
                <a:schemeClr val="tx1"/>
              </a:solidFill>
              <a:latin typeface="Calibri" panose="020F0502020204030204" pitchFamily="34" charset="0"/>
              <a:cs typeface="Calibri" panose="020F0502020204030204" pitchFamily="34" charset="0"/>
            </a:rPr>
            <a:t>M</a:t>
          </a:r>
          <a:r>
            <a:rPr lang="en-US" sz="2600" baseline="-25000" dirty="0">
              <a:solidFill>
                <a:schemeClr val="tx1"/>
              </a:solidFill>
              <a:latin typeface="Calibri" panose="020F0502020204030204" pitchFamily="34" charset="0"/>
              <a:cs typeface="Calibri" panose="020F0502020204030204" pitchFamily="34" charset="0"/>
            </a:rPr>
            <a:t>1 </a:t>
          </a:r>
          <a:r>
            <a:rPr lang="en-US" sz="2600" dirty="0">
              <a:solidFill>
                <a:schemeClr val="tx1"/>
              </a:solidFill>
              <a:latin typeface="Calibri" panose="020F0502020204030204" pitchFamily="34" charset="0"/>
              <a:cs typeface="Calibri" panose="020F0502020204030204" pitchFamily="34" charset="0"/>
            </a:rPr>
            <a:t>+ … + </a:t>
          </a:r>
          <a:r>
            <a:rPr lang="en-US" sz="2600" dirty="0" err="1">
              <a:solidFill>
                <a:schemeClr val="tx1"/>
              </a:solidFill>
              <a:latin typeface="Calibri" panose="020F0502020204030204" pitchFamily="34" charset="0"/>
              <a:cs typeface="Calibri" panose="020F0502020204030204" pitchFamily="34" charset="0"/>
            </a:rPr>
            <a:t>v</a:t>
          </a:r>
          <a:r>
            <a:rPr lang="en-US" sz="2600" baseline="-25000" dirty="0" err="1">
              <a:solidFill>
                <a:schemeClr val="tx1"/>
              </a:solidFill>
              <a:latin typeface="Calibri" panose="020F0502020204030204" pitchFamily="34" charset="0"/>
              <a:cs typeface="Calibri" panose="020F0502020204030204" pitchFamily="34" charset="0"/>
            </a:rPr>
            <a:t>n</a:t>
          </a:r>
          <a:r>
            <a:rPr lang="en-US" sz="2600" dirty="0" err="1">
              <a:solidFill>
                <a:schemeClr val="tx1"/>
              </a:solidFill>
              <a:latin typeface="Calibri" panose="020F0502020204030204" pitchFamily="34" charset="0"/>
              <a:cs typeface="Calibri" panose="020F0502020204030204" pitchFamily="34" charset="0"/>
            </a:rPr>
            <a:t>M</a:t>
          </a:r>
          <a:r>
            <a:rPr lang="en-US" sz="2600" baseline="-25000" dirty="0" err="1">
              <a:solidFill>
                <a:schemeClr val="tx1"/>
              </a:solidFill>
              <a:latin typeface="Calibri" panose="020F0502020204030204" pitchFamily="34" charset="0"/>
              <a:cs typeface="Calibri" panose="020F0502020204030204" pitchFamily="34" charset="0"/>
            </a:rPr>
            <a:t>n</a:t>
          </a:r>
          <a:endParaRPr lang="en-US" sz="2600" dirty="0">
            <a:solidFill>
              <a:schemeClr val="tx1"/>
            </a:solidFill>
            <a:latin typeface="Calibri" panose="020F0502020204030204" pitchFamily="34" charset="0"/>
            <a:cs typeface="Calibri" panose="020F0502020204030204" pitchFamily="34" charset="0"/>
          </a:endParaRPr>
        </a:p>
      </dgm:t>
    </dgm:pt>
    <dgm:pt modelId="{6EAF6EFB-E7F2-41E4-A33F-98B3F93DE4D3}" type="parTrans" cxnId="{A98E6B8D-575A-4F8F-94D4-4825950CB92F}">
      <dgm:prSet/>
      <dgm:spPr/>
      <dgm:t>
        <a:bodyPr/>
        <a:lstStyle/>
        <a:p>
          <a:endParaRPr lang="en-US"/>
        </a:p>
      </dgm:t>
    </dgm:pt>
    <dgm:pt modelId="{E0016D16-6895-43D4-9A37-6281BFF49BC3}" type="sibTrans" cxnId="{A98E6B8D-575A-4F8F-94D4-4825950CB92F}">
      <dgm:prSet/>
      <dgm:spPr/>
      <dgm:t>
        <a:bodyPr/>
        <a:lstStyle/>
        <a:p>
          <a:endParaRPr lang="en-US"/>
        </a:p>
      </dgm:t>
    </dgm:pt>
    <dgm:pt modelId="{3D2F2E70-44C4-4C8C-BB3A-41DCA12225D1}">
      <dgm:prSet custT="1"/>
      <dgm:spPr/>
      <dgm:t>
        <a:bodyPr/>
        <a:lstStyle/>
        <a:p>
          <a:r>
            <a:rPr lang="en-US" sz="2600">
              <a:latin typeface="Calibri" panose="020F0502020204030204" pitchFamily="34" charset="0"/>
              <a:cs typeface="Calibri" panose="020F0502020204030204" pitchFamily="34" charset="0"/>
            </a:rPr>
            <a:t>Dùng giải thuật xếp balô trong trường hợp dãy siêu tăng để tìm:</a:t>
          </a:r>
        </a:p>
      </dgm:t>
    </dgm:pt>
    <dgm:pt modelId="{EC1AA585-4FB8-4164-B4AA-3A635593AF5E}" type="parTrans" cxnId="{6465FCA1-945C-4198-96D0-891D92AEFF10}">
      <dgm:prSet/>
      <dgm:spPr/>
      <dgm:t>
        <a:bodyPr/>
        <a:lstStyle/>
        <a:p>
          <a:endParaRPr lang="en-US"/>
        </a:p>
      </dgm:t>
    </dgm:pt>
    <dgm:pt modelId="{A861CF6F-20E1-4EEB-93D0-219C97C89F27}" type="sibTrans" cxnId="{6465FCA1-945C-4198-96D0-891D92AEFF10}">
      <dgm:prSet/>
      <dgm:spPr/>
      <dgm:t>
        <a:bodyPr/>
        <a:lstStyle/>
        <a:p>
          <a:endParaRPr lang="en-US"/>
        </a:p>
      </dgm:t>
    </dgm:pt>
    <dgm:pt modelId="{9991F1CF-7D64-451B-9DEB-81D59990FCF3}">
      <dgm:prSet phldrT="[Text]" custT="1"/>
      <dgm:spPr/>
      <dgm:t>
        <a:bodyPr/>
        <a:lstStyle/>
        <a:p>
          <a:r>
            <a:rPr lang="en-US" sz="2600">
              <a:latin typeface="Calibri" panose="020F0502020204030204" pitchFamily="34" charset="0"/>
              <a:cs typeface="Calibri" panose="020F0502020204030204" pitchFamily="34" charset="0"/>
            </a:rPr>
            <a:t>Tính d = </a:t>
          </a:r>
          <a:r>
            <a:rPr lang="en-US" sz="2600" smtClean="0">
              <a:latin typeface="Calibri" panose="020F0502020204030204" pitchFamily="34" charset="0"/>
              <a:cs typeface="Calibri" panose="020F0502020204030204" pitchFamily="34" charset="0"/>
            </a:rPr>
            <a:t>W</a:t>
          </a:r>
          <a:r>
            <a:rPr lang="en-US" sz="2600" baseline="30000" smtClean="0">
              <a:latin typeface="Calibri" panose="020F0502020204030204" pitchFamily="34" charset="0"/>
              <a:cs typeface="Calibri" panose="020F0502020204030204" pitchFamily="34" charset="0"/>
            </a:rPr>
            <a:t>-1</a:t>
          </a:r>
          <a:r>
            <a:rPr lang="en-US" sz="2600" baseline="0" smtClean="0">
              <a:latin typeface="Calibri" panose="020F0502020204030204" pitchFamily="34" charset="0"/>
              <a:cs typeface="Calibri" panose="020F0502020204030204" pitchFamily="34" charset="0"/>
            </a:rPr>
            <a:t>.y </a:t>
          </a:r>
          <a:r>
            <a:rPr lang="en-US" sz="2600" baseline="0">
              <a:latin typeface="Calibri" panose="020F0502020204030204" pitchFamily="34" charset="0"/>
              <a:cs typeface="Calibri" panose="020F0502020204030204" pitchFamily="34" charset="0"/>
            </a:rPr>
            <a:t>mod M</a:t>
          </a:r>
          <a:endParaRPr lang="en-US" sz="2600">
            <a:latin typeface="Calibri" panose="020F0502020204030204" pitchFamily="34" charset="0"/>
            <a:cs typeface="Calibri" panose="020F0502020204030204" pitchFamily="34" charset="0"/>
          </a:endParaRPr>
        </a:p>
      </dgm:t>
    </dgm:pt>
    <dgm:pt modelId="{68BA2997-1C93-4BA4-B324-0A721C95EE0E}" type="parTrans" cxnId="{F8EC76C2-CA23-4646-BF37-852052564791}">
      <dgm:prSet/>
      <dgm:spPr/>
      <dgm:t>
        <a:bodyPr/>
        <a:lstStyle/>
        <a:p>
          <a:endParaRPr lang="en-US"/>
        </a:p>
      </dgm:t>
    </dgm:pt>
    <dgm:pt modelId="{3C7910B7-F625-4976-9A27-FBF47A42F7E5}" type="sibTrans" cxnId="{F8EC76C2-CA23-4646-BF37-852052564791}">
      <dgm:prSet/>
      <dgm:spPr/>
      <dgm:t>
        <a:bodyPr/>
        <a:lstStyle/>
        <a:p>
          <a:endParaRPr lang="en-US"/>
        </a:p>
      </dgm:t>
    </dgm:pt>
    <dgm:pt modelId="{14471B70-98D3-4164-BD4D-DA02A11DD58D}" type="pres">
      <dgm:prSet presAssocID="{68CCD6A0-2692-4ECF-B757-ED959D41DC8D}" presName="Name0" presStyleCnt="0">
        <dgm:presLayoutVars>
          <dgm:dir/>
          <dgm:animLvl val="lvl"/>
          <dgm:resizeHandles val="exact"/>
        </dgm:presLayoutVars>
      </dgm:prSet>
      <dgm:spPr/>
      <dgm:t>
        <a:bodyPr/>
        <a:lstStyle/>
        <a:p>
          <a:endParaRPr lang="en-US"/>
        </a:p>
      </dgm:t>
    </dgm:pt>
    <dgm:pt modelId="{DB5D240E-86EA-4CB2-ABA4-6E9063B7DFDE}" type="pres">
      <dgm:prSet presAssocID="{68CCD6A0-2692-4ECF-B757-ED959D41DC8D}" presName="tSp" presStyleCnt="0"/>
      <dgm:spPr/>
    </dgm:pt>
    <dgm:pt modelId="{DDDA55C9-E9C5-4FB5-8189-C32C58FD5750}" type="pres">
      <dgm:prSet presAssocID="{68CCD6A0-2692-4ECF-B757-ED959D41DC8D}" presName="bSp" presStyleCnt="0"/>
      <dgm:spPr/>
    </dgm:pt>
    <dgm:pt modelId="{96C1F7D2-6AAB-4AA1-8C14-B5C0AE065523}" type="pres">
      <dgm:prSet presAssocID="{68CCD6A0-2692-4ECF-B757-ED959D41DC8D}" presName="process" presStyleCnt="0"/>
      <dgm:spPr/>
    </dgm:pt>
    <dgm:pt modelId="{5D377F5F-E425-471C-B52A-F7624425EC3F}" type="pres">
      <dgm:prSet presAssocID="{C2E45E02-13FF-4D8E-9FF6-A01D135DA4FB}" presName="composite1" presStyleCnt="0"/>
      <dgm:spPr/>
    </dgm:pt>
    <dgm:pt modelId="{F163D975-7605-4A41-81A8-BE59A875990C}" type="pres">
      <dgm:prSet presAssocID="{C2E45E02-13FF-4D8E-9FF6-A01D135DA4FB}" presName="dummyNode1" presStyleLbl="node1" presStyleIdx="0" presStyleCnt="3"/>
      <dgm:spPr/>
    </dgm:pt>
    <dgm:pt modelId="{1A32641E-7AC2-484E-A8E4-3BA412B7DEDA}" type="pres">
      <dgm:prSet presAssocID="{C2E45E02-13FF-4D8E-9FF6-A01D135DA4FB}" presName="childNode1" presStyleLbl="bgAcc1" presStyleIdx="0" presStyleCnt="3" custScaleX="169163" custScaleY="59267" custLinFactNeighborY="-64212">
        <dgm:presLayoutVars>
          <dgm:bulletEnabled val="1"/>
        </dgm:presLayoutVars>
      </dgm:prSet>
      <dgm:spPr/>
      <dgm:t>
        <a:bodyPr/>
        <a:lstStyle/>
        <a:p>
          <a:endParaRPr lang="en-US"/>
        </a:p>
      </dgm:t>
    </dgm:pt>
    <dgm:pt modelId="{9C446B74-2C69-4309-BE4D-FAF0132CFE4B}" type="pres">
      <dgm:prSet presAssocID="{C2E45E02-13FF-4D8E-9FF6-A01D135DA4FB}" presName="childNode1tx" presStyleLbl="bgAcc1" presStyleIdx="0" presStyleCnt="3">
        <dgm:presLayoutVars>
          <dgm:bulletEnabled val="1"/>
        </dgm:presLayoutVars>
      </dgm:prSet>
      <dgm:spPr/>
      <dgm:t>
        <a:bodyPr/>
        <a:lstStyle/>
        <a:p>
          <a:endParaRPr lang="en-US"/>
        </a:p>
      </dgm:t>
    </dgm:pt>
    <dgm:pt modelId="{A0D9774E-FFF0-47A8-883F-6BC5CD1A3513}" type="pres">
      <dgm:prSet presAssocID="{C2E45E02-13FF-4D8E-9FF6-A01D135DA4FB}" presName="parentNode1" presStyleLbl="node1" presStyleIdx="0" presStyleCnt="3" custLinFactY="-95244" custLinFactNeighborY="-100000">
        <dgm:presLayoutVars>
          <dgm:chMax val="1"/>
          <dgm:bulletEnabled val="1"/>
        </dgm:presLayoutVars>
      </dgm:prSet>
      <dgm:spPr/>
      <dgm:t>
        <a:bodyPr/>
        <a:lstStyle/>
        <a:p>
          <a:endParaRPr lang="en-US"/>
        </a:p>
      </dgm:t>
    </dgm:pt>
    <dgm:pt modelId="{E3012C6E-21E1-484B-B33B-69F01F67A767}" type="pres">
      <dgm:prSet presAssocID="{C2E45E02-13FF-4D8E-9FF6-A01D135DA4FB}" presName="connSite1" presStyleCnt="0"/>
      <dgm:spPr/>
    </dgm:pt>
    <dgm:pt modelId="{EF128E9D-5F87-45E5-A644-EED5F5B51C51}" type="pres">
      <dgm:prSet presAssocID="{853D3EE7-8B42-4828-9345-B784BA82AC64}" presName="Name9" presStyleLbl="sibTrans2D1" presStyleIdx="0" presStyleCnt="2" custAng="374858" custScaleX="75596" custLinFactNeighborX="-23147" custLinFactNeighborY="-12272"/>
      <dgm:spPr/>
      <dgm:t>
        <a:bodyPr/>
        <a:lstStyle/>
        <a:p>
          <a:endParaRPr lang="en-US"/>
        </a:p>
      </dgm:t>
    </dgm:pt>
    <dgm:pt modelId="{E4109C01-35EE-4195-8A93-158FCE3632C9}" type="pres">
      <dgm:prSet presAssocID="{1CCC8B55-F68C-469F-B3BA-93BDDCA33805}" presName="composite2" presStyleCnt="0"/>
      <dgm:spPr/>
    </dgm:pt>
    <dgm:pt modelId="{3C4B9A33-6661-426D-BEDF-E7FFAC0515B8}" type="pres">
      <dgm:prSet presAssocID="{1CCC8B55-F68C-469F-B3BA-93BDDCA33805}" presName="dummyNode2" presStyleLbl="node1" presStyleIdx="0" presStyleCnt="3"/>
      <dgm:spPr/>
    </dgm:pt>
    <dgm:pt modelId="{AA81A8BA-C422-4F77-897C-65923636CAE1}" type="pres">
      <dgm:prSet presAssocID="{1CCC8B55-F68C-469F-B3BA-93BDDCA33805}" presName="childNode2" presStyleLbl="bgAcc1" presStyleIdx="1" presStyleCnt="3" custScaleX="154499" custScaleY="157091" custLinFactNeighborY="45218">
        <dgm:presLayoutVars>
          <dgm:bulletEnabled val="1"/>
        </dgm:presLayoutVars>
      </dgm:prSet>
      <dgm:spPr/>
      <dgm:t>
        <a:bodyPr/>
        <a:lstStyle/>
        <a:p>
          <a:endParaRPr lang="en-US"/>
        </a:p>
      </dgm:t>
    </dgm:pt>
    <dgm:pt modelId="{9D0056AD-54B9-4640-B01E-06E0E9977C6F}" type="pres">
      <dgm:prSet presAssocID="{1CCC8B55-F68C-469F-B3BA-93BDDCA33805}" presName="childNode2tx" presStyleLbl="bgAcc1" presStyleIdx="1" presStyleCnt="3">
        <dgm:presLayoutVars>
          <dgm:bulletEnabled val="1"/>
        </dgm:presLayoutVars>
      </dgm:prSet>
      <dgm:spPr/>
      <dgm:t>
        <a:bodyPr/>
        <a:lstStyle/>
        <a:p>
          <a:endParaRPr lang="en-US"/>
        </a:p>
      </dgm:t>
    </dgm:pt>
    <dgm:pt modelId="{7AF3A1B2-1908-40FD-8CA2-3012FB45DD85}" type="pres">
      <dgm:prSet presAssocID="{1CCC8B55-F68C-469F-B3BA-93BDDCA33805}" presName="parentNode2" presStyleLbl="node1" presStyleIdx="1" presStyleCnt="3" custLinFactNeighborY="40336">
        <dgm:presLayoutVars>
          <dgm:chMax val="0"/>
          <dgm:bulletEnabled val="1"/>
        </dgm:presLayoutVars>
      </dgm:prSet>
      <dgm:spPr/>
      <dgm:t>
        <a:bodyPr/>
        <a:lstStyle/>
        <a:p>
          <a:endParaRPr lang="en-US"/>
        </a:p>
      </dgm:t>
    </dgm:pt>
    <dgm:pt modelId="{B6452BB0-E916-43E9-AE02-8CC4A4187671}" type="pres">
      <dgm:prSet presAssocID="{1CCC8B55-F68C-469F-B3BA-93BDDCA33805}" presName="connSite2" presStyleCnt="0"/>
      <dgm:spPr/>
    </dgm:pt>
    <dgm:pt modelId="{EA85BC65-BFB3-400B-8BCB-C73E3DC9525B}" type="pres">
      <dgm:prSet presAssocID="{48A3E6B2-0714-4ECB-B60D-D45607576685}" presName="Name18" presStyleLbl="sibTrans2D1" presStyleIdx="1" presStyleCnt="2" custAng="472801" custLinFactNeighborX="-13" custLinFactNeighborY="3950"/>
      <dgm:spPr/>
      <dgm:t>
        <a:bodyPr/>
        <a:lstStyle/>
        <a:p>
          <a:endParaRPr lang="en-US"/>
        </a:p>
      </dgm:t>
    </dgm:pt>
    <dgm:pt modelId="{9E53B49D-121A-41F9-91BF-AD7A0333F3C8}" type="pres">
      <dgm:prSet presAssocID="{2CF4E8FC-15E8-4E92-89B7-BC785FDB4A4A}" presName="composite1" presStyleCnt="0"/>
      <dgm:spPr/>
    </dgm:pt>
    <dgm:pt modelId="{CD952B48-C7C9-409E-861D-CD233A3C287A}" type="pres">
      <dgm:prSet presAssocID="{2CF4E8FC-15E8-4E92-89B7-BC785FDB4A4A}" presName="dummyNode1" presStyleLbl="node1" presStyleIdx="1" presStyleCnt="3"/>
      <dgm:spPr/>
    </dgm:pt>
    <dgm:pt modelId="{7E259829-6079-4269-B5A1-FE0DEB23FE44}" type="pres">
      <dgm:prSet presAssocID="{2CF4E8FC-15E8-4E92-89B7-BC785FDB4A4A}" presName="childNode1" presStyleLbl="bgAcc1" presStyleIdx="2" presStyleCnt="3" custScaleX="131062">
        <dgm:presLayoutVars>
          <dgm:bulletEnabled val="1"/>
        </dgm:presLayoutVars>
      </dgm:prSet>
      <dgm:spPr/>
      <dgm:t>
        <a:bodyPr/>
        <a:lstStyle/>
        <a:p>
          <a:endParaRPr lang="en-US"/>
        </a:p>
      </dgm:t>
    </dgm:pt>
    <dgm:pt modelId="{9FC85712-4BE8-4A05-BA4E-963C85983057}" type="pres">
      <dgm:prSet presAssocID="{2CF4E8FC-15E8-4E92-89B7-BC785FDB4A4A}" presName="childNode1tx" presStyleLbl="bgAcc1" presStyleIdx="2" presStyleCnt="3">
        <dgm:presLayoutVars>
          <dgm:bulletEnabled val="1"/>
        </dgm:presLayoutVars>
      </dgm:prSet>
      <dgm:spPr/>
      <dgm:t>
        <a:bodyPr/>
        <a:lstStyle/>
        <a:p>
          <a:endParaRPr lang="en-US"/>
        </a:p>
      </dgm:t>
    </dgm:pt>
    <dgm:pt modelId="{14BEF068-7C31-44B7-8B28-E116F8F977C6}" type="pres">
      <dgm:prSet presAssocID="{2CF4E8FC-15E8-4E92-89B7-BC785FDB4A4A}" presName="parentNode1" presStyleLbl="node1" presStyleIdx="2" presStyleCnt="3">
        <dgm:presLayoutVars>
          <dgm:chMax val="1"/>
          <dgm:bulletEnabled val="1"/>
        </dgm:presLayoutVars>
      </dgm:prSet>
      <dgm:spPr/>
      <dgm:t>
        <a:bodyPr/>
        <a:lstStyle/>
        <a:p>
          <a:endParaRPr lang="en-US"/>
        </a:p>
      </dgm:t>
    </dgm:pt>
    <dgm:pt modelId="{8E6B66DD-0704-4648-953F-69F5631673CE}" type="pres">
      <dgm:prSet presAssocID="{2CF4E8FC-15E8-4E92-89B7-BC785FDB4A4A}" presName="connSite1" presStyleCnt="0"/>
      <dgm:spPr/>
    </dgm:pt>
  </dgm:ptLst>
  <dgm:cxnLst>
    <dgm:cxn modelId="{5200C462-ECF9-4888-9E6D-8F5B9EB2E567}" type="presOf" srcId="{1CCC8B55-F68C-469F-B3BA-93BDDCA33805}" destId="{7AF3A1B2-1908-40FD-8CA2-3012FB45DD85}" srcOrd="0" destOrd="0" presId="urn:microsoft.com/office/officeart/2005/8/layout/hProcess4"/>
    <dgm:cxn modelId="{2BB61EE7-7F95-47E6-8D6E-601FA9B757EC}" type="presOf" srcId="{48A3E6B2-0714-4ECB-B60D-D45607576685}" destId="{EA85BC65-BFB3-400B-8BCB-C73E3DC9525B}" srcOrd="0" destOrd="0" presId="urn:microsoft.com/office/officeart/2005/8/layout/hProcess4"/>
    <dgm:cxn modelId="{C0AB3594-E08D-4149-B905-8F223739835A}" srcId="{68CCD6A0-2692-4ECF-B757-ED959D41DC8D}" destId="{C2E45E02-13FF-4D8E-9FF6-A01D135DA4FB}" srcOrd="0" destOrd="0" parTransId="{884A34ED-352B-4052-96DD-750D5EB265A8}" sibTransId="{853D3EE7-8B42-4828-9345-B784BA82AC64}"/>
    <dgm:cxn modelId="{02E54BFF-DFA0-461E-9A46-CBCF626D238F}" type="presOf" srcId="{9991F1CF-7D64-451B-9DEB-81D59990FCF3}" destId="{9C446B74-2C69-4309-BE4D-FAF0132CFE4B}" srcOrd="1" destOrd="0" presId="urn:microsoft.com/office/officeart/2005/8/layout/hProcess4"/>
    <dgm:cxn modelId="{1CDE2A77-141E-45BE-AF35-4CA1041C71FB}" type="presOf" srcId="{853D3EE7-8B42-4828-9345-B784BA82AC64}" destId="{EF128E9D-5F87-45E5-A644-EED5F5B51C51}" srcOrd="0" destOrd="0" presId="urn:microsoft.com/office/officeart/2005/8/layout/hProcess4"/>
    <dgm:cxn modelId="{8A618CC3-CBC0-4B37-AE6E-EA6B11F69BDC}" type="presOf" srcId="{727493F6-5ABE-4311-BC3F-4B7023B3D95D}" destId="{AA81A8BA-C422-4F77-897C-65923636CAE1}" srcOrd="0" destOrd="1" presId="urn:microsoft.com/office/officeart/2005/8/layout/hProcess4"/>
    <dgm:cxn modelId="{AB1E0CE0-568B-4BF3-824A-BC85D9F3CD51}" srcId="{2CF4E8FC-15E8-4E92-89B7-BC785FDB4A4A}" destId="{27B2DEB1-5885-4FF8-BE3C-445B4B9BD387}" srcOrd="0" destOrd="0" parTransId="{DBEE5085-9382-4D2C-A62C-96680469289F}" sibTransId="{B302EE8B-3195-425E-B53F-FF5561312D47}"/>
    <dgm:cxn modelId="{BF93E82F-FE6C-4518-8389-F5BB0326F19C}" type="presOf" srcId="{3D2F2E70-44C4-4C8C-BB3A-41DCA12225D1}" destId="{AA81A8BA-C422-4F77-897C-65923636CAE1}" srcOrd="0" destOrd="0" presId="urn:microsoft.com/office/officeart/2005/8/layout/hProcess4"/>
    <dgm:cxn modelId="{7544ADE2-4CE5-437E-A91B-C8D006578CCD}" type="presOf" srcId="{27B2DEB1-5885-4FF8-BE3C-445B4B9BD387}" destId="{9FC85712-4BE8-4A05-BA4E-963C85983057}" srcOrd="1" destOrd="0" presId="urn:microsoft.com/office/officeart/2005/8/layout/hProcess4"/>
    <dgm:cxn modelId="{87B1A726-0B69-4F2F-9A45-331CB30F0D8F}" type="presOf" srcId="{727493F6-5ABE-4311-BC3F-4B7023B3D95D}" destId="{9D0056AD-54B9-4640-B01E-06E0E9977C6F}" srcOrd="1" destOrd="1" presId="urn:microsoft.com/office/officeart/2005/8/layout/hProcess4"/>
    <dgm:cxn modelId="{12DD0D7A-EB44-4B24-9060-62C34BA67DA8}" srcId="{68CCD6A0-2692-4ECF-B757-ED959D41DC8D}" destId="{1CCC8B55-F68C-469F-B3BA-93BDDCA33805}" srcOrd="1" destOrd="0" parTransId="{45DD320E-6A0C-4B6A-B727-F98FC9849003}" sibTransId="{48A3E6B2-0714-4ECB-B60D-D45607576685}"/>
    <dgm:cxn modelId="{1E56A87C-50FF-47DE-BB63-4F9BECCC8B44}" srcId="{68CCD6A0-2692-4ECF-B757-ED959D41DC8D}" destId="{2CF4E8FC-15E8-4E92-89B7-BC785FDB4A4A}" srcOrd="2" destOrd="0" parTransId="{28F210DD-2A40-4873-91B5-8B8746012DEC}" sibTransId="{B8A0412B-39C9-46D9-B4DB-44B7AA285276}"/>
    <dgm:cxn modelId="{437454E1-D7FA-4E57-8D2B-5317ABEF2FEC}" type="presOf" srcId="{9991F1CF-7D64-451B-9DEB-81D59990FCF3}" destId="{1A32641E-7AC2-484E-A8E4-3BA412B7DEDA}" srcOrd="0" destOrd="0" presId="urn:microsoft.com/office/officeart/2005/8/layout/hProcess4"/>
    <dgm:cxn modelId="{B20CA5CB-CA05-4150-9CBD-4563C8DE2E04}" type="presOf" srcId="{3D2F2E70-44C4-4C8C-BB3A-41DCA12225D1}" destId="{9D0056AD-54B9-4640-B01E-06E0E9977C6F}" srcOrd="1" destOrd="0" presId="urn:microsoft.com/office/officeart/2005/8/layout/hProcess4"/>
    <dgm:cxn modelId="{4428B1A4-0AF1-4CFD-B93C-0CE23F5200F8}" type="presOf" srcId="{68CCD6A0-2692-4ECF-B757-ED959D41DC8D}" destId="{14471B70-98D3-4164-BD4D-DA02A11DD58D}" srcOrd="0" destOrd="0" presId="urn:microsoft.com/office/officeart/2005/8/layout/hProcess4"/>
    <dgm:cxn modelId="{F8EC76C2-CA23-4646-BF37-852052564791}" srcId="{C2E45E02-13FF-4D8E-9FF6-A01D135DA4FB}" destId="{9991F1CF-7D64-451B-9DEB-81D59990FCF3}" srcOrd="0" destOrd="0" parTransId="{68BA2997-1C93-4BA4-B324-0A721C95EE0E}" sibTransId="{3C7910B7-F625-4976-9A27-FBF47A42F7E5}"/>
    <dgm:cxn modelId="{B8CD6577-9679-4866-B02B-3C60E8BBDE95}" type="presOf" srcId="{C2E45E02-13FF-4D8E-9FF6-A01D135DA4FB}" destId="{A0D9774E-FFF0-47A8-883F-6BC5CD1A3513}" srcOrd="0" destOrd="0" presId="urn:microsoft.com/office/officeart/2005/8/layout/hProcess4"/>
    <dgm:cxn modelId="{A98E6B8D-575A-4F8F-94D4-4825950CB92F}" srcId="{1CCC8B55-F68C-469F-B3BA-93BDDCA33805}" destId="{727493F6-5ABE-4311-BC3F-4B7023B3D95D}" srcOrd="1" destOrd="0" parTransId="{6EAF6EFB-E7F2-41E4-A33F-98B3F93DE4D3}" sibTransId="{E0016D16-6895-43D4-9A37-6281BFF49BC3}"/>
    <dgm:cxn modelId="{6465FCA1-945C-4198-96D0-891D92AEFF10}" srcId="{1CCC8B55-F68C-469F-B3BA-93BDDCA33805}" destId="{3D2F2E70-44C4-4C8C-BB3A-41DCA12225D1}" srcOrd="0" destOrd="0" parTransId="{EC1AA585-4FB8-4164-B4AA-3A635593AF5E}" sibTransId="{A861CF6F-20E1-4EEB-93D0-219C97C89F27}"/>
    <dgm:cxn modelId="{47B1BB57-DFCD-4835-A38A-23122909F7E5}" type="presOf" srcId="{2CF4E8FC-15E8-4E92-89B7-BC785FDB4A4A}" destId="{14BEF068-7C31-44B7-8B28-E116F8F977C6}" srcOrd="0" destOrd="0" presId="urn:microsoft.com/office/officeart/2005/8/layout/hProcess4"/>
    <dgm:cxn modelId="{B9421635-A4BE-492B-A23E-8563987F3C3F}" type="presOf" srcId="{27B2DEB1-5885-4FF8-BE3C-445B4B9BD387}" destId="{7E259829-6079-4269-B5A1-FE0DEB23FE44}" srcOrd="0" destOrd="0" presId="urn:microsoft.com/office/officeart/2005/8/layout/hProcess4"/>
    <dgm:cxn modelId="{AF6C11CA-0C38-4271-A850-785B6A06E1CB}" type="presParOf" srcId="{14471B70-98D3-4164-BD4D-DA02A11DD58D}" destId="{DB5D240E-86EA-4CB2-ABA4-6E9063B7DFDE}" srcOrd="0" destOrd="0" presId="urn:microsoft.com/office/officeart/2005/8/layout/hProcess4"/>
    <dgm:cxn modelId="{D37278CA-12B1-41DA-8529-A9A89945A2C7}" type="presParOf" srcId="{14471B70-98D3-4164-BD4D-DA02A11DD58D}" destId="{DDDA55C9-E9C5-4FB5-8189-C32C58FD5750}" srcOrd="1" destOrd="0" presId="urn:microsoft.com/office/officeart/2005/8/layout/hProcess4"/>
    <dgm:cxn modelId="{2192CB21-ADD7-44D2-8254-1319277D1D2B}" type="presParOf" srcId="{14471B70-98D3-4164-BD4D-DA02A11DD58D}" destId="{96C1F7D2-6AAB-4AA1-8C14-B5C0AE065523}" srcOrd="2" destOrd="0" presId="urn:microsoft.com/office/officeart/2005/8/layout/hProcess4"/>
    <dgm:cxn modelId="{1A579F72-AB23-4373-8AB8-14B1DC9DBDBE}" type="presParOf" srcId="{96C1F7D2-6AAB-4AA1-8C14-B5C0AE065523}" destId="{5D377F5F-E425-471C-B52A-F7624425EC3F}" srcOrd="0" destOrd="0" presId="urn:microsoft.com/office/officeart/2005/8/layout/hProcess4"/>
    <dgm:cxn modelId="{F420A92C-1138-4B07-8863-C7982D1C942D}" type="presParOf" srcId="{5D377F5F-E425-471C-B52A-F7624425EC3F}" destId="{F163D975-7605-4A41-81A8-BE59A875990C}" srcOrd="0" destOrd="0" presId="urn:microsoft.com/office/officeart/2005/8/layout/hProcess4"/>
    <dgm:cxn modelId="{2969A57D-8C58-4604-BD40-4801715DFAA3}" type="presParOf" srcId="{5D377F5F-E425-471C-B52A-F7624425EC3F}" destId="{1A32641E-7AC2-484E-A8E4-3BA412B7DEDA}" srcOrd="1" destOrd="0" presId="urn:microsoft.com/office/officeart/2005/8/layout/hProcess4"/>
    <dgm:cxn modelId="{7D39D693-352F-4C4D-BAA2-4D2F357CF9AE}" type="presParOf" srcId="{5D377F5F-E425-471C-B52A-F7624425EC3F}" destId="{9C446B74-2C69-4309-BE4D-FAF0132CFE4B}" srcOrd="2" destOrd="0" presId="urn:microsoft.com/office/officeart/2005/8/layout/hProcess4"/>
    <dgm:cxn modelId="{8B26083E-C1D5-43FF-89D4-CA71B8267E8B}" type="presParOf" srcId="{5D377F5F-E425-471C-B52A-F7624425EC3F}" destId="{A0D9774E-FFF0-47A8-883F-6BC5CD1A3513}" srcOrd="3" destOrd="0" presId="urn:microsoft.com/office/officeart/2005/8/layout/hProcess4"/>
    <dgm:cxn modelId="{011244D4-C621-4FE3-A715-8A623FFED6BE}" type="presParOf" srcId="{5D377F5F-E425-471C-B52A-F7624425EC3F}" destId="{E3012C6E-21E1-484B-B33B-69F01F67A767}" srcOrd="4" destOrd="0" presId="urn:microsoft.com/office/officeart/2005/8/layout/hProcess4"/>
    <dgm:cxn modelId="{2A66E685-A515-4C49-8D26-1BBF3D08F97C}" type="presParOf" srcId="{96C1F7D2-6AAB-4AA1-8C14-B5C0AE065523}" destId="{EF128E9D-5F87-45E5-A644-EED5F5B51C51}" srcOrd="1" destOrd="0" presId="urn:microsoft.com/office/officeart/2005/8/layout/hProcess4"/>
    <dgm:cxn modelId="{5AD781F9-9E99-42DC-971D-C5242B7EE224}" type="presParOf" srcId="{96C1F7D2-6AAB-4AA1-8C14-B5C0AE065523}" destId="{E4109C01-35EE-4195-8A93-158FCE3632C9}" srcOrd="2" destOrd="0" presId="urn:microsoft.com/office/officeart/2005/8/layout/hProcess4"/>
    <dgm:cxn modelId="{E1DF31AA-EA15-47F4-9AD8-3E1B9D93E810}" type="presParOf" srcId="{E4109C01-35EE-4195-8A93-158FCE3632C9}" destId="{3C4B9A33-6661-426D-BEDF-E7FFAC0515B8}" srcOrd="0" destOrd="0" presId="urn:microsoft.com/office/officeart/2005/8/layout/hProcess4"/>
    <dgm:cxn modelId="{D25CDC9D-2EF5-419E-BD7E-D1549B84DED3}" type="presParOf" srcId="{E4109C01-35EE-4195-8A93-158FCE3632C9}" destId="{AA81A8BA-C422-4F77-897C-65923636CAE1}" srcOrd="1" destOrd="0" presId="urn:microsoft.com/office/officeart/2005/8/layout/hProcess4"/>
    <dgm:cxn modelId="{3002E103-A92D-4865-9930-59EB0E696DC6}" type="presParOf" srcId="{E4109C01-35EE-4195-8A93-158FCE3632C9}" destId="{9D0056AD-54B9-4640-B01E-06E0E9977C6F}" srcOrd="2" destOrd="0" presId="urn:microsoft.com/office/officeart/2005/8/layout/hProcess4"/>
    <dgm:cxn modelId="{F2A25983-FE62-4304-8ABB-AEBFAFDEDCA3}" type="presParOf" srcId="{E4109C01-35EE-4195-8A93-158FCE3632C9}" destId="{7AF3A1B2-1908-40FD-8CA2-3012FB45DD85}" srcOrd="3" destOrd="0" presId="urn:microsoft.com/office/officeart/2005/8/layout/hProcess4"/>
    <dgm:cxn modelId="{88B8633A-0270-4756-ABAB-E46B3D5B62B1}" type="presParOf" srcId="{E4109C01-35EE-4195-8A93-158FCE3632C9}" destId="{B6452BB0-E916-43E9-AE02-8CC4A4187671}" srcOrd="4" destOrd="0" presId="urn:microsoft.com/office/officeart/2005/8/layout/hProcess4"/>
    <dgm:cxn modelId="{DB81CDF2-C548-45F7-A3D2-28D500C777E1}" type="presParOf" srcId="{96C1F7D2-6AAB-4AA1-8C14-B5C0AE065523}" destId="{EA85BC65-BFB3-400B-8BCB-C73E3DC9525B}" srcOrd="3" destOrd="0" presId="urn:microsoft.com/office/officeart/2005/8/layout/hProcess4"/>
    <dgm:cxn modelId="{FAE2A44F-6703-4FF4-9EC3-ED212A5B6C9F}" type="presParOf" srcId="{96C1F7D2-6AAB-4AA1-8C14-B5C0AE065523}" destId="{9E53B49D-121A-41F9-91BF-AD7A0333F3C8}" srcOrd="4" destOrd="0" presId="urn:microsoft.com/office/officeart/2005/8/layout/hProcess4"/>
    <dgm:cxn modelId="{A854BCE7-42A3-4ED2-9AC6-6A7DE92BBD4F}" type="presParOf" srcId="{9E53B49D-121A-41F9-91BF-AD7A0333F3C8}" destId="{CD952B48-C7C9-409E-861D-CD233A3C287A}" srcOrd="0" destOrd="0" presId="urn:microsoft.com/office/officeart/2005/8/layout/hProcess4"/>
    <dgm:cxn modelId="{F8ACA17C-2279-4EE5-A3A6-11FF7DFC047A}" type="presParOf" srcId="{9E53B49D-121A-41F9-91BF-AD7A0333F3C8}" destId="{7E259829-6079-4269-B5A1-FE0DEB23FE44}" srcOrd="1" destOrd="0" presId="urn:microsoft.com/office/officeart/2005/8/layout/hProcess4"/>
    <dgm:cxn modelId="{6D6CC06F-3CAD-43A2-8D2C-856EE070183E}" type="presParOf" srcId="{9E53B49D-121A-41F9-91BF-AD7A0333F3C8}" destId="{9FC85712-4BE8-4A05-BA4E-963C85983057}" srcOrd="2" destOrd="0" presId="urn:microsoft.com/office/officeart/2005/8/layout/hProcess4"/>
    <dgm:cxn modelId="{F3C76AC5-00B3-4C23-AB1E-7EF363A495A4}" type="presParOf" srcId="{9E53B49D-121A-41F9-91BF-AD7A0333F3C8}" destId="{14BEF068-7C31-44B7-8B28-E116F8F977C6}" srcOrd="3" destOrd="0" presId="urn:microsoft.com/office/officeart/2005/8/layout/hProcess4"/>
    <dgm:cxn modelId="{06192958-BF06-47B6-83F7-5E6C7FF1E8F0}" type="presParOf" srcId="{9E53B49D-121A-41F9-91BF-AD7A0333F3C8}" destId="{8E6B66DD-0704-4648-953F-69F5631673C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503339-E0CE-4A55-B4E8-D31B4FDDCE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801918-2CDF-4A66-9DFF-5E693BE0A223}">
      <dgm:prSet phldrT="[Text]" custT="1">
        <dgm:style>
          <a:lnRef idx="1">
            <a:schemeClr val="accent6"/>
          </a:lnRef>
          <a:fillRef idx="2">
            <a:schemeClr val="accent6"/>
          </a:fillRef>
          <a:effectRef idx="1">
            <a:schemeClr val="accent6"/>
          </a:effectRef>
          <a:fontRef idx="minor">
            <a:schemeClr val="dk1"/>
          </a:fontRef>
        </dgm:style>
      </dgm:prSet>
      <dgm:spPr>
        <a:solidFill>
          <a:srgbClr val="99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2:</a:t>
          </a:r>
          <a:endParaRPr lang="en-US" sz="3200" b="1">
            <a:solidFill>
              <a:schemeClr val="bg1"/>
            </a:solidFill>
            <a:latin typeface="Calibri" panose="020F0502020204030204" pitchFamily="34" charset="0"/>
            <a:ea typeface="Cambria" panose="02040503050406030204" pitchFamily="18" charset="0"/>
            <a:cs typeface="Calibri" panose="020F0502020204030204" pitchFamily="34" charset="0"/>
          </a:endParaRPr>
        </a:p>
      </dgm:t>
    </dgm:pt>
    <dgm:pt modelId="{3C73D53C-0231-4BAB-913F-3B37B0336C96}" type="parTrans" cxnId="{46933C44-E7E8-4040-986A-9696F0B4C990}">
      <dgm:prSet/>
      <dgm:spPr/>
      <dgm:t>
        <a:bodyPr/>
        <a:lstStyle/>
        <a:p>
          <a:endParaRPr lang="en-US"/>
        </a:p>
      </dgm:t>
    </dgm:pt>
    <dgm:pt modelId="{98F886D1-CDC2-485A-8569-BACEE3DDF623}" type="sibTrans" cxnId="{46933C44-E7E8-4040-986A-9696F0B4C990}">
      <dgm:prSet/>
      <dgm:spPr/>
      <dgm:t>
        <a:bodyPr/>
        <a:lstStyle/>
        <a:p>
          <a:endParaRPr lang="en-US"/>
        </a:p>
      </dgm:t>
    </dgm:pt>
    <dgm:pt modelId="{233869E2-BE4A-440D-B9E3-7CC4C3D4F541}">
      <dgm:prSet/>
      <dgm:spPr>
        <a:ln>
          <a:solidFill>
            <a:schemeClr val="tx2">
              <a:lumMod val="75000"/>
            </a:schemeClr>
          </a:solidFill>
        </a:ln>
      </dgm:spPr>
      <dgm:t>
        <a:bodyPr/>
        <a:lstStyle/>
        <a:p>
          <a:endParaRPr lang="en-US"/>
        </a:p>
      </dgm:t>
    </dgm:pt>
    <dgm:pt modelId="{7DE77EAF-1DD5-4EC0-BAC0-E38E921FCE12}" type="parTrans" cxnId="{4F171D43-8ECA-4481-B84B-42BB28CCE1E1}">
      <dgm:prSet/>
      <dgm:spPr/>
      <dgm:t>
        <a:bodyPr/>
        <a:lstStyle/>
        <a:p>
          <a:endParaRPr lang="en-US"/>
        </a:p>
      </dgm:t>
    </dgm:pt>
    <dgm:pt modelId="{61A03C15-E381-442B-85AB-B6BEFB8F8507}" type="sibTrans" cxnId="{4F171D43-8ECA-4481-B84B-42BB28CCE1E1}">
      <dgm:prSet/>
      <dgm:spPr/>
      <dgm:t>
        <a:bodyPr/>
        <a:lstStyle/>
        <a:p>
          <a:endParaRPr lang="en-US"/>
        </a:p>
      </dgm:t>
    </dgm:pt>
    <dgm:pt modelId="{BFE20DB6-DEAD-40A1-A750-D00CCFD52C9F}" type="pres">
      <dgm:prSet presAssocID="{4F503339-E0CE-4A55-B4E8-D31B4FDDCEA2}" presName="linear" presStyleCnt="0">
        <dgm:presLayoutVars>
          <dgm:dir/>
          <dgm:animLvl val="lvl"/>
          <dgm:resizeHandles val="exact"/>
        </dgm:presLayoutVars>
      </dgm:prSet>
      <dgm:spPr/>
      <dgm:t>
        <a:bodyPr/>
        <a:lstStyle/>
        <a:p>
          <a:endParaRPr lang="en-US"/>
        </a:p>
      </dgm:t>
    </dgm:pt>
    <dgm:pt modelId="{99555C63-45E4-4CC6-B21D-B10422351B5A}" type="pres">
      <dgm:prSet presAssocID="{93801918-2CDF-4A66-9DFF-5E693BE0A223}" presName="parentLin" presStyleCnt="0"/>
      <dgm:spPr/>
    </dgm:pt>
    <dgm:pt modelId="{8A99B457-5EDE-459B-96CC-2D8B10D885AB}" type="pres">
      <dgm:prSet presAssocID="{93801918-2CDF-4A66-9DFF-5E693BE0A223}" presName="parentLeftMargin" presStyleLbl="node1" presStyleIdx="0" presStyleCnt="1"/>
      <dgm:spPr/>
      <dgm:t>
        <a:bodyPr/>
        <a:lstStyle/>
        <a:p>
          <a:endParaRPr lang="en-US"/>
        </a:p>
      </dgm:t>
    </dgm:pt>
    <dgm:pt modelId="{C74C2A19-804E-4466-B3E5-B69F696AA292}" type="pres">
      <dgm:prSet presAssocID="{93801918-2CDF-4A66-9DFF-5E693BE0A223}" presName="parentText" presStyleLbl="node1" presStyleIdx="0" presStyleCnt="1" custScaleX="121462" custScaleY="89974" custLinFactNeighborX="-24554" custLinFactNeighborY="-714">
        <dgm:presLayoutVars>
          <dgm:chMax val="0"/>
          <dgm:bulletEnabled val="1"/>
        </dgm:presLayoutVars>
      </dgm:prSet>
      <dgm:spPr/>
      <dgm:t>
        <a:bodyPr/>
        <a:lstStyle/>
        <a:p>
          <a:endParaRPr lang="en-US"/>
        </a:p>
      </dgm:t>
    </dgm:pt>
    <dgm:pt modelId="{21003289-C799-4F3B-B2D6-E523B72F3D67}" type="pres">
      <dgm:prSet presAssocID="{93801918-2CDF-4A66-9DFF-5E693BE0A223}" presName="negativeSpace" presStyleCnt="0"/>
      <dgm:spPr/>
    </dgm:pt>
    <dgm:pt modelId="{7E3E0784-9E81-4F76-8798-EF512D912CF0}" type="pres">
      <dgm:prSet presAssocID="{93801918-2CDF-4A66-9DFF-5E693BE0A223}" presName="childText" presStyleLbl="conFgAcc1" presStyleIdx="0" presStyleCnt="1" custScaleY="216850" custLinFactNeighborY="62785">
        <dgm:presLayoutVars>
          <dgm:bulletEnabled val="1"/>
        </dgm:presLayoutVars>
      </dgm:prSet>
      <dgm:spPr/>
      <dgm:t>
        <a:bodyPr/>
        <a:lstStyle/>
        <a:p>
          <a:endParaRPr lang="en-US"/>
        </a:p>
      </dgm:t>
    </dgm:pt>
  </dgm:ptLst>
  <dgm:cxnLst>
    <dgm:cxn modelId="{46933C44-E7E8-4040-986A-9696F0B4C990}" srcId="{4F503339-E0CE-4A55-B4E8-D31B4FDDCEA2}" destId="{93801918-2CDF-4A66-9DFF-5E693BE0A223}" srcOrd="0" destOrd="0" parTransId="{3C73D53C-0231-4BAB-913F-3B37B0336C96}" sibTransId="{98F886D1-CDC2-485A-8569-BACEE3DDF623}"/>
    <dgm:cxn modelId="{4F171D43-8ECA-4481-B84B-42BB28CCE1E1}" srcId="{93801918-2CDF-4A66-9DFF-5E693BE0A223}" destId="{233869E2-BE4A-440D-B9E3-7CC4C3D4F541}" srcOrd="0" destOrd="0" parTransId="{7DE77EAF-1DD5-4EC0-BAC0-E38E921FCE12}" sibTransId="{61A03C15-E381-442B-85AB-B6BEFB8F8507}"/>
    <dgm:cxn modelId="{0EDD468C-DCF6-45F0-A42A-73A33340128E}" type="presOf" srcId="{93801918-2CDF-4A66-9DFF-5E693BE0A223}" destId="{C74C2A19-804E-4466-B3E5-B69F696AA292}" srcOrd="1" destOrd="0" presId="urn:microsoft.com/office/officeart/2005/8/layout/list1"/>
    <dgm:cxn modelId="{201660D5-92EF-43E8-A3B6-E9290202CAD3}" type="presOf" srcId="{93801918-2CDF-4A66-9DFF-5E693BE0A223}" destId="{8A99B457-5EDE-459B-96CC-2D8B10D885AB}" srcOrd="0" destOrd="0" presId="urn:microsoft.com/office/officeart/2005/8/layout/list1"/>
    <dgm:cxn modelId="{13A50D38-0924-4467-A32F-CD730C7981F2}" type="presOf" srcId="{4F503339-E0CE-4A55-B4E8-D31B4FDDCEA2}" destId="{BFE20DB6-DEAD-40A1-A750-D00CCFD52C9F}" srcOrd="0" destOrd="0" presId="urn:microsoft.com/office/officeart/2005/8/layout/list1"/>
    <dgm:cxn modelId="{DB403EB4-A367-4DD5-817A-AAB7094C2D40}" type="presOf" srcId="{233869E2-BE4A-440D-B9E3-7CC4C3D4F541}" destId="{7E3E0784-9E81-4F76-8798-EF512D912CF0}" srcOrd="0" destOrd="0" presId="urn:microsoft.com/office/officeart/2005/8/layout/list1"/>
    <dgm:cxn modelId="{FBF1835D-512B-4DCF-9849-CF4FC38B0957}" type="presParOf" srcId="{BFE20DB6-DEAD-40A1-A750-D00CCFD52C9F}" destId="{99555C63-45E4-4CC6-B21D-B10422351B5A}" srcOrd="0" destOrd="0" presId="urn:microsoft.com/office/officeart/2005/8/layout/list1"/>
    <dgm:cxn modelId="{23A0ADF6-F084-4E20-8237-3E541E828A60}" type="presParOf" srcId="{99555C63-45E4-4CC6-B21D-B10422351B5A}" destId="{8A99B457-5EDE-459B-96CC-2D8B10D885AB}" srcOrd="0" destOrd="0" presId="urn:microsoft.com/office/officeart/2005/8/layout/list1"/>
    <dgm:cxn modelId="{048DB5F1-F884-4571-9F89-15EBB34C73A3}" type="presParOf" srcId="{99555C63-45E4-4CC6-B21D-B10422351B5A}" destId="{C74C2A19-804E-4466-B3E5-B69F696AA292}" srcOrd="1" destOrd="0" presId="urn:microsoft.com/office/officeart/2005/8/layout/list1"/>
    <dgm:cxn modelId="{393465AE-30B0-4449-AE7B-F1D13531D52B}" type="presParOf" srcId="{BFE20DB6-DEAD-40A1-A750-D00CCFD52C9F}" destId="{21003289-C799-4F3B-B2D6-E523B72F3D67}" srcOrd="1" destOrd="0" presId="urn:microsoft.com/office/officeart/2005/8/layout/list1"/>
    <dgm:cxn modelId="{17F1EA9E-8CEE-4D07-BF29-CE3FF5608E7A}" type="presParOf" srcId="{BFE20DB6-DEAD-40A1-A750-D00CCFD52C9F}" destId="{7E3E0784-9E81-4F76-8798-EF512D912CF0}" srcOrd="2" destOrd="0" presId="urn:microsoft.com/office/officeart/2005/8/layout/list1"/>
  </dgm:cxnLst>
  <dgm:bg>
    <a:solidFill>
      <a:schemeClr val="bg2">
        <a:lumMod val="90000"/>
      </a:schemeClr>
    </a:solidFill>
  </dgm:bg>
  <dgm:whole>
    <a:ln>
      <a:solidFill>
        <a:schemeClr val="tx2">
          <a:lumMod val="75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503339-E0CE-4A55-B4E8-D31B4FDDCE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801918-2CDF-4A66-9DFF-5E693BE0A223}">
      <dgm:prSet phldrT="[Text]" custT="1">
        <dgm:style>
          <a:lnRef idx="1">
            <a:schemeClr val="accent6"/>
          </a:lnRef>
          <a:fillRef idx="2">
            <a:schemeClr val="accent6"/>
          </a:fillRef>
          <a:effectRef idx="1">
            <a:schemeClr val="accent6"/>
          </a:effectRef>
          <a:fontRef idx="minor">
            <a:schemeClr val="dk1"/>
          </a:fontRef>
        </dgm:style>
      </dgm:prSet>
      <dgm:spPr>
        <a:solidFill>
          <a:srgbClr val="87AF9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3:</a:t>
          </a:r>
          <a:endParaRPr lang="en-US" sz="3200" b="1">
            <a:solidFill>
              <a:schemeClr val="bg1"/>
            </a:solidFill>
            <a:latin typeface="Calibri" panose="020F0502020204030204" pitchFamily="34" charset="0"/>
            <a:ea typeface="Cambria" panose="02040503050406030204" pitchFamily="18" charset="0"/>
            <a:cs typeface="Calibri" panose="020F0502020204030204" pitchFamily="34" charset="0"/>
          </a:endParaRPr>
        </a:p>
      </dgm:t>
    </dgm:pt>
    <dgm:pt modelId="{3C73D53C-0231-4BAB-913F-3B37B0336C96}" type="parTrans" cxnId="{46933C44-E7E8-4040-986A-9696F0B4C990}">
      <dgm:prSet/>
      <dgm:spPr/>
      <dgm:t>
        <a:bodyPr/>
        <a:lstStyle/>
        <a:p>
          <a:endParaRPr lang="en-US"/>
        </a:p>
      </dgm:t>
    </dgm:pt>
    <dgm:pt modelId="{98F886D1-CDC2-485A-8569-BACEE3DDF623}" type="sibTrans" cxnId="{46933C44-E7E8-4040-986A-9696F0B4C990}">
      <dgm:prSet/>
      <dgm:spPr/>
      <dgm:t>
        <a:bodyPr/>
        <a:lstStyle/>
        <a:p>
          <a:endParaRPr lang="en-US"/>
        </a:p>
      </dgm:t>
    </dgm:pt>
    <dgm:pt modelId="{233869E2-BE4A-440D-B9E3-7CC4C3D4F541}">
      <dgm:prSet/>
      <dgm:spPr>
        <a:ln>
          <a:solidFill>
            <a:schemeClr val="tx2">
              <a:lumMod val="75000"/>
            </a:schemeClr>
          </a:solidFill>
        </a:ln>
      </dgm:spPr>
      <dgm:t>
        <a:bodyPr/>
        <a:lstStyle/>
        <a:p>
          <a:endParaRPr lang="en-US"/>
        </a:p>
      </dgm:t>
    </dgm:pt>
    <dgm:pt modelId="{7DE77EAF-1DD5-4EC0-BAC0-E38E921FCE12}" type="parTrans" cxnId="{4F171D43-8ECA-4481-B84B-42BB28CCE1E1}">
      <dgm:prSet/>
      <dgm:spPr/>
      <dgm:t>
        <a:bodyPr/>
        <a:lstStyle/>
        <a:p>
          <a:endParaRPr lang="en-US"/>
        </a:p>
      </dgm:t>
    </dgm:pt>
    <dgm:pt modelId="{61A03C15-E381-442B-85AB-B6BEFB8F8507}" type="sibTrans" cxnId="{4F171D43-8ECA-4481-B84B-42BB28CCE1E1}">
      <dgm:prSet/>
      <dgm:spPr/>
      <dgm:t>
        <a:bodyPr/>
        <a:lstStyle/>
        <a:p>
          <a:endParaRPr lang="en-US"/>
        </a:p>
      </dgm:t>
    </dgm:pt>
    <dgm:pt modelId="{BFE20DB6-DEAD-40A1-A750-D00CCFD52C9F}" type="pres">
      <dgm:prSet presAssocID="{4F503339-E0CE-4A55-B4E8-D31B4FDDCEA2}" presName="linear" presStyleCnt="0">
        <dgm:presLayoutVars>
          <dgm:dir/>
          <dgm:animLvl val="lvl"/>
          <dgm:resizeHandles val="exact"/>
        </dgm:presLayoutVars>
      </dgm:prSet>
      <dgm:spPr/>
      <dgm:t>
        <a:bodyPr/>
        <a:lstStyle/>
        <a:p>
          <a:endParaRPr lang="en-US"/>
        </a:p>
      </dgm:t>
    </dgm:pt>
    <dgm:pt modelId="{99555C63-45E4-4CC6-B21D-B10422351B5A}" type="pres">
      <dgm:prSet presAssocID="{93801918-2CDF-4A66-9DFF-5E693BE0A223}" presName="parentLin" presStyleCnt="0"/>
      <dgm:spPr/>
    </dgm:pt>
    <dgm:pt modelId="{8A99B457-5EDE-459B-96CC-2D8B10D885AB}" type="pres">
      <dgm:prSet presAssocID="{93801918-2CDF-4A66-9DFF-5E693BE0A223}" presName="parentLeftMargin" presStyleLbl="node1" presStyleIdx="0" presStyleCnt="1"/>
      <dgm:spPr/>
      <dgm:t>
        <a:bodyPr/>
        <a:lstStyle/>
        <a:p>
          <a:endParaRPr lang="en-US"/>
        </a:p>
      </dgm:t>
    </dgm:pt>
    <dgm:pt modelId="{C74C2A19-804E-4466-B3E5-B69F696AA292}" type="pres">
      <dgm:prSet presAssocID="{93801918-2CDF-4A66-9DFF-5E693BE0A223}" presName="parentText" presStyleLbl="node1" presStyleIdx="0" presStyleCnt="1" custScaleX="128168" custScaleY="89974" custLinFactNeighborX="-24554" custLinFactNeighborY="-7522">
        <dgm:presLayoutVars>
          <dgm:chMax val="0"/>
          <dgm:bulletEnabled val="1"/>
        </dgm:presLayoutVars>
      </dgm:prSet>
      <dgm:spPr/>
      <dgm:t>
        <a:bodyPr/>
        <a:lstStyle/>
        <a:p>
          <a:endParaRPr lang="en-US"/>
        </a:p>
      </dgm:t>
    </dgm:pt>
    <dgm:pt modelId="{21003289-C799-4F3B-B2D6-E523B72F3D67}" type="pres">
      <dgm:prSet presAssocID="{93801918-2CDF-4A66-9DFF-5E693BE0A223}" presName="negativeSpace" presStyleCnt="0"/>
      <dgm:spPr/>
    </dgm:pt>
    <dgm:pt modelId="{7E3E0784-9E81-4F76-8798-EF512D912CF0}" type="pres">
      <dgm:prSet presAssocID="{93801918-2CDF-4A66-9DFF-5E693BE0A223}" presName="childText" presStyleLbl="conFgAcc1" presStyleIdx="0" presStyleCnt="1" custScaleY="216850" custLinFactNeighborY="62785">
        <dgm:presLayoutVars>
          <dgm:bulletEnabled val="1"/>
        </dgm:presLayoutVars>
      </dgm:prSet>
      <dgm:spPr/>
      <dgm:t>
        <a:bodyPr/>
        <a:lstStyle/>
        <a:p>
          <a:endParaRPr lang="en-US"/>
        </a:p>
      </dgm:t>
    </dgm:pt>
  </dgm:ptLst>
  <dgm:cxnLst>
    <dgm:cxn modelId="{46933C44-E7E8-4040-986A-9696F0B4C990}" srcId="{4F503339-E0CE-4A55-B4E8-D31B4FDDCEA2}" destId="{93801918-2CDF-4A66-9DFF-5E693BE0A223}" srcOrd="0" destOrd="0" parTransId="{3C73D53C-0231-4BAB-913F-3B37B0336C96}" sibTransId="{98F886D1-CDC2-485A-8569-BACEE3DDF623}"/>
    <dgm:cxn modelId="{4F171D43-8ECA-4481-B84B-42BB28CCE1E1}" srcId="{93801918-2CDF-4A66-9DFF-5E693BE0A223}" destId="{233869E2-BE4A-440D-B9E3-7CC4C3D4F541}" srcOrd="0" destOrd="0" parTransId="{7DE77EAF-1DD5-4EC0-BAC0-E38E921FCE12}" sibTransId="{61A03C15-E381-442B-85AB-B6BEFB8F8507}"/>
    <dgm:cxn modelId="{0EDD468C-DCF6-45F0-A42A-73A33340128E}" type="presOf" srcId="{93801918-2CDF-4A66-9DFF-5E693BE0A223}" destId="{C74C2A19-804E-4466-B3E5-B69F696AA292}" srcOrd="1" destOrd="0" presId="urn:microsoft.com/office/officeart/2005/8/layout/list1"/>
    <dgm:cxn modelId="{201660D5-92EF-43E8-A3B6-E9290202CAD3}" type="presOf" srcId="{93801918-2CDF-4A66-9DFF-5E693BE0A223}" destId="{8A99B457-5EDE-459B-96CC-2D8B10D885AB}" srcOrd="0" destOrd="0" presId="urn:microsoft.com/office/officeart/2005/8/layout/list1"/>
    <dgm:cxn modelId="{13A50D38-0924-4467-A32F-CD730C7981F2}" type="presOf" srcId="{4F503339-E0CE-4A55-B4E8-D31B4FDDCEA2}" destId="{BFE20DB6-DEAD-40A1-A750-D00CCFD52C9F}" srcOrd="0" destOrd="0" presId="urn:microsoft.com/office/officeart/2005/8/layout/list1"/>
    <dgm:cxn modelId="{DB403EB4-A367-4DD5-817A-AAB7094C2D40}" type="presOf" srcId="{233869E2-BE4A-440D-B9E3-7CC4C3D4F541}" destId="{7E3E0784-9E81-4F76-8798-EF512D912CF0}" srcOrd="0" destOrd="0" presId="urn:microsoft.com/office/officeart/2005/8/layout/list1"/>
    <dgm:cxn modelId="{FBF1835D-512B-4DCF-9849-CF4FC38B0957}" type="presParOf" srcId="{BFE20DB6-DEAD-40A1-A750-D00CCFD52C9F}" destId="{99555C63-45E4-4CC6-B21D-B10422351B5A}" srcOrd="0" destOrd="0" presId="urn:microsoft.com/office/officeart/2005/8/layout/list1"/>
    <dgm:cxn modelId="{23A0ADF6-F084-4E20-8237-3E541E828A60}" type="presParOf" srcId="{99555C63-45E4-4CC6-B21D-B10422351B5A}" destId="{8A99B457-5EDE-459B-96CC-2D8B10D885AB}" srcOrd="0" destOrd="0" presId="urn:microsoft.com/office/officeart/2005/8/layout/list1"/>
    <dgm:cxn modelId="{048DB5F1-F884-4571-9F89-15EBB34C73A3}" type="presParOf" srcId="{99555C63-45E4-4CC6-B21D-B10422351B5A}" destId="{C74C2A19-804E-4466-B3E5-B69F696AA292}" srcOrd="1" destOrd="0" presId="urn:microsoft.com/office/officeart/2005/8/layout/list1"/>
    <dgm:cxn modelId="{393465AE-30B0-4449-AE7B-F1D13531D52B}" type="presParOf" srcId="{BFE20DB6-DEAD-40A1-A750-D00CCFD52C9F}" destId="{21003289-C799-4F3B-B2D6-E523B72F3D67}" srcOrd="1" destOrd="0" presId="urn:microsoft.com/office/officeart/2005/8/layout/list1"/>
    <dgm:cxn modelId="{17F1EA9E-8CEE-4D07-BF29-CE3FF5608E7A}" type="presParOf" srcId="{BFE20DB6-DEAD-40A1-A750-D00CCFD52C9F}" destId="{7E3E0784-9E81-4F76-8798-EF512D912CF0}" srcOrd="2" destOrd="0" presId="urn:microsoft.com/office/officeart/2005/8/layout/list1"/>
  </dgm:cxnLst>
  <dgm:bg>
    <a:solidFill>
      <a:schemeClr val="tx2">
        <a:lumMod val="60000"/>
        <a:lumOff val="40000"/>
      </a:schemeClr>
    </a:solidFill>
  </dgm:bg>
  <dgm:whole>
    <a:ln>
      <a:solidFill>
        <a:schemeClr val="tx2">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503339-E0CE-4A55-B4E8-D31B4FDDCE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801918-2CDF-4A66-9DFF-5E693BE0A223}">
      <dgm:prSet phldrT="[Text]" custT="1">
        <dgm:style>
          <a:lnRef idx="1">
            <a:schemeClr val="accent6"/>
          </a:lnRef>
          <a:fillRef idx="2">
            <a:schemeClr val="accent6"/>
          </a:fillRef>
          <a:effectRef idx="1">
            <a:schemeClr val="accent6"/>
          </a:effectRef>
          <a:fontRef idx="minor">
            <a:schemeClr val="dk1"/>
          </a:fontRef>
        </dgm:style>
      </dgm:prSet>
      <dgm:spPr>
        <a:solidFill>
          <a:srgbClr val="8D8A1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4:</a:t>
          </a:r>
          <a:endParaRPr lang="en-US" sz="3200" b="1">
            <a:solidFill>
              <a:schemeClr val="bg1"/>
            </a:solidFill>
            <a:latin typeface="Calibri" panose="020F0502020204030204" pitchFamily="34" charset="0"/>
            <a:ea typeface="Cambria" panose="02040503050406030204" pitchFamily="18" charset="0"/>
            <a:cs typeface="Calibri" panose="020F0502020204030204" pitchFamily="34" charset="0"/>
          </a:endParaRPr>
        </a:p>
      </dgm:t>
    </dgm:pt>
    <dgm:pt modelId="{3C73D53C-0231-4BAB-913F-3B37B0336C96}" type="parTrans" cxnId="{46933C44-E7E8-4040-986A-9696F0B4C990}">
      <dgm:prSet/>
      <dgm:spPr/>
      <dgm:t>
        <a:bodyPr/>
        <a:lstStyle/>
        <a:p>
          <a:endParaRPr lang="en-US"/>
        </a:p>
      </dgm:t>
    </dgm:pt>
    <dgm:pt modelId="{98F886D1-CDC2-485A-8569-BACEE3DDF623}" type="sibTrans" cxnId="{46933C44-E7E8-4040-986A-9696F0B4C990}">
      <dgm:prSet/>
      <dgm:spPr/>
      <dgm:t>
        <a:bodyPr/>
        <a:lstStyle/>
        <a:p>
          <a:endParaRPr lang="en-US"/>
        </a:p>
      </dgm:t>
    </dgm:pt>
    <dgm:pt modelId="{233869E2-BE4A-440D-B9E3-7CC4C3D4F541}">
      <dgm:prSet/>
      <dgm:spPr>
        <a:ln>
          <a:solidFill>
            <a:schemeClr val="tx2">
              <a:lumMod val="75000"/>
            </a:schemeClr>
          </a:solidFill>
        </a:ln>
      </dgm:spPr>
      <dgm:t>
        <a:bodyPr/>
        <a:lstStyle/>
        <a:p>
          <a:endParaRPr lang="en-US"/>
        </a:p>
      </dgm:t>
    </dgm:pt>
    <dgm:pt modelId="{7DE77EAF-1DD5-4EC0-BAC0-E38E921FCE12}" type="parTrans" cxnId="{4F171D43-8ECA-4481-B84B-42BB28CCE1E1}">
      <dgm:prSet/>
      <dgm:spPr/>
      <dgm:t>
        <a:bodyPr/>
        <a:lstStyle/>
        <a:p>
          <a:endParaRPr lang="en-US"/>
        </a:p>
      </dgm:t>
    </dgm:pt>
    <dgm:pt modelId="{61A03C15-E381-442B-85AB-B6BEFB8F8507}" type="sibTrans" cxnId="{4F171D43-8ECA-4481-B84B-42BB28CCE1E1}">
      <dgm:prSet/>
      <dgm:spPr/>
      <dgm:t>
        <a:bodyPr/>
        <a:lstStyle/>
        <a:p>
          <a:endParaRPr lang="en-US"/>
        </a:p>
      </dgm:t>
    </dgm:pt>
    <dgm:pt modelId="{BFE20DB6-DEAD-40A1-A750-D00CCFD52C9F}" type="pres">
      <dgm:prSet presAssocID="{4F503339-E0CE-4A55-B4E8-D31B4FDDCEA2}" presName="linear" presStyleCnt="0">
        <dgm:presLayoutVars>
          <dgm:dir/>
          <dgm:animLvl val="lvl"/>
          <dgm:resizeHandles val="exact"/>
        </dgm:presLayoutVars>
      </dgm:prSet>
      <dgm:spPr/>
      <dgm:t>
        <a:bodyPr/>
        <a:lstStyle/>
        <a:p>
          <a:endParaRPr lang="en-US"/>
        </a:p>
      </dgm:t>
    </dgm:pt>
    <dgm:pt modelId="{99555C63-45E4-4CC6-B21D-B10422351B5A}" type="pres">
      <dgm:prSet presAssocID="{93801918-2CDF-4A66-9DFF-5E693BE0A223}" presName="parentLin" presStyleCnt="0"/>
      <dgm:spPr/>
    </dgm:pt>
    <dgm:pt modelId="{8A99B457-5EDE-459B-96CC-2D8B10D885AB}" type="pres">
      <dgm:prSet presAssocID="{93801918-2CDF-4A66-9DFF-5E693BE0A223}" presName="parentLeftMargin" presStyleLbl="node1" presStyleIdx="0" presStyleCnt="1"/>
      <dgm:spPr/>
      <dgm:t>
        <a:bodyPr/>
        <a:lstStyle/>
        <a:p>
          <a:endParaRPr lang="en-US"/>
        </a:p>
      </dgm:t>
    </dgm:pt>
    <dgm:pt modelId="{C74C2A19-804E-4466-B3E5-B69F696AA292}" type="pres">
      <dgm:prSet presAssocID="{93801918-2CDF-4A66-9DFF-5E693BE0A223}" presName="parentText" presStyleLbl="node1" presStyleIdx="0" presStyleCnt="1" custScaleX="124742" custScaleY="89974" custLinFactNeighborX="-54352" custLinFactNeighborY="-38554">
        <dgm:presLayoutVars>
          <dgm:chMax val="0"/>
          <dgm:bulletEnabled val="1"/>
        </dgm:presLayoutVars>
      </dgm:prSet>
      <dgm:spPr/>
      <dgm:t>
        <a:bodyPr/>
        <a:lstStyle/>
        <a:p>
          <a:endParaRPr lang="en-US"/>
        </a:p>
      </dgm:t>
    </dgm:pt>
    <dgm:pt modelId="{21003289-C799-4F3B-B2D6-E523B72F3D67}" type="pres">
      <dgm:prSet presAssocID="{93801918-2CDF-4A66-9DFF-5E693BE0A223}" presName="negativeSpace" presStyleCnt="0"/>
      <dgm:spPr/>
    </dgm:pt>
    <dgm:pt modelId="{7E3E0784-9E81-4F76-8798-EF512D912CF0}" type="pres">
      <dgm:prSet presAssocID="{93801918-2CDF-4A66-9DFF-5E693BE0A223}" presName="childText" presStyleLbl="conFgAcc1" presStyleIdx="0" presStyleCnt="1" custScaleY="315759" custLinFactNeighborY="62785">
        <dgm:presLayoutVars>
          <dgm:bulletEnabled val="1"/>
        </dgm:presLayoutVars>
      </dgm:prSet>
      <dgm:spPr/>
      <dgm:t>
        <a:bodyPr/>
        <a:lstStyle/>
        <a:p>
          <a:endParaRPr lang="en-US"/>
        </a:p>
      </dgm:t>
    </dgm:pt>
  </dgm:ptLst>
  <dgm:cxnLst>
    <dgm:cxn modelId="{46933C44-E7E8-4040-986A-9696F0B4C990}" srcId="{4F503339-E0CE-4A55-B4E8-D31B4FDDCEA2}" destId="{93801918-2CDF-4A66-9DFF-5E693BE0A223}" srcOrd="0" destOrd="0" parTransId="{3C73D53C-0231-4BAB-913F-3B37B0336C96}" sibTransId="{98F886D1-CDC2-485A-8569-BACEE3DDF623}"/>
    <dgm:cxn modelId="{4F171D43-8ECA-4481-B84B-42BB28CCE1E1}" srcId="{93801918-2CDF-4A66-9DFF-5E693BE0A223}" destId="{233869E2-BE4A-440D-B9E3-7CC4C3D4F541}" srcOrd="0" destOrd="0" parTransId="{7DE77EAF-1DD5-4EC0-BAC0-E38E921FCE12}" sibTransId="{61A03C15-E381-442B-85AB-B6BEFB8F8507}"/>
    <dgm:cxn modelId="{0EDD468C-DCF6-45F0-A42A-73A33340128E}" type="presOf" srcId="{93801918-2CDF-4A66-9DFF-5E693BE0A223}" destId="{C74C2A19-804E-4466-B3E5-B69F696AA292}" srcOrd="1" destOrd="0" presId="urn:microsoft.com/office/officeart/2005/8/layout/list1"/>
    <dgm:cxn modelId="{201660D5-92EF-43E8-A3B6-E9290202CAD3}" type="presOf" srcId="{93801918-2CDF-4A66-9DFF-5E693BE0A223}" destId="{8A99B457-5EDE-459B-96CC-2D8B10D885AB}" srcOrd="0" destOrd="0" presId="urn:microsoft.com/office/officeart/2005/8/layout/list1"/>
    <dgm:cxn modelId="{13A50D38-0924-4467-A32F-CD730C7981F2}" type="presOf" srcId="{4F503339-E0CE-4A55-B4E8-D31B4FDDCEA2}" destId="{BFE20DB6-DEAD-40A1-A750-D00CCFD52C9F}" srcOrd="0" destOrd="0" presId="urn:microsoft.com/office/officeart/2005/8/layout/list1"/>
    <dgm:cxn modelId="{DB403EB4-A367-4DD5-817A-AAB7094C2D40}" type="presOf" srcId="{233869E2-BE4A-440D-B9E3-7CC4C3D4F541}" destId="{7E3E0784-9E81-4F76-8798-EF512D912CF0}" srcOrd="0" destOrd="0" presId="urn:microsoft.com/office/officeart/2005/8/layout/list1"/>
    <dgm:cxn modelId="{FBF1835D-512B-4DCF-9849-CF4FC38B0957}" type="presParOf" srcId="{BFE20DB6-DEAD-40A1-A750-D00CCFD52C9F}" destId="{99555C63-45E4-4CC6-B21D-B10422351B5A}" srcOrd="0" destOrd="0" presId="urn:microsoft.com/office/officeart/2005/8/layout/list1"/>
    <dgm:cxn modelId="{23A0ADF6-F084-4E20-8237-3E541E828A60}" type="presParOf" srcId="{99555C63-45E4-4CC6-B21D-B10422351B5A}" destId="{8A99B457-5EDE-459B-96CC-2D8B10D885AB}" srcOrd="0" destOrd="0" presId="urn:microsoft.com/office/officeart/2005/8/layout/list1"/>
    <dgm:cxn modelId="{048DB5F1-F884-4571-9F89-15EBB34C73A3}" type="presParOf" srcId="{99555C63-45E4-4CC6-B21D-B10422351B5A}" destId="{C74C2A19-804E-4466-B3E5-B69F696AA292}" srcOrd="1" destOrd="0" presId="urn:microsoft.com/office/officeart/2005/8/layout/list1"/>
    <dgm:cxn modelId="{393465AE-30B0-4449-AE7B-F1D13531D52B}" type="presParOf" srcId="{BFE20DB6-DEAD-40A1-A750-D00CCFD52C9F}" destId="{21003289-C799-4F3B-B2D6-E523B72F3D67}" srcOrd="1" destOrd="0" presId="urn:microsoft.com/office/officeart/2005/8/layout/list1"/>
    <dgm:cxn modelId="{17F1EA9E-8CEE-4D07-BF29-CE3FF5608E7A}" type="presParOf" srcId="{BFE20DB6-DEAD-40A1-A750-D00CCFD52C9F}" destId="{7E3E0784-9E81-4F76-8798-EF512D912CF0}" srcOrd="2" destOrd="0" presId="urn:microsoft.com/office/officeart/2005/8/layout/list1"/>
  </dgm:cxnLst>
  <dgm:bg>
    <a:solidFill>
      <a:schemeClr val="bg2">
        <a:lumMod val="50000"/>
      </a:schemeClr>
    </a:solidFill>
  </dgm:bg>
  <dgm:whole>
    <a:ln>
      <a:solidFill>
        <a:schemeClr val="tx2">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A3EC5A-54FA-4693-AAE4-204E7AE7C034}" type="doc">
      <dgm:prSet loTypeId="urn:microsoft.com/office/officeart/2005/8/layout/process5" loCatId="process" qsTypeId="urn:microsoft.com/office/officeart/2005/8/quickstyle/simple5" qsCatId="simple" csTypeId="urn:microsoft.com/office/officeart/2005/8/colors/accent1_2" csCatId="accent1" phldr="1"/>
      <dgm:spPr/>
      <dgm:t>
        <a:bodyPr/>
        <a:lstStyle/>
        <a:p>
          <a:endParaRPr lang="en-US"/>
        </a:p>
      </dgm:t>
    </dgm:pt>
    <dgm:pt modelId="{407605A4-75A0-44CD-B96B-0452184ECC7C}">
      <dgm:prSet phldrT="[Text]"/>
      <dgm:spPr>
        <a:solidFill>
          <a:srgbClr val="C73E3B"/>
        </a:solidFill>
      </dgm:spPr>
      <dgm:t>
        <a:bodyPr/>
        <a:lstStyle/>
        <a:p>
          <a:r>
            <a:rPr lang="en-US"/>
            <a:t> </a:t>
          </a:r>
        </a:p>
      </dgm:t>
    </dgm:pt>
    <dgm:pt modelId="{18D8AD95-D694-4FFB-8CED-37E5743B25F7}" type="parTrans" cxnId="{2F157E92-BE90-4E37-B666-A066B2CEA7B3}">
      <dgm:prSet/>
      <dgm:spPr/>
      <dgm:t>
        <a:bodyPr/>
        <a:lstStyle/>
        <a:p>
          <a:endParaRPr lang="en-US"/>
        </a:p>
      </dgm:t>
    </dgm:pt>
    <dgm:pt modelId="{25109616-D1BF-4ED1-93D4-2A9DBE14A3CC}" type="sibTrans" cxnId="{2F157E92-BE90-4E37-B666-A066B2CEA7B3}">
      <dgm:prSet/>
      <dgm:spPr>
        <a:solidFill>
          <a:srgbClr val="C73E3B"/>
        </a:solidFill>
      </dgm:spPr>
      <dgm:t>
        <a:bodyPr/>
        <a:lstStyle/>
        <a:p>
          <a:endParaRPr lang="en-US"/>
        </a:p>
      </dgm:t>
    </dgm:pt>
    <dgm:pt modelId="{EE094D06-32AF-4949-BE26-A29D811D8036}">
      <dgm:prSet phldrT="[Text]"/>
      <dgm:spPr>
        <a:solidFill>
          <a:srgbClr val="8FB544"/>
        </a:solidFill>
      </dgm:spPr>
      <dgm:t>
        <a:bodyPr/>
        <a:lstStyle/>
        <a:p>
          <a:r>
            <a:rPr lang="en-US"/>
            <a:t> </a:t>
          </a:r>
        </a:p>
      </dgm:t>
    </dgm:pt>
    <dgm:pt modelId="{281B8CC3-AE44-41AF-9506-703AEB60EDCF}" type="parTrans" cxnId="{6F196006-43C5-4FC5-8A9B-5CF6E2CAB3B0}">
      <dgm:prSet/>
      <dgm:spPr/>
      <dgm:t>
        <a:bodyPr/>
        <a:lstStyle/>
        <a:p>
          <a:endParaRPr lang="en-US"/>
        </a:p>
      </dgm:t>
    </dgm:pt>
    <dgm:pt modelId="{735CF208-5582-48BC-975E-834B85840FC6}" type="sibTrans" cxnId="{6F196006-43C5-4FC5-8A9B-5CF6E2CAB3B0}">
      <dgm:prSet/>
      <dgm:spPr>
        <a:solidFill>
          <a:srgbClr val="8FB544"/>
        </a:solidFill>
      </dgm:spPr>
      <dgm:t>
        <a:bodyPr/>
        <a:lstStyle/>
        <a:p>
          <a:endParaRPr lang="en-US"/>
        </a:p>
      </dgm:t>
    </dgm:pt>
    <dgm:pt modelId="{3E607BC9-746A-4BBB-913A-69B069DCA518}">
      <dgm:prSet phldrT="[Text]"/>
      <dgm:spPr>
        <a:solidFill>
          <a:srgbClr val="7957A2"/>
        </a:solidFill>
      </dgm:spPr>
      <dgm:t>
        <a:bodyPr/>
        <a:lstStyle/>
        <a:p>
          <a:r>
            <a:rPr lang="en-US"/>
            <a:t> </a:t>
          </a:r>
        </a:p>
      </dgm:t>
    </dgm:pt>
    <dgm:pt modelId="{254C0EA2-1555-4958-9592-2CD528DAC8BE}" type="parTrans" cxnId="{283044FF-D40A-4C92-B8B6-E9DF84F1FE49}">
      <dgm:prSet/>
      <dgm:spPr/>
      <dgm:t>
        <a:bodyPr/>
        <a:lstStyle/>
        <a:p>
          <a:endParaRPr lang="en-US"/>
        </a:p>
      </dgm:t>
    </dgm:pt>
    <dgm:pt modelId="{E16B37AC-4572-41EE-8D7A-ECE39021F18E}" type="sibTrans" cxnId="{283044FF-D40A-4C92-B8B6-E9DF84F1FE49}">
      <dgm:prSet/>
      <dgm:spPr>
        <a:solidFill>
          <a:srgbClr val="7957A2"/>
        </a:solidFill>
      </dgm:spPr>
      <dgm:t>
        <a:bodyPr/>
        <a:lstStyle/>
        <a:p>
          <a:endParaRPr lang="en-US"/>
        </a:p>
      </dgm:t>
    </dgm:pt>
    <dgm:pt modelId="{82972C3C-B3E8-4F9B-9B11-F1E87C66F0C7}">
      <dgm:prSet phldrT="[Text]"/>
      <dgm:spPr>
        <a:solidFill>
          <a:srgbClr val="38AECC"/>
        </a:solidFill>
      </dgm:spPr>
      <dgm:t>
        <a:bodyPr/>
        <a:lstStyle/>
        <a:p>
          <a:r>
            <a:rPr lang="en-US"/>
            <a:t> </a:t>
          </a:r>
        </a:p>
      </dgm:t>
    </dgm:pt>
    <dgm:pt modelId="{9DCA8090-EAB2-41DC-9377-2A02EB048BB0}" type="parTrans" cxnId="{13BEA1E5-0040-4D7A-84B1-282F11830BEF}">
      <dgm:prSet/>
      <dgm:spPr/>
      <dgm:t>
        <a:bodyPr/>
        <a:lstStyle/>
        <a:p>
          <a:endParaRPr lang="en-US"/>
        </a:p>
      </dgm:t>
    </dgm:pt>
    <dgm:pt modelId="{619FF584-8AD1-4F9C-BF73-FCD71873DACC}" type="sibTrans" cxnId="{13BEA1E5-0040-4D7A-84B1-282F11830BEF}">
      <dgm:prSet/>
      <dgm:spPr>
        <a:solidFill>
          <a:srgbClr val="38AECC"/>
        </a:solidFill>
      </dgm:spPr>
      <dgm:t>
        <a:bodyPr/>
        <a:lstStyle/>
        <a:p>
          <a:endParaRPr lang="en-US"/>
        </a:p>
      </dgm:t>
    </dgm:pt>
    <dgm:pt modelId="{9470B7D1-F684-4CCE-9CA8-F736B4E2623C}">
      <dgm:prSet phldrT="[Text]"/>
      <dgm:spPr>
        <a:solidFill>
          <a:srgbClr val="ED8428"/>
        </a:solidFill>
      </dgm:spPr>
      <dgm:t>
        <a:bodyPr/>
        <a:lstStyle/>
        <a:p>
          <a:r>
            <a:rPr lang="en-US"/>
            <a:t> </a:t>
          </a:r>
        </a:p>
      </dgm:t>
    </dgm:pt>
    <dgm:pt modelId="{65407C1C-BFDD-450C-9A8C-8181E96680CC}" type="parTrans" cxnId="{01C5DCB7-A9CD-478C-A63D-E98B6CBF1E52}">
      <dgm:prSet/>
      <dgm:spPr/>
      <dgm:t>
        <a:bodyPr/>
        <a:lstStyle/>
        <a:p>
          <a:endParaRPr lang="en-US"/>
        </a:p>
      </dgm:t>
    </dgm:pt>
    <dgm:pt modelId="{25BA7885-A84A-4E39-9142-A635D71E5442}" type="sibTrans" cxnId="{01C5DCB7-A9CD-478C-A63D-E98B6CBF1E52}">
      <dgm:prSet/>
      <dgm:spPr/>
      <dgm:t>
        <a:bodyPr/>
        <a:lstStyle/>
        <a:p>
          <a:endParaRPr lang="en-US"/>
        </a:p>
      </dgm:t>
    </dgm:pt>
    <dgm:pt modelId="{23036157-2D1F-4AA6-85E3-476BC9515339}" type="pres">
      <dgm:prSet presAssocID="{B1A3EC5A-54FA-4693-AAE4-204E7AE7C034}" presName="diagram" presStyleCnt="0">
        <dgm:presLayoutVars>
          <dgm:dir/>
          <dgm:resizeHandles val="exact"/>
        </dgm:presLayoutVars>
      </dgm:prSet>
      <dgm:spPr/>
      <dgm:t>
        <a:bodyPr/>
        <a:lstStyle/>
        <a:p>
          <a:endParaRPr lang="en-US"/>
        </a:p>
      </dgm:t>
    </dgm:pt>
    <dgm:pt modelId="{C55D9CD2-9C8A-4AFD-8C89-3E39FE2BA1BA}" type="pres">
      <dgm:prSet presAssocID="{407605A4-75A0-44CD-B96B-0452184ECC7C}" presName="node" presStyleLbl="node1" presStyleIdx="0" presStyleCnt="5" custLinFactNeighborY="-47563">
        <dgm:presLayoutVars>
          <dgm:bulletEnabled val="1"/>
        </dgm:presLayoutVars>
      </dgm:prSet>
      <dgm:spPr/>
      <dgm:t>
        <a:bodyPr/>
        <a:lstStyle/>
        <a:p>
          <a:endParaRPr lang="en-US"/>
        </a:p>
      </dgm:t>
    </dgm:pt>
    <dgm:pt modelId="{03B167E8-545A-4D2B-A331-69A19BD7180F}" type="pres">
      <dgm:prSet presAssocID="{25109616-D1BF-4ED1-93D4-2A9DBE14A3CC}" presName="sibTrans" presStyleLbl="sibTrans2D1" presStyleIdx="0" presStyleCnt="4"/>
      <dgm:spPr/>
      <dgm:t>
        <a:bodyPr/>
        <a:lstStyle/>
        <a:p>
          <a:endParaRPr lang="en-US"/>
        </a:p>
      </dgm:t>
    </dgm:pt>
    <dgm:pt modelId="{D21C293B-4670-4010-9A04-6EF38C1460E6}" type="pres">
      <dgm:prSet presAssocID="{25109616-D1BF-4ED1-93D4-2A9DBE14A3CC}" presName="connectorText" presStyleLbl="sibTrans2D1" presStyleIdx="0" presStyleCnt="4"/>
      <dgm:spPr/>
      <dgm:t>
        <a:bodyPr/>
        <a:lstStyle/>
        <a:p>
          <a:endParaRPr lang="en-US"/>
        </a:p>
      </dgm:t>
    </dgm:pt>
    <dgm:pt modelId="{A22B785D-47EC-434C-BA80-59165FA9B2E3}" type="pres">
      <dgm:prSet presAssocID="{EE094D06-32AF-4949-BE26-A29D811D8036}" presName="node" presStyleLbl="node1" presStyleIdx="1" presStyleCnt="5" custLinFactNeighborX="-4383" custLinFactNeighborY="-10860">
        <dgm:presLayoutVars>
          <dgm:bulletEnabled val="1"/>
        </dgm:presLayoutVars>
      </dgm:prSet>
      <dgm:spPr/>
      <dgm:t>
        <a:bodyPr/>
        <a:lstStyle/>
        <a:p>
          <a:endParaRPr lang="en-US"/>
        </a:p>
      </dgm:t>
    </dgm:pt>
    <dgm:pt modelId="{35CB5807-90F2-40C3-AEF4-1BD0D9BD2354}" type="pres">
      <dgm:prSet presAssocID="{735CF208-5582-48BC-975E-834B85840FC6}" presName="sibTrans" presStyleLbl="sibTrans2D1" presStyleIdx="1" presStyleCnt="4"/>
      <dgm:spPr/>
      <dgm:t>
        <a:bodyPr/>
        <a:lstStyle/>
        <a:p>
          <a:endParaRPr lang="en-US"/>
        </a:p>
      </dgm:t>
    </dgm:pt>
    <dgm:pt modelId="{FB5FDE12-5597-4EAE-9564-545DD3B4D387}" type="pres">
      <dgm:prSet presAssocID="{735CF208-5582-48BC-975E-834B85840FC6}" presName="connectorText" presStyleLbl="sibTrans2D1" presStyleIdx="1" presStyleCnt="4"/>
      <dgm:spPr/>
      <dgm:t>
        <a:bodyPr/>
        <a:lstStyle/>
        <a:p>
          <a:endParaRPr lang="en-US"/>
        </a:p>
      </dgm:t>
    </dgm:pt>
    <dgm:pt modelId="{918B42DF-99D1-432B-91C3-0A934BF28000}" type="pres">
      <dgm:prSet presAssocID="{3E607BC9-746A-4BBB-913A-69B069DCA518}" presName="node" presStyleLbl="node1" presStyleIdx="2" presStyleCnt="5" custLinFactNeighborY="46442">
        <dgm:presLayoutVars>
          <dgm:bulletEnabled val="1"/>
        </dgm:presLayoutVars>
      </dgm:prSet>
      <dgm:spPr/>
      <dgm:t>
        <a:bodyPr/>
        <a:lstStyle/>
        <a:p>
          <a:endParaRPr lang="en-US"/>
        </a:p>
      </dgm:t>
    </dgm:pt>
    <dgm:pt modelId="{5F4BD716-C08A-4B01-A10B-EA75BE8E0E32}" type="pres">
      <dgm:prSet presAssocID="{E16B37AC-4572-41EE-8D7A-ECE39021F18E}" presName="sibTrans" presStyleLbl="sibTrans2D1" presStyleIdx="2" presStyleCnt="4" custLinFactNeighborX="67734" custLinFactNeighborY="11953"/>
      <dgm:spPr/>
      <dgm:t>
        <a:bodyPr/>
        <a:lstStyle/>
        <a:p>
          <a:endParaRPr lang="en-US"/>
        </a:p>
      </dgm:t>
    </dgm:pt>
    <dgm:pt modelId="{A642F65F-7269-4988-94B7-AF934E74CF3E}" type="pres">
      <dgm:prSet presAssocID="{E16B37AC-4572-41EE-8D7A-ECE39021F18E}" presName="connectorText" presStyleLbl="sibTrans2D1" presStyleIdx="2" presStyleCnt="4"/>
      <dgm:spPr/>
      <dgm:t>
        <a:bodyPr/>
        <a:lstStyle/>
        <a:p>
          <a:endParaRPr lang="en-US"/>
        </a:p>
      </dgm:t>
    </dgm:pt>
    <dgm:pt modelId="{EE33712A-0893-4F23-BD92-9B247DC63D1A}" type="pres">
      <dgm:prSet presAssocID="{82972C3C-B3E8-4F9B-9B11-F1E87C66F0C7}" presName="node" presStyleLbl="node1" presStyleIdx="3" presStyleCnt="5" custScaleX="249208" custScaleY="88762" custLinFactNeighborX="335" custLinFactNeighborY="47939">
        <dgm:presLayoutVars>
          <dgm:bulletEnabled val="1"/>
        </dgm:presLayoutVars>
      </dgm:prSet>
      <dgm:spPr/>
      <dgm:t>
        <a:bodyPr/>
        <a:lstStyle/>
        <a:p>
          <a:endParaRPr lang="en-US"/>
        </a:p>
      </dgm:t>
    </dgm:pt>
    <dgm:pt modelId="{2854BCCC-2172-4947-9695-CF65B6E876BC}" type="pres">
      <dgm:prSet presAssocID="{619FF584-8AD1-4F9C-BF73-FCD71873DACC}" presName="sibTrans" presStyleLbl="sibTrans2D1" presStyleIdx="3" presStyleCnt="4" custAng="20571074" custLinFactNeighborY="-84503"/>
      <dgm:spPr/>
      <dgm:t>
        <a:bodyPr/>
        <a:lstStyle/>
        <a:p>
          <a:endParaRPr lang="en-US"/>
        </a:p>
      </dgm:t>
    </dgm:pt>
    <dgm:pt modelId="{B7011BE6-63C8-483E-95E8-686BEF020023}" type="pres">
      <dgm:prSet presAssocID="{619FF584-8AD1-4F9C-BF73-FCD71873DACC}" presName="connectorText" presStyleLbl="sibTrans2D1" presStyleIdx="3" presStyleCnt="4"/>
      <dgm:spPr/>
      <dgm:t>
        <a:bodyPr/>
        <a:lstStyle/>
        <a:p>
          <a:endParaRPr lang="en-US"/>
        </a:p>
      </dgm:t>
    </dgm:pt>
    <dgm:pt modelId="{988538F6-969B-4F5B-B8DA-7DA0661E63A2}" type="pres">
      <dgm:prSet presAssocID="{9470B7D1-F684-4CCE-9CA8-F736B4E2623C}" presName="node" presStyleLbl="node1" presStyleIdx="4" presStyleCnt="5" custScaleX="82470" custScaleY="78275" custLinFactNeighborX="-31353" custLinFactNeighborY="84267">
        <dgm:presLayoutVars>
          <dgm:bulletEnabled val="1"/>
        </dgm:presLayoutVars>
      </dgm:prSet>
      <dgm:spPr/>
      <dgm:t>
        <a:bodyPr/>
        <a:lstStyle/>
        <a:p>
          <a:endParaRPr lang="en-US"/>
        </a:p>
      </dgm:t>
    </dgm:pt>
  </dgm:ptLst>
  <dgm:cxnLst>
    <dgm:cxn modelId="{A4E12439-E49C-4A02-8D53-A275653621DA}" type="presOf" srcId="{3E607BC9-746A-4BBB-913A-69B069DCA518}" destId="{918B42DF-99D1-432B-91C3-0A934BF28000}" srcOrd="0" destOrd="0" presId="urn:microsoft.com/office/officeart/2005/8/layout/process5"/>
    <dgm:cxn modelId="{7C25B90E-0B48-47B5-B774-6E10A5802585}" type="presOf" srcId="{9470B7D1-F684-4CCE-9CA8-F736B4E2623C}" destId="{988538F6-969B-4F5B-B8DA-7DA0661E63A2}" srcOrd="0" destOrd="0" presId="urn:microsoft.com/office/officeart/2005/8/layout/process5"/>
    <dgm:cxn modelId="{01C5DCB7-A9CD-478C-A63D-E98B6CBF1E52}" srcId="{B1A3EC5A-54FA-4693-AAE4-204E7AE7C034}" destId="{9470B7D1-F684-4CCE-9CA8-F736B4E2623C}" srcOrd="4" destOrd="0" parTransId="{65407C1C-BFDD-450C-9A8C-8181E96680CC}" sibTransId="{25BA7885-A84A-4E39-9142-A635D71E5442}"/>
    <dgm:cxn modelId="{B50B1955-282F-4F52-A34D-BFC7BB06D590}" type="presOf" srcId="{735CF208-5582-48BC-975E-834B85840FC6}" destId="{FB5FDE12-5597-4EAE-9564-545DD3B4D387}" srcOrd="1" destOrd="0" presId="urn:microsoft.com/office/officeart/2005/8/layout/process5"/>
    <dgm:cxn modelId="{BC9D8753-73EC-4A1B-BA12-409AFB08AFAF}" type="presOf" srcId="{E16B37AC-4572-41EE-8D7A-ECE39021F18E}" destId="{5F4BD716-C08A-4B01-A10B-EA75BE8E0E32}" srcOrd="0" destOrd="0" presId="urn:microsoft.com/office/officeart/2005/8/layout/process5"/>
    <dgm:cxn modelId="{385BAC0A-0922-4B8A-A568-30320B518513}" type="presOf" srcId="{EE094D06-32AF-4949-BE26-A29D811D8036}" destId="{A22B785D-47EC-434C-BA80-59165FA9B2E3}" srcOrd="0" destOrd="0" presId="urn:microsoft.com/office/officeart/2005/8/layout/process5"/>
    <dgm:cxn modelId="{E4EA93FA-37B6-4568-A6F4-2407C1988EC7}" type="presOf" srcId="{25109616-D1BF-4ED1-93D4-2A9DBE14A3CC}" destId="{D21C293B-4670-4010-9A04-6EF38C1460E6}" srcOrd="1" destOrd="0" presId="urn:microsoft.com/office/officeart/2005/8/layout/process5"/>
    <dgm:cxn modelId="{6F196006-43C5-4FC5-8A9B-5CF6E2CAB3B0}" srcId="{B1A3EC5A-54FA-4693-AAE4-204E7AE7C034}" destId="{EE094D06-32AF-4949-BE26-A29D811D8036}" srcOrd="1" destOrd="0" parTransId="{281B8CC3-AE44-41AF-9506-703AEB60EDCF}" sibTransId="{735CF208-5582-48BC-975E-834B85840FC6}"/>
    <dgm:cxn modelId="{B6D345A6-F67B-49E2-B3FA-6ACA4235C431}" type="presOf" srcId="{407605A4-75A0-44CD-B96B-0452184ECC7C}" destId="{C55D9CD2-9C8A-4AFD-8C89-3E39FE2BA1BA}" srcOrd="0" destOrd="0" presId="urn:microsoft.com/office/officeart/2005/8/layout/process5"/>
    <dgm:cxn modelId="{8E6BC9E4-932B-433C-8784-942FF8FFC79B}" type="presOf" srcId="{B1A3EC5A-54FA-4693-AAE4-204E7AE7C034}" destId="{23036157-2D1F-4AA6-85E3-476BC9515339}" srcOrd="0" destOrd="0" presId="urn:microsoft.com/office/officeart/2005/8/layout/process5"/>
    <dgm:cxn modelId="{120E8651-4D89-47E4-8C6A-263B7CB643DF}" type="presOf" srcId="{735CF208-5582-48BC-975E-834B85840FC6}" destId="{35CB5807-90F2-40C3-AEF4-1BD0D9BD2354}" srcOrd="0" destOrd="0" presId="urn:microsoft.com/office/officeart/2005/8/layout/process5"/>
    <dgm:cxn modelId="{2F157E92-BE90-4E37-B666-A066B2CEA7B3}" srcId="{B1A3EC5A-54FA-4693-AAE4-204E7AE7C034}" destId="{407605A4-75A0-44CD-B96B-0452184ECC7C}" srcOrd="0" destOrd="0" parTransId="{18D8AD95-D694-4FFB-8CED-37E5743B25F7}" sibTransId="{25109616-D1BF-4ED1-93D4-2A9DBE14A3CC}"/>
    <dgm:cxn modelId="{283044FF-D40A-4C92-B8B6-E9DF84F1FE49}" srcId="{B1A3EC5A-54FA-4693-AAE4-204E7AE7C034}" destId="{3E607BC9-746A-4BBB-913A-69B069DCA518}" srcOrd="2" destOrd="0" parTransId="{254C0EA2-1555-4958-9592-2CD528DAC8BE}" sibTransId="{E16B37AC-4572-41EE-8D7A-ECE39021F18E}"/>
    <dgm:cxn modelId="{592DAD34-B485-435D-AF87-125DB6DA1072}" type="presOf" srcId="{82972C3C-B3E8-4F9B-9B11-F1E87C66F0C7}" destId="{EE33712A-0893-4F23-BD92-9B247DC63D1A}" srcOrd="0" destOrd="0" presId="urn:microsoft.com/office/officeart/2005/8/layout/process5"/>
    <dgm:cxn modelId="{91E69F78-E39C-4B57-9BF2-4441B4BD9094}" type="presOf" srcId="{25109616-D1BF-4ED1-93D4-2A9DBE14A3CC}" destId="{03B167E8-545A-4D2B-A331-69A19BD7180F}" srcOrd="0" destOrd="0" presId="urn:microsoft.com/office/officeart/2005/8/layout/process5"/>
    <dgm:cxn modelId="{4D7F706D-55C8-4B0F-8CEA-BB73BF13156C}" type="presOf" srcId="{619FF584-8AD1-4F9C-BF73-FCD71873DACC}" destId="{B7011BE6-63C8-483E-95E8-686BEF020023}" srcOrd="1" destOrd="0" presId="urn:microsoft.com/office/officeart/2005/8/layout/process5"/>
    <dgm:cxn modelId="{7BC42C99-1AFD-4E40-A118-80A5E8400534}" type="presOf" srcId="{619FF584-8AD1-4F9C-BF73-FCD71873DACC}" destId="{2854BCCC-2172-4947-9695-CF65B6E876BC}" srcOrd="0" destOrd="0" presId="urn:microsoft.com/office/officeart/2005/8/layout/process5"/>
    <dgm:cxn modelId="{3CEFC47F-AC79-4BE6-8932-26F4396F8EAD}" type="presOf" srcId="{E16B37AC-4572-41EE-8D7A-ECE39021F18E}" destId="{A642F65F-7269-4988-94B7-AF934E74CF3E}" srcOrd="1" destOrd="0" presId="urn:microsoft.com/office/officeart/2005/8/layout/process5"/>
    <dgm:cxn modelId="{13BEA1E5-0040-4D7A-84B1-282F11830BEF}" srcId="{B1A3EC5A-54FA-4693-AAE4-204E7AE7C034}" destId="{82972C3C-B3E8-4F9B-9B11-F1E87C66F0C7}" srcOrd="3" destOrd="0" parTransId="{9DCA8090-EAB2-41DC-9377-2A02EB048BB0}" sibTransId="{619FF584-8AD1-4F9C-BF73-FCD71873DACC}"/>
    <dgm:cxn modelId="{580CB06D-0DF3-444B-8ACB-1F2C3945E9E2}" type="presParOf" srcId="{23036157-2D1F-4AA6-85E3-476BC9515339}" destId="{C55D9CD2-9C8A-4AFD-8C89-3E39FE2BA1BA}" srcOrd="0" destOrd="0" presId="urn:microsoft.com/office/officeart/2005/8/layout/process5"/>
    <dgm:cxn modelId="{FEA79B24-F5F7-4B14-842C-0B7892C071AB}" type="presParOf" srcId="{23036157-2D1F-4AA6-85E3-476BC9515339}" destId="{03B167E8-545A-4D2B-A331-69A19BD7180F}" srcOrd="1" destOrd="0" presId="urn:microsoft.com/office/officeart/2005/8/layout/process5"/>
    <dgm:cxn modelId="{9D9D707C-768A-4CA7-A3F9-272A3EE567B9}" type="presParOf" srcId="{03B167E8-545A-4D2B-A331-69A19BD7180F}" destId="{D21C293B-4670-4010-9A04-6EF38C1460E6}" srcOrd="0" destOrd="0" presId="urn:microsoft.com/office/officeart/2005/8/layout/process5"/>
    <dgm:cxn modelId="{AFA377BD-8704-44A8-8518-E61DE45E03A5}" type="presParOf" srcId="{23036157-2D1F-4AA6-85E3-476BC9515339}" destId="{A22B785D-47EC-434C-BA80-59165FA9B2E3}" srcOrd="2" destOrd="0" presId="urn:microsoft.com/office/officeart/2005/8/layout/process5"/>
    <dgm:cxn modelId="{19C37D38-93A7-480E-BDA6-2550A350CB82}" type="presParOf" srcId="{23036157-2D1F-4AA6-85E3-476BC9515339}" destId="{35CB5807-90F2-40C3-AEF4-1BD0D9BD2354}" srcOrd="3" destOrd="0" presId="urn:microsoft.com/office/officeart/2005/8/layout/process5"/>
    <dgm:cxn modelId="{E81A7BDF-F7FC-44BA-A72A-A2240CCA651C}" type="presParOf" srcId="{35CB5807-90F2-40C3-AEF4-1BD0D9BD2354}" destId="{FB5FDE12-5597-4EAE-9564-545DD3B4D387}" srcOrd="0" destOrd="0" presId="urn:microsoft.com/office/officeart/2005/8/layout/process5"/>
    <dgm:cxn modelId="{15E247BD-5712-4D3D-8968-E97513837163}" type="presParOf" srcId="{23036157-2D1F-4AA6-85E3-476BC9515339}" destId="{918B42DF-99D1-432B-91C3-0A934BF28000}" srcOrd="4" destOrd="0" presId="urn:microsoft.com/office/officeart/2005/8/layout/process5"/>
    <dgm:cxn modelId="{B8232BBA-71D7-42B0-BE74-FBA90337E853}" type="presParOf" srcId="{23036157-2D1F-4AA6-85E3-476BC9515339}" destId="{5F4BD716-C08A-4B01-A10B-EA75BE8E0E32}" srcOrd="5" destOrd="0" presId="urn:microsoft.com/office/officeart/2005/8/layout/process5"/>
    <dgm:cxn modelId="{A6F436BC-9CD1-40EB-AAB7-3DA526AC70BE}" type="presParOf" srcId="{5F4BD716-C08A-4B01-A10B-EA75BE8E0E32}" destId="{A642F65F-7269-4988-94B7-AF934E74CF3E}" srcOrd="0" destOrd="0" presId="urn:microsoft.com/office/officeart/2005/8/layout/process5"/>
    <dgm:cxn modelId="{0EE25C9B-3E72-4B91-95C9-86DCF13D0339}" type="presParOf" srcId="{23036157-2D1F-4AA6-85E3-476BC9515339}" destId="{EE33712A-0893-4F23-BD92-9B247DC63D1A}" srcOrd="6" destOrd="0" presId="urn:microsoft.com/office/officeart/2005/8/layout/process5"/>
    <dgm:cxn modelId="{994D129E-D434-47A5-9ABA-AC41E6D72E76}" type="presParOf" srcId="{23036157-2D1F-4AA6-85E3-476BC9515339}" destId="{2854BCCC-2172-4947-9695-CF65B6E876BC}" srcOrd="7" destOrd="0" presId="urn:microsoft.com/office/officeart/2005/8/layout/process5"/>
    <dgm:cxn modelId="{6452CCA9-08C1-45EB-A3F5-2E056C85E9F6}" type="presParOf" srcId="{2854BCCC-2172-4947-9695-CF65B6E876BC}" destId="{B7011BE6-63C8-483E-95E8-686BEF020023}" srcOrd="0" destOrd="0" presId="urn:microsoft.com/office/officeart/2005/8/layout/process5"/>
    <dgm:cxn modelId="{31BA4C4C-634F-4ABB-81C9-5BB3B1CC766D}" type="presParOf" srcId="{23036157-2D1F-4AA6-85E3-476BC9515339}" destId="{988538F6-969B-4F5B-B8DA-7DA0661E63A2}"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503339-E0CE-4A55-B4E8-D31B4FDDCE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3801918-2CDF-4A66-9DFF-5E693BE0A223}">
      <dgm:prSet phldrT="[Text]" custT="1">
        <dgm:style>
          <a:lnRef idx="1">
            <a:schemeClr val="accent6"/>
          </a:lnRef>
          <a:fillRef idx="2">
            <a:schemeClr val="accent6"/>
          </a:fillRef>
          <a:effectRef idx="1">
            <a:schemeClr val="accent6"/>
          </a:effectRef>
          <a:fontRef idx="minor">
            <a:schemeClr val="dk1"/>
          </a:fontRef>
        </dgm:style>
      </dgm:prSet>
      <dgm:spPr>
        <a:solidFill>
          <a:srgbClr val="8D8A1A"/>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l"/>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a:t>
          </a:r>
        </a:p>
        <a:p>
          <a:pPr algn="l"/>
          <a:r>
            <a:rPr lang="en-US" sz="3200" b="1" smtClean="0">
              <a:solidFill>
                <a:schemeClr val="bg1"/>
              </a:solidFill>
              <a:latin typeface="Calibri" panose="020F0502020204030204" pitchFamily="34" charset="0"/>
              <a:ea typeface="Cambria" panose="02040503050406030204" pitchFamily="18" charset="0"/>
              <a:cs typeface="Calibri" panose="020F0502020204030204" pitchFamily="34" charset="0"/>
            </a:rPr>
            <a:t>Bước lớn bước nhỏ</a:t>
          </a:r>
          <a:endParaRPr lang="en-US" sz="3200" b="1">
            <a:solidFill>
              <a:schemeClr val="bg1"/>
            </a:solidFill>
            <a:latin typeface="Calibri" panose="020F0502020204030204" pitchFamily="34" charset="0"/>
            <a:ea typeface="Cambria" panose="02040503050406030204" pitchFamily="18" charset="0"/>
            <a:cs typeface="Calibri" panose="020F0502020204030204" pitchFamily="34" charset="0"/>
          </a:endParaRPr>
        </a:p>
      </dgm:t>
    </dgm:pt>
    <dgm:pt modelId="{3C73D53C-0231-4BAB-913F-3B37B0336C96}" type="parTrans" cxnId="{46933C44-E7E8-4040-986A-9696F0B4C990}">
      <dgm:prSet/>
      <dgm:spPr/>
      <dgm:t>
        <a:bodyPr/>
        <a:lstStyle/>
        <a:p>
          <a:endParaRPr lang="en-US"/>
        </a:p>
      </dgm:t>
    </dgm:pt>
    <dgm:pt modelId="{98F886D1-CDC2-485A-8569-BACEE3DDF623}" type="sibTrans" cxnId="{46933C44-E7E8-4040-986A-9696F0B4C990}">
      <dgm:prSet/>
      <dgm:spPr/>
      <dgm:t>
        <a:bodyPr/>
        <a:lstStyle/>
        <a:p>
          <a:endParaRPr lang="en-US"/>
        </a:p>
      </dgm:t>
    </dgm:pt>
    <dgm:pt modelId="{233869E2-BE4A-440D-B9E3-7CC4C3D4F541}">
      <dgm:prSet/>
      <dgm:spPr>
        <a:ln>
          <a:solidFill>
            <a:schemeClr val="tx2">
              <a:lumMod val="75000"/>
            </a:schemeClr>
          </a:solidFill>
        </a:ln>
      </dgm:spPr>
      <dgm:t>
        <a:bodyPr/>
        <a:lstStyle/>
        <a:p>
          <a:endParaRPr lang="en-US"/>
        </a:p>
      </dgm:t>
    </dgm:pt>
    <dgm:pt modelId="{7DE77EAF-1DD5-4EC0-BAC0-E38E921FCE12}" type="parTrans" cxnId="{4F171D43-8ECA-4481-B84B-42BB28CCE1E1}">
      <dgm:prSet/>
      <dgm:spPr/>
      <dgm:t>
        <a:bodyPr/>
        <a:lstStyle/>
        <a:p>
          <a:endParaRPr lang="en-US"/>
        </a:p>
      </dgm:t>
    </dgm:pt>
    <dgm:pt modelId="{61A03C15-E381-442B-85AB-B6BEFB8F8507}" type="sibTrans" cxnId="{4F171D43-8ECA-4481-B84B-42BB28CCE1E1}">
      <dgm:prSet/>
      <dgm:spPr/>
      <dgm:t>
        <a:bodyPr/>
        <a:lstStyle/>
        <a:p>
          <a:endParaRPr lang="en-US"/>
        </a:p>
      </dgm:t>
    </dgm:pt>
    <dgm:pt modelId="{BFE20DB6-DEAD-40A1-A750-D00CCFD52C9F}" type="pres">
      <dgm:prSet presAssocID="{4F503339-E0CE-4A55-B4E8-D31B4FDDCEA2}" presName="linear" presStyleCnt="0">
        <dgm:presLayoutVars>
          <dgm:dir/>
          <dgm:animLvl val="lvl"/>
          <dgm:resizeHandles val="exact"/>
        </dgm:presLayoutVars>
      </dgm:prSet>
      <dgm:spPr/>
      <dgm:t>
        <a:bodyPr/>
        <a:lstStyle/>
        <a:p>
          <a:endParaRPr lang="en-US"/>
        </a:p>
      </dgm:t>
    </dgm:pt>
    <dgm:pt modelId="{99555C63-45E4-4CC6-B21D-B10422351B5A}" type="pres">
      <dgm:prSet presAssocID="{93801918-2CDF-4A66-9DFF-5E693BE0A223}" presName="parentLin" presStyleCnt="0"/>
      <dgm:spPr/>
    </dgm:pt>
    <dgm:pt modelId="{8A99B457-5EDE-459B-96CC-2D8B10D885AB}" type="pres">
      <dgm:prSet presAssocID="{93801918-2CDF-4A66-9DFF-5E693BE0A223}" presName="parentLeftMargin" presStyleLbl="node1" presStyleIdx="0" presStyleCnt="1"/>
      <dgm:spPr/>
      <dgm:t>
        <a:bodyPr/>
        <a:lstStyle/>
        <a:p>
          <a:endParaRPr lang="en-US"/>
        </a:p>
      </dgm:t>
    </dgm:pt>
    <dgm:pt modelId="{C74C2A19-804E-4466-B3E5-B69F696AA292}" type="pres">
      <dgm:prSet presAssocID="{93801918-2CDF-4A66-9DFF-5E693BE0A223}" presName="parentText" presStyleLbl="node1" presStyleIdx="0" presStyleCnt="1" custScaleX="130489" custScaleY="105856" custLinFactNeighborX="4513" custLinFactNeighborY="-7282">
        <dgm:presLayoutVars>
          <dgm:chMax val="0"/>
          <dgm:bulletEnabled val="1"/>
        </dgm:presLayoutVars>
      </dgm:prSet>
      <dgm:spPr/>
      <dgm:t>
        <a:bodyPr/>
        <a:lstStyle/>
        <a:p>
          <a:endParaRPr lang="en-US"/>
        </a:p>
      </dgm:t>
    </dgm:pt>
    <dgm:pt modelId="{21003289-C799-4F3B-B2D6-E523B72F3D67}" type="pres">
      <dgm:prSet presAssocID="{93801918-2CDF-4A66-9DFF-5E693BE0A223}" presName="negativeSpace" presStyleCnt="0"/>
      <dgm:spPr/>
    </dgm:pt>
    <dgm:pt modelId="{7E3E0784-9E81-4F76-8798-EF512D912CF0}" type="pres">
      <dgm:prSet presAssocID="{93801918-2CDF-4A66-9DFF-5E693BE0A223}" presName="childText" presStyleLbl="conFgAcc1" presStyleIdx="0" presStyleCnt="1" custScaleY="315759" custLinFactNeighborX="0" custLinFactNeighborY="31154">
        <dgm:presLayoutVars>
          <dgm:bulletEnabled val="1"/>
        </dgm:presLayoutVars>
      </dgm:prSet>
      <dgm:spPr/>
      <dgm:t>
        <a:bodyPr/>
        <a:lstStyle/>
        <a:p>
          <a:endParaRPr lang="en-US"/>
        </a:p>
      </dgm:t>
    </dgm:pt>
  </dgm:ptLst>
  <dgm:cxnLst>
    <dgm:cxn modelId="{46933C44-E7E8-4040-986A-9696F0B4C990}" srcId="{4F503339-E0CE-4A55-B4E8-D31B4FDDCEA2}" destId="{93801918-2CDF-4A66-9DFF-5E693BE0A223}" srcOrd="0" destOrd="0" parTransId="{3C73D53C-0231-4BAB-913F-3B37B0336C96}" sibTransId="{98F886D1-CDC2-485A-8569-BACEE3DDF623}"/>
    <dgm:cxn modelId="{4F171D43-8ECA-4481-B84B-42BB28CCE1E1}" srcId="{93801918-2CDF-4A66-9DFF-5E693BE0A223}" destId="{233869E2-BE4A-440D-B9E3-7CC4C3D4F541}" srcOrd="0" destOrd="0" parTransId="{7DE77EAF-1DD5-4EC0-BAC0-E38E921FCE12}" sibTransId="{61A03C15-E381-442B-85AB-B6BEFB8F8507}"/>
    <dgm:cxn modelId="{0EDD468C-DCF6-45F0-A42A-73A33340128E}" type="presOf" srcId="{93801918-2CDF-4A66-9DFF-5E693BE0A223}" destId="{C74C2A19-804E-4466-B3E5-B69F696AA292}" srcOrd="1" destOrd="0" presId="urn:microsoft.com/office/officeart/2005/8/layout/list1"/>
    <dgm:cxn modelId="{201660D5-92EF-43E8-A3B6-E9290202CAD3}" type="presOf" srcId="{93801918-2CDF-4A66-9DFF-5E693BE0A223}" destId="{8A99B457-5EDE-459B-96CC-2D8B10D885AB}" srcOrd="0" destOrd="0" presId="urn:microsoft.com/office/officeart/2005/8/layout/list1"/>
    <dgm:cxn modelId="{13A50D38-0924-4467-A32F-CD730C7981F2}" type="presOf" srcId="{4F503339-E0CE-4A55-B4E8-D31B4FDDCEA2}" destId="{BFE20DB6-DEAD-40A1-A750-D00CCFD52C9F}" srcOrd="0" destOrd="0" presId="urn:microsoft.com/office/officeart/2005/8/layout/list1"/>
    <dgm:cxn modelId="{DB403EB4-A367-4DD5-817A-AAB7094C2D40}" type="presOf" srcId="{233869E2-BE4A-440D-B9E3-7CC4C3D4F541}" destId="{7E3E0784-9E81-4F76-8798-EF512D912CF0}" srcOrd="0" destOrd="0" presId="urn:microsoft.com/office/officeart/2005/8/layout/list1"/>
    <dgm:cxn modelId="{FBF1835D-512B-4DCF-9849-CF4FC38B0957}" type="presParOf" srcId="{BFE20DB6-DEAD-40A1-A750-D00CCFD52C9F}" destId="{99555C63-45E4-4CC6-B21D-B10422351B5A}" srcOrd="0" destOrd="0" presId="urn:microsoft.com/office/officeart/2005/8/layout/list1"/>
    <dgm:cxn modelId="{23A0ADF6-F084-4E20-8237-3E541E828A60}" type="presParOf" srcId="{99555C63-45E4-4CC6-B21D-B10422351B5A}" destId="{8A99B457-5EDE-459B-96CC-2D8B10D885AB}" srcOrd="0" destOrd="0" presId="urn:microsoft.com/office/officeart/2005/8/layout/list1"/>
    <dgm:cxn modelId="{048DB5F1-F884-4571-9F89-15EBB34C73A3}" type="presParOf" srcId="{99555C63-45E4-4CC6-B21D-B10422351B5A}" destId="{C74C2A19-804E-4466-B3E5-B69F696AA292}" srcOrd="1" destOrd="0" presId="urn:microsoft.com/office/officeart/2005/8/layout/list1"/>
    <dgm:cxn modelId="{393465AE-30B0-4449-AE7B-F1D13531D52B}" type="presParOf" srcId="{BFE20DB6-DEAD-40A1-A750-D00CCFD52C9F}" destId="{21003289-C799-4F3B-B2D6-E523B72F3D67}" srcOrd="1" destOrd="0" presId="urn:microsoft.com/office/officeart/2005/8/layout/list1"/>
    <dgm:cxn modelId="{17F1EA9E-8CEE-4D07-BF29-CE3FF5608E7A}" type="presParOf" srcId="{BFE20DB6-DEAD-40A1-A750-D00CCFD52C9F}" destId="{7E3E0784-9E81-4F76-8798-EF512D912CF0}" srcOrd="2" destOrd="0" presId="urn:microsoft.com/office/officeart/2005/8/layout/list1"/>
  </dgm:cxnLst>
  <dgm:bg>
    <a:solidFill>
      <a:schemeClr val="bg2">
        <a:lumMod val="50000"/>
      </a:schemeClr>
    </a:solidFill>
  </dgm:bg>
  <dgm:whole>
    <a:ln>
      <a:solidFill>
        <a:schemeClr val="tx2">
          <a:lumMod val="75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CA66A3-081E-4C88-91F3-90A0A91A06E7}" type="doc">
      <dgm:prSet loTypeId="urn:microsoft.com/office/officeart/2005/8/layout/hProcess9" loCatId="process" qsTypeId="urn:microsoft.com/office/officeart/2005/8/quickstyle/3d1" qsCatId="3D" csTypeId="urn:microsoft.com/office/officeart/2005/8/colors/colorful2" csCatId="colorful" phldr="1"/>
      <dgm:spPr/>
    </dgm:pt>
    <dgm:pt modelId="{5DCCA729-B903-4F7F-9E99-EA32A586EE59}">
      <dgm:prSet phldrT="[Text]" custT="1"/>
      <dgm:spPr/>
      <dgm:t>
        <a:bodyPr/>
        <a:lstStyle/>
        <a:p>
          <a:pPr algn="ctr"/>
          <a:r>
            <a:rPr lang="en-US" sz="2200"/>
            <a:t>Lời giải của bài toán được tiến hành theo thứ tự, ta xét mỗi số nguyên có thể góp phần vào tổng và đã rút gọn bài toán tương ứng.</a:t>
          </a:r>
        </a:p>
      </dgm:t>
    </dgm:pt>
    <dgm:pt modelId="{9BEF9ED9-FDCB-4DD6-A3F6-68A7EE59FA94}" type="parTrans" cxnId="{9DD2265F-3B1E-4BC1-97FA-7847011F591E}">
      <dgm:prSet/>
      <dgm:spPr/>
      <dgm:t>
        <a:bodyPr/>
        <a:lstStyle/>
        <a:p>
          <a:endParaRPr lang="en-US"/>
        </a:p>
      </dgm:t>
    </dgm:pt>
    <dgm:pt modelId="{C1C69926-6FB1-4AAC-BB95-FBCAAF7F1033}" type="sibTrans" cxnId="{9DD2265F-3B1E-4BC1-97FA-7847011F591E}">
      <dgm:prSet/>
      <dgm:spPr/>
      <dgm:t>
        <a:bodyPr/>
        <a:lstStyle/>
        <a:p>
          <a:endParaRPr lang="en-US"/>
        </a:p>
      </dgm:t>
    </dgm:pt>
    <dgm:pt modelId="{AF86241A-A8AF-494F-9768-D950CD6C54D7}">
      <dgm:prSet phldrT="[Text]" custT="1"/>
      <dgm:spPr/>
      <dgm:t>
        <a:bodyPr/>
        <a:lstStyle/>
        <a:p>
          <a:r>
            <a:rPr lang="en-US" sz="2200"/>
            <a:t>Khi một lời giải không đưa ra tổng mong muốn, ta quay lại, loại bỏ các phỏng đoán gần và thử lần lượt. </a:t>
          </a:r>
        </a:p>
      </dgm:t>
    </dgm:pt>
    <dgm:pt modelId="{9B0BE94F-D558-4025-A8EB-0D5B460E2E23}" type="parTrans" cxnId="{9D7375D3-3CCA-484A-8455-8910A035F27B}">
      <dgm:prSet/>
      <dgm:spPr/>
      <dgm:t>
        <a:bodyPr/>
        <a:lstStyle/>
        <a:p>
          <a:endParaRPr lang="en-US"/>
        </a:p>
      </dgm:t>
    </dgm:pt>
    <dgm:pt modelId="{52B5C03A-D913-4228-9F5A-6745A66BB38A}" type="sibTrans" cxnId="{9D7375D3-3CCA-484A-8455-8910A035F27B}">
      <dgm:prSet/>
      <dgm:spPr/>
      <dgm:t>
        <a:bodyPr/>
        <a:lstStyle/>
        <a:p>
          <a:endParaRPr lang="en-US"/>
        </a:p>
      </dgm:t>
    </dgm:pt>
    <dgm:pt modelId="{759AA12C-3F1A-4EF5-82FD-2CD33F4AA59F}">
      <dgm:prSet phldrT="[Text]" custT="1"/>
      <dgm:spPr/>
      <dgm:t>
        <a:bodyPr/>
        <a:lstStyle/>
        <a:p>
          <a:r>
            <a:rPr lang="en-US" sz="2200"/>
            <a:t>Với dãy nhiều số nguyên, rất khó tìm lời giải, đặc biệt khi tất cả chúng đều lớn như nhau đến mức ta không thể loại trực tiếp được số nào.</a:t>
          </a:r>
        </a:p>
      </dgm:t>
    </dgm:pt>
    <dgm:pt modelId="{A5703A9D-BF3E-4DC6-863B-781862B54DCC}" type="parTrans" cxnId="{5922852D-BD2A-433E-8081-599A1C1E4D7D}">
      <dgm:prSet/>
      <dgm:spPr/>
      <dgm:t>
        <a:bodyPr/>
        <a:lstStyle/>
        <a:p>
          <a:endParaRPr lang="en-US"/>
        </a:p>
      </dgm:t>
    </dgm:pt>
    <dgm:pt modelId="{FB7EE8F9-355C-40E3-9CEF-B3A28F23EDD7}" type="sibTrans" cxnId="{5922852D-BD2A-433E-8081-599A1C1E4D7D}">
      <dgm:prSet/>
      <dgm:spPr/>
      <dgm:t>
        <a:bodyPr/>
        <a:lstStyle/>
        <a:p>
          <a:endParaRPr lang="en-US"/>
        </a:p>
      </dgm:t>
    </dgm:pt>
    <dgm:pt modelId="{C1B41F4D-4DD1-4450-A5CB-37FDB06B8729}" type="pres">
      <dgm:prSet presAssocID="{BBCA66A3-081E-4C88-91F3-90A0A91A06E7}" presName="CompostProcess" presStyleCnt="0">
        <dgm:presLayoutVars>
          <dgm:dir/>
          <dgm:resizeHandles val="exact"/>
        </dgm:presLayoutVars>
      </dgm:prSet>
      <dgm:spPr/>
    </dgm:pt>
    <dgm:pt modelId="{4425A4C1-19B2-47EA-92D0-D3D5C854CEC4}" type="pres">
      <dgm:prSet presAssocID="{BBCA66A3-081E-4C88-91F3-90A0A91A06E7}" presName="arrow" presStyleLbl="bgShp" presStyleIdx="0" presStyleCnt="1"/>
      <dgm:spPr/>
    </dgm:pt>
    <dgm:pt modelId="{DAB22CFF-6013-4962-ACCE-538D74E40D95}" type="pres">
      <dgm:prSet presAssocID="{BBCA66A3-081E-4C88-91F3-90A0A91A06E7}" presName="linearProcess" presStyleCnt="0"/>
      <dgm:spPr/>
    </dgm:pt>
    <dgm:pt modelId="{03A4CA9E-5684-4374-874B-9B25666998C0}" type="pres">
      <dgm:prSet presAssocID="{5DCCA729-B903-4F7F-9E99-EA32A586EE59}" presName="textNode" presStyleLbl="node1" presStyleIdx="0" presStyleCnt="3" custScaleX="109012" custScaleY="110708">
        <dgm:presLayoutVars>
          <dgm:bulletEnabled val="1"/>
        </dgm:presLayoutVars>
      </dgm:prSet>
      <dgm:spPr/>
      <dgm:t>
        <a:bodyPr/>
        <a:lstStyle/>
        <a:p>
          <a:endParaRPr lang="en-US"/>
        </a:p>
      </dgm:t>
    </dgm:pt>
    <dgm:pt modelId="{F936C7F9-8AD8-44F2-AA7C-2BD266D1ED61}" type="pres">
      <dgm:prSet presAssocID="{C1C69926-6FB1-4AAC-BB95-FBCAAF7F1033}" presName="sibTrans" presStyleCnt="0"/>
      <dgm:spPr/>
    </dgm:pt>
    <dgm:pt modelId="{60C60153-F771-462F-B1CE-0C3C25D58673}" type="pres">
      <dgm:prSet presAssocID="{AF86241A-A8AF-494F-9768-D950CD6C54D7}" presName="textNode" presStyleLbl="node1" presStyleIdx="1" presStyleCnt="3" custScaleX="104055" custScaleY="110708">
        <dgm:presLayoutVars>
          <dgm:bulletEnabled val="1"/>
        </dgm:presLayoutVars>
      </dgm:prSet>
      <dgm:spPr/>
      <dgm:t>
        <a:bodyPr/>
        <a:lstStyle/>
        <a:p>
          <a:endParaRPr lang="en-US"/>
        </a:p>
      </dgm:t>
    </dgm:pt>
    <dgm:pt modelId="{CD44CE68-880B-42BA-A288-B92FB30AAC67}" type="pres">
      <dgm:prSet presAssocID="{52B5C03A-D913-4228-9F5A-6745A66BB38A}" presName="sibTrans" presStyleCnt="0"/>
      <dgm:spPr/>
    </dgm:pt>
    <dgm:pt modelId="{1D2D7A8E-7D0B-4946-82F8-7ED2748E5410}" type="pres">
      <dgm:prSet presAssocID="{759AA12C-3F1A-4EF5-82FD-2CD33F4AA59F}" presName="textNode" presStyleLbl="node1" presStyleIdx="2" presStyleCnt="3" custScaleX="109589" custScaleY="110708">
        <dgm:presLayoutVars>
          <dgm:bulletEnabled val="1"/>
        </dgm:presLayoutVars>
      </dgm:prSet>
      <dgm:spPr/>
      <dgm:t>
        <a:bodyPr/>
        <a:lstStyle/>
        <a:p>
          <a:endParaRPr lang="en-US"/>
        </a:p>
      </dgm:t>
    </dgm:pt>
  </dgm:ptLst>
  <dgm:cxnLst>
    <dgm:cxn modelId="{9DD2265F-3B1E-4BC1-97FA-7847011F591E}" srcId="{BBCA66A3-081E-4C88-91F3-90A0A91A06E7}" destId="{5DCCA729-B903-4F7F-9E99-EA32A586EE59}" srcOrd="0" destOrd="0" parTransId="{9BEF9ED9-FDCB-4DD6-A3F6-68A7EE59FA94}" sibTransId="{C1C69926-6FB1-4AAC-BB95-FBCAAF7F1033}"/>
    <dgm:cxn modelId="{6E3D3A8C-822D-472C-913B-542CCB9DE09D}" type="presOf" srcId="{5DCCA729-B903-4F7F-9E99-EA32A586EE59}" destId="{03A4CA9E-5684-4374-874B-9B25666998C0}" srcOrd="0" destOrd="0" presId="urn:microsoft.com/office/officeart/2005/8/layout/hProcess9"/>
    <dgm:cxn modelId="{F3B47670-86F6-4283-8D54-A7645587988E}" type="presOf" srcId="{AF86241A-A8AF-494F-9768-D950CD6C54D7}" destId="{60C60153-F771-462F-B1CE-0C3C25D58673}" srcOrd="0" destOrd="0" presId="urn:microsoft.com/office/officeart/2005/8/layout/hProcess9"/>
    <dgm:cxn modelId="{9C82B349-BF12-49A2-8424-B4E9CFA7B5A1}" type="presOf" srcId="{BBCA66A3-081E-4C88-91F3-90A0A91A06E7}" destId="{C1B41F4D-4DD1-4450-A5CB-37FDB06B8729}" srcOrd="0" destOrd="0" presId="urn:microsoft.com/office/officeart/2005/8/layout/hProcess9"/>
    <dgm:cxn modelId="{5922852D-BD2A-433E-8081-599A1C1E4D7D}" srcId="{BBCA66A3-081E-4C88-91F3-90A0A91A06E7}" destId="{759AA12C-3F1A-4EF5-82FD-2CD33F4AA59F}" srcOrd="2" destOrd="0" parTransId="{A5703A9D-BF3E-4DC6-863B-781862B54DCC}" sibTransId="{FB7EE8F9-355C-40E3-9CEF-B3A28F23EDD7}"/>
    <dgm:cxn modelId="{9D7375D3-3CCA-484A-8455-8910A035F27B}" srcId="{BBCA66A3-081E-4C88-91F3-90A0A91A06E7}" destId="{AF86241A-A8AF-494F-9768-D950CD6C54D7}" srcOrd="1" destOrd="0" parTransId="{9B0BE94F-D558-4025-A8EB-0D5B460E2E23}" sibTransId="{52B5C03A-D913-4228-9F5A-6745A66BB38A}"/>
    <dgm:cxn modelId="{D0383354-5644-4735-BCFF-3280923AB444}" type="presOf" srcId="{759AA12C-3F1A-4EF5-82FD-2CD33F4AA59F}" destId="{1D2D7A8E-7D0B-4946-82F8-7ED2748E5410}" srcOrd="0" destOrd="0" presId="urn:microsoft.com/office/officeart/2005/8/layout/hProcess9"/>
    <dgm:cxn modelId="{562EFF57-8002-4596-9332-D08CFA3029ED}" type="presParOf" srcId="{C1B41F4D-4DD1-4450-A5CB-37FDB06B8729}" destId="{4425A4C1-19B2-47EA-92D0-D3D5C854CEC4}" srcOrd="0" destOrd="0" presId="urn:microsoft.com/office/officeart/2005/8/layout/hProcess9"/>
    <dgm:cxn modelId="{288B7368-C2F7-41DF-81B7-94F1818AB848}" type="presParOf" srcId="{C1B41F4D-4DD1-4450-A5CB-37FDB06B8729}" destId="{DAB22CFF-6013-4962-ACCE-538D74E40D95}" srcOrd="1" destOrd="0" presId="urn:microsoft.com/office/officeart/2005/8/layout/hProcess9"/>
    <dgm:cxn modelId="{661974AB-1980-4E5A-80AA-4A0BDFE08AFC}" type="presParOf" srcId="{DAB22CFF-6013-4962-ACCE-538D74E40D95}" destId="{03A4CA9E-5684-4374-874B-9B25666998C0}" srcOrd="0" destOrd="0" presId="urn:microsoft.com/office/officeart/2005/8/layout/hProcess9"/>
    <dgm:cxn modelId="{81C93315-CD38-4EF0-B255-C831EA967076}" type="presParOf" srcId="{DAB22CFF-6013-4962-ACCE-538D74E40D95}" destId="{F936C7F9-8AD8-44F2-AA7C-2BD266D1ED61}" srcOrd="1" destOrd="0" presId="urn:microsoft.com/office/officeart/2005/8/layout/hProcess9"/>
    <dgm:cxn modelId="{587C3656-B9D1-4584-A3AD-EC2908D0619E}" type="presParOf" srcId="{DAB22CFF-6013-4962-ACCE-538D74E40D95}" destId="{60C60153-F771-462F-B1CE-0C3C25D58673}" srcOrd="2" destOrd="0" presId="urn:microsoft.com/office/officeart/2005/8/layout/hProcess9"/>
    <dgm:cxn modelId="{C463933A-BB1E-4BB6-B24A-5016F024FAD1}" type="presParOf" srcId="{DAB22CFF-6013-4962-ACCE-538D74E40D95}" destId="{CD44CE68-880B-42BA-A288-B92FB30AAC67}" srcOrd="3" destOrd="0" presId="urn:microsoft.com/office/officeart/2005/8/layout/hProcess9"/>
    <dgm:cxn modelId="{1D6B3C48-494C-487C-A4C5-011E3BEE39EB}" type="presParOf" srcId="{DAB22CFF-6013-4962-ACCE-538D74E40D95}" destId="{1D2D7A8E-7D0B-4946-82F8-7ED2748E5410}"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33CA90-4D80-4E3A-AE15-4313878939EE}" type="doc">
      <dgm:prSet loTypeId="urn:microsoft.com/office/officeart/2005/8/layout/hProcess6" loCatId="process" qsTypeId="urn:microsoft.com/office/officeart/2005/8/quickstyle/3d1" qsCatId="3D" csTypeId="urn:microsoft.com/office/officeart/2005/8/colors/colorful4" csCatId="colorful" phldr="1"/>
      <dgm:spPr/>
      <dgm:t>
        <a:bodyPr/>
        <a:lstStyle/>
        <a:p>
          <a:endParaRPr lang="en-US"/>
        </a:p>
      </dgm:t>
    </dgm:pt>
    <dgm:pt modelId="{7122D6FC-9E43-4967-A661-7F319731E0E3}">
      <dgm:prSet phldrT="[Text]"/>
      <dgm:spPr/>
      <dgm:t>
        <a:bodyPr/>
        <a:lstStyle/>
        <a:p>
          <a:r>
            <a:rPr lang="en-US"/>
            <a:t>1</a:t>
          </a:r>
        </a:p>
      </dgm:t>
    </dgm:pt>
    <dgm:pt modelId="{CFD18DB9-9250-461C-80F6-0F52D77D72FC}" type="parTrans" cxnId="{24F8A1C4-D77D-403F-BED3-F53E684B94CD}">
      <dgm:prSet/>
      <dgm:spPr/>
      <dgm:t>
        <a:bodyPr/>
        <a:lstStyle/>
        <a:p>
          <a:endParaRPr lang="en-US"/>
        </a:p>
      </dgm:t>
    </dgm:pt>
    <dgm:pt modelId="{FC7675FB-44A3-4C3A-88B7-A4A887AB647D}" type="sibTrans" cxnId="{24F8A1C4-D77D-403F-BED3-F53E684B94CD}">
      <dgm:prSet/>
      <dgm:spPr/>
      <dgm:t>
        <a:bodyPr/>
        <a:lstStyle/>
        <a:p>
          <a:endParaRPr lang="en-US"/>
        </a:p>
      </dgm:t>
    </dgm:pt>
    <dgm:pt modelId="{D846128E-4772-4542-8CCE-FD350C90A80D}">
      <dgm:prSet phldrT="[Text]" custT="1"/>
      <dgm:spPr/>
      <dgm:t>
        <a:bodyPr/>
        <a:lstStyle/>
        <a:p>
          <a:endParaRPr lang="en-US" sz="2200"/>
        </a:p>
      </dgm:t>
    </dgm:pt>
    <dgm:pt modelId="{92527BBB-4140-487B-9AB2-B28AE48AAE26}" type="parTrans" cxnId="{1897564C-9B8A-47C1-8CDD-CC24F82C60CD}">
      <dgm:prSet/>
      <dgm:spPr/>
      <dgm:t>
        <a:bodyPr/>
        <a:lstStyle/>
        <a:p>
          <a:endParaRPr lang="en-US"/>
        </a:p>
      </dgm:t>
    </dgm:pt>
    <dgm:pt modelId="{1B4D2CBA-EF32-4849-AE7B-28FE689FE708}" type="sibTrans" cxnId="{1897564C-9B8A-47C1-8CDD-CC24F82C60CD}">
      <dgm:prSet/>
      <dgm:spPr/>
      <dgm:t>
        <a:bodyPr/>
        <a:lstStyle/>
        <a:p>
          <a:endParaRPr lang="en-US"/>
        </a:p>
      </dgm:t>
    </dgm:pt>
    <dgm:pt modelId="{6A7F2BB9-2D88-435F-9187-795F005C3E6A}">
      <dgm:prSet phldrT="[Text]"/>
      <dgm:spPr/>
      <dgm:t>
        <a:bodyPr/>
        <a:lstStyle/>
        <a:p>
          <a:r>
            <a:rPr lang="en-US"/>
            <a:t>2</a:t>
          </a:r>
        </a:p>
      </dgm:t>
    </dgm:pt>
    <dgm:pt modelId="{4C230119-6949-43C5-8D58-8E75B7A501B3}" type="parTrans" cxnId="{931DB931-18E5-4A35-B01E-B230ACFC3F28}">
      <dgm:prSet/>
      <dgm:spPr/>
      <dgm:t>
        <a:bodyPr/>
        <a:lstStyle/>
        <a:p>
          <a:endParaRPr lang="en-US"/>
        </a:p>
      </dgm:t>
    </dgm:pt>
    <dgm:pt modelId="{0B79E712-A6F0-4075-901C-1EC5EA8A5FA6}" type="sibTrans" cxnId="{931DB931-18E5-4A35-B01E-B230ACFC3F28}">
      <dgm:prSet/>
      <dgm:spPr/>
      <dgm:t>
        <a:bodyPr/>
        <a:lstStyle/>
        <a:p>
          <a:endParaRPr lang="en-US"/>
        </a:p>
      </dgm:t>
    </dgm:pt>
    <dgm:pt modelId="{31F35F5B-5EB9-4073-816E-2BFF787A6ACB}">
      <dgm:prSet phldrT="[Text]" custT="1"/>
      <dgm:spPr/>
      <dgm:t>
        <a:bodyPr/>
        <a:lstStyle/>
        <a:p>
          <a:pPr algn="l"/>
          <a:endParaRPr lang="en-US" sz="2200"/>
        </a:p>
      </dgm:t>
    </dgm:pt>
    <dgm:pt modelId="{D4461939-22D6-42AC-9D6C-7DFB367854E2}" type="parTrans" cxnId="{7AD1CD39-2336-4ED9-AC72-82AF391A5532}">
      <dgm:prSet/>
      <dgm:spPr/>
      <dgm:t>
        <a:bodyPr/>
        <a:lstStyle/>
        <a:p>
          <a:endParaRPr lang="en-US"/>
        </a:p>
      </dgm:t>
    </dgm:pt>
    <dgm:pt modelId="{F3D07689-0C84-4BAB-92A9-DE4B009E3906}" type="sibTrans" cxnId="{7AD1CD39-2336-4ED9-AC72-82AF391A5532}">
      <dgm:prSet/>
      <dgm:spPr/>
      <dgm:t>
        <a:bodyPr/>
        <a:lstStyle/>
        <a:p>
          <a:endParaRPr lang="en-US"/>
        </a:p>
      </dgm:t>
    </dgm:pt>
    <dgm:pt modelId="{7EC4394A-BC0A-499B-A7DC-425658FAC02A}">
      <dgm:prSet phldrT="[Text]"/>
      <dgm:spPr/>
      <dgm:t>
        <a:bodyPr/>
        <a:lstStyle/>
        <a:p>
          <a:r>
            <a:rPr lang="en-US"/>
            <a:t>3</a:t>
          </a:r>
        </a:p>
      </dgm:t>
    </dgm:pt>
    <dgm:pt modelId="{755A3223-84DF-4208-8448-BACEAC5C1860}" type="parTrans" cxnId="{26EBC998-7A47-4092-A228-04DFB936B6A8}">
      <dgm:prSet/>
      <dgm:spPr/>
      <dgm:t>
        <a:bodyPr/>
        <a:lstStyle/>
        <a:p>
          <a:endParaRPr lang="en-US"/>
        </a:p>
      </dgm:t>
    </dgm:pt>
    <dgm:pt modelId="{D5267C6E-9725-4C31-87D4-3A3EFD9BA649}" type="sibTrans" cxnId="{26EBC998-7A47-4092-A228-04DFB936B6A8}">
      <dgm:prSet/>
      <dgm:spPr/>
      <dgm:t>
        <a:bodyPr/>
        <a:lstStyle/>
        <a:p>
          <a:endParaRPr lang="en-US"/>
        </a:p>
      </dgm:t>
    </dgm:pt>
    <dgm:pt modelId="{B4C722DC-3D71-4772-BEC2-94E5AED0279C}">
      <dgm:prSet phldrT="[Text]"/>
      <dgm:spPr/>
      <dgm:t>
        <a:bodyPr/>
        <a:lstStyle/>
        <a:p>
          <a:r>
            <a:rPr lang="en-US"/>
            <a:t> </a:t>
          </a:r>
        </a:p>
      </dgm:t>
    </dgm:pt>
    <dgm:pt modelId="{A34153C8-FA9E-4D8B-B053-9D0D8B3915DE}" type="parTrans" cxnId="{C5D6AF15-8695-4EBA-92C8-962BDDD3A762}">
      <dgm:prSet/>
      <dgm:spPr/>
      <dgm:t>
        <a:bodyPr/>
        <a:lstStyle/>
        <a:p>
          <a:endParaRPr lang="en-US"/>
        </a:p>
      </dgm:t>
    </dgm:pt>
    <dgm:pt modelId="{0626F6D7-378B-4AB2-A2F1-242C2D4F35BB}" type="sibTrans" cxnId="{C5D6AF15-8695-4EBA-92C8-962BDDD3A762}">
      <dgm:prSet/>
      <dgm:spPr/>
      <dgm:t>
        <a:bodyPr/>
        <a:lstStyle/>
        <a:p>
          <a:endParaRPr lang="en-US"/>
        </a:p>
      </dgm:t>
    </dgm:pt>
    <dgm:pt modelId="{98241031-D486-4489-AC65-DB0150325EFF}" type="pres">
      <dgm:prSet presAssocID="{8633CA90-4D80-4E3A-AE15-4313878939EE}" presName="theList" presStyleCnt="0">
        <dgm:presLayoutVars>
          <dgm:dir/>
          <dgm:animLvl val="lvl"/>
          <dgm:resizeHandles val="exact"/>
        </dgm:presLayoutVars>
      </dgm:prSet>
      <dgm:spPr/>
      <dgm:t>
        <a:bodyPr/>
        <a:lstStyle/>
        <a:p>
          <a:endParaRPr lang="en-US"/>
        </a:p>
      </dgm:t>
    </dgm:pt>
    <dgm:pt modelId="{F11CBAD9-CD69-490A-AAAF-9AC7AE719687}" type="pres">
      <dgm:prSet presAssocID="{7122D6FC-9E43-4967-A661-7F319731E0E3}" presName="compNode" presStyleCnt="0"/>
      <dgm:spPr/>
    </dgm:pt>
    <dgm:pt modelId="{63AEBD60-0A35-4365-94A2-EFC8E9938443}" type="pres">
      <dgm:prSet presAssocID="{7122D6FC-9E43-4967-A661-7F319731E0E3}" presName="noGeometry" presStyleCnt="0"/>
      <dgm:spPr/>
    </dgm:pt>
    <dgm:pt modelId="{6B0D574C-FC2F-4C4C-9419-6AD6226AB132}" type="pres">
      <dgm:prSet presAssocID="{7122D6FC-9E43-4967-A661-7F319731E0E3}" presName="childTextVisible" presStyleLbl="bgAccFollowNode1" presStyleIdx="0" presStyleCnt="3" custAng="1097742" custLinFactNeighborX="7211" custLinFactNeighborY="-85688">
        <dgm:presLayoutVars>
          <dgm:bulletEnabled val="1"/>
        </dgm:presLayoutVars>
      </dgm:prSet>
      <dgm:spPr/>
      <dgm:t>
        <a:bodyPr/>
        <a:lstStyle/>
        <a:p>
          <a:endParaRPr lang="en-US"/>
        </a:p>
      </dgm:t>
    </dgm:pt>
    <dgm:pt modelId="{0CD639EB-D2D4-4E03-B4EE-E532FE4B56D2}" type="pres">
      <dgm:prSet presAssocID="{7122D6FC-9E43-4967-A661-7F319731E0E3}" presName="childTextHidden" presStyleLbl="bgAccFollowNode1" presStyleIdx="0" presStyleCnt="3"/>
      <dgm:spPr/>
      <dgm:t>
        <a:bodyPr/>
        <a:lstStyle/>
        <a:p>
          <a:endParaRPr lang="en-US"/>
        </a:p>
      </dgm:t>
    </dgm:pt>
    <dgm:pt modelId="{CF0A3942-1527-46EA-8137-196F6F921266}" type="pres">
      <dgm:prSet presAssocID="{7122D6FC-9E43-4967-A661-7F319731E0E3}" presName="parentText" presStyleLbl="node1" presStyleIdx="0" presStyleCnt="3" custLinFactY="-100000" custLinFactNeighborX="-46" custLinFactNeighborY="-114190">
        <dgm:presLayoutVars>
          <dgm:chMax val="1"/>
          <dgm:bulletEnabled val="1"/>
        </dgm:presLayoutVars>
      </dgm:prSet>
      <dgm:spPr/>
      <dgm:t>
        <a:bodyPr/>
        <a:lstStyle/>
        <a:p>
          <a:endParaRPr lang="en-US"/>
        </a:p>
      </dgm:t>
    </dgm:pt>
    <dgm:pt modelId="{7F1E04B5-EE02-403B-85B9-27220B5017E2}" type="pres">
      <dgm:prSet presAssocID="{7122D6FC-9E43-4967-A661-7F319731E0E3}" presName="aSpace" presStyleCnt="0"/>
      <dgm:spPr/>
    </dgm:pt>
    <dgm:pt modelId="{D953819A-0739-4F8A-9A58-ECD674E60371}" type="pres">
      <dgm:prSet presAssocID="{6A7F2BB9-2D88-435F-9187-795F005C3E6A}" presName="compNode" presStyleCnt="0"/>
      <dgm:spPr/>
    </dgm:pt>
    <dgm:pt modelId="{1FD02775-EED7-494E-BE6C-FD7AF90E8258}" type="pres">
      <dgm:prSet presAssocID="{6A7F2BB9-2D88-435F-9187-795F005C3E6A}" presName="noGeometry" presStyleCnt="0"/>
      <dgm:spPr/>
    </dgm:pt>
    <dgm:pt modelId="{EC53D479-2C48-4B3C-BAAD-C747F6BB92C1}" type="pres">
      <dgm:prSet presAssocID="{6A7F2BB9-2D88-435F-9187-795F005C3E6A}" presName="childTextVisible" presStyleLbl="bgAccFollowNode1" presStyleIdx="1" presStyleCnt="3" custAng="576896" custScaleX="437864" custScaleY="339945" custLinFactNeighborX="3825" custLinFactNeighborY="-5115">
        <dgm:presLayoutVars>
          <dgm:bulletEnabled val="1"/>
        </dgm:presLayoutVars>
      </dgm:prSet>
      <dgm:spPr/>
      <dgm:t>
        <a:bodyPr/>
        <a:lstStyle/>
        <a:p>
          <a:endParaRPr lang="en-US"/>
        </a:p>
      </dgm:t>
    </dgm:pt>
    <dgm:pt modelId="{51BE97AE-943F-42F7-9AF9-4B8D9B504561}" type="pres">
      <dgm:prSet presAssocID="{6A7F2BB9-2D88-435F-9187-795F005C3E6A}" presName="childTextHidden" presStyleLbl="bgAccFollowNode1" presStyleIdx="1" presStyleCnt="3"/>
      <dgm:spPr/>
      <dgm:t>
        <a:bodyPr/>
        <a:lstStyle/>
        <a:p>
          <a:endParaRPr lang="en-US"/>
        </a:p>
      </dgm:t>
    </dgm:pt>
    <dgm:pt modelId="{E506285A-FC89-4354-87FA-E3850CB58CDB}" type="pres">
      <dgm:prSet presAssocID="{6A7F2BB9-2D88-435F-9187-795F005C3E6A}" presName="parentText" presStyleLbl="node1" presStyleIdx="1" presStyleCnt="3" custLinFactX="-105334" custLinFactY="-17942" custLinFactNeighborX="-200000" custLinFactNeighborY="-100000">
        <dgm:presLayoutVars>
          <dgm:chMax val="1"/>
          <dgm:bulletEnabled val="1"/>
        </dgm:presLayoutVars>
      </dgm:prSet>
      <dgm:spPr/>
      <dgm:t>
        <a:bodyPr/>
        <a:lstStyle/>
        <a:p>
          <a:endParaRPr lang="en-US"/>
        </a:p>
      </dgm:t>
    </dgm:pt>
    <dgm:pt modelId="{21CA8D39-C0EF-4467-AC54-3F264A891109}" type="pres">
      <dgm:prSet presAssocID="{6A7F2BB9-2D88-435F-9187-795F005C3E6A}" presName="aSpace" presStyleCnt="0"/>
      <dgm:spPr/>
    </dgm:pt>
    <dgm:pt modelId="{C5687597-8E5B-473E-8B45-18B324C762CE}" type="pres">
      <dgm:prSet presAssocID="{7EC4394A-BC0A-499B-A7DC-425658FAC02A}" presName="compNode" presStyleCnt="0"/>
      <dgm:spPr/>
    </dgm:pt>
    <dgm:pt modelId="{773C21A8-F833-49DE-8523-EFCD280440E1}" type="pres">
      <dgm:prSet presAssocID="{7EC4394A-BC0A-499B-A7DC-425658FAC02A}" presName="noGeometry" presStyleCnt="0"/>
      <dgm:spPr/>
    </dgm:pt>
    <dgm:pt modelId="{5AF15323-C8FD-4949-AEE0-6312948D8688}" type="pres">
      <dgm:prSet presAssocID="{7EC4394A-BC0A-499B-A7DC-425658FAC02A}" presName="childTextVisible" presStyleLbl="bgAccFollowNode1" presStyleIdx="2" presStyleCnt="3" custScaleX="151186" custLinFactNeighborY="39457">
        <dgm:presLayoutVars>
          <dgm:bulletEnabled val="1"/>
        </dgm:presLayoutVars>
      </dgm:prSet>
      <dgm:spPr>
        <a:prstGeom prst="roundRect">
          <a:avLst/>
        </a:prstGeom>
      </dgm:spPr>
      <dgm:t>
        <a:bodyPr/>
        <a:lstStyle/>
        <a:p>
          <a:endParaRPr lang="en-US"/>
        </a:p>
      </dgm:t>
    </dgm:pt>
    <dgm:pt modelId="{649A13AF-8977-4D17-9142-296FB39FFE90}" type="pres">
      <dgm:prSet presAssocID="{7EC4394A-BC0A-499B-A7DC-425658FAC02A}" presName="childTextHidden" presStyleLbl="bgAccFollowNode1" presStyleIdx="2" presStyleCnt="3"/>
      <dgm:spPr/>
      <dgm:t>
        <a:bodyPr/>
        <a:lstStyle/>
        <a:p>
          <a:endParaRPr lang="en-US"/>
        </a:p>
      </dgm:t>
    </dgm:pt>
    <dgm:pt modelId="{B1402D39-176B-4F8D-8AFC-05F573109C5C}" type="pres">
      <dgm:prSet presAssocID="{7EC4394A-BC0A-499B-A7DC-425658FAC02A}" presName="parentText" presStyleLbl="node1" presStyleIdx="2" presStyleCnt="3" custLinFactNeighborX="-63167" custLinFactNeighborY="68432">
        <dgm:presLayoutVars>
          <dgm:chMax val="1"/>
          <dgm:bulletEnabled val="1"/>
        </dgm:presLayoutVars>
      </dgm:prSet>
      <dgm:spPr/>
      <dgm:t>
        <a:bodyPr/>
        <a:lstStyle/>
        <a:p>
          <a:endParaRPr lang="en-US"/>
        </a:p>
      </dgm:t>
    </dgm:pt>
  </dgm:ptLst>
  <dgm:cxnLst>
    <dgm:cxn modelId="{BD45378F-2C16-4005-AD50-5C062A1F2167}" type="presOf" srcId="{6A7F2BB9-2D88-435F-9187-795F005C3E6A}" destId="{E506285A-FC89-4354-87FA-E3850CB58CDB}" srcOrd="0" destOrd="0" presId="urn:microsoft.com/office/officeart/2005/8/layout/hProcess6"/>
    <dgm:cxn modelId="{EE93332D-C25B-4806-9011-C7E6FA026258}" type="presOf" srcId="{B4C722DC-3D71-4772-BEC2-94E5AED0279C}" destId="{5AF15323-C8FD-4949-AEE0-6312948D8688}" srcOrd="0" destOrd="0" presId="urn:microsoft.com/office/officeart/2005/8/layout/hProcess6"/>
    <dgm:cxn modelId="{20524C5E-50D5-454A-9341-5C7B35758F2D}" type="presOf" srcId="{31F35F5B-5EB9-4073-816E-2BFF787A6ACB}" destId="{EC53D479-2C48-4B3C-BAAD-C747F6BB92C1}" srcOrd="0" destOrd="0" presId="urn:microsoft.com/office/officeart/2005/8/layout/hProcess6"/>
    <dgm:cxn modelId="{1897564C-9B8A-47C1-8CDD-CC24F82C60CD}" srcId="{7122D6FC-9E43-4967-A661-7F319731E0E3}" destId="{D846128E-4772-4542-8CCE-FD350C90A80D}" srcOrd="0" destOrd="0" parTransId="{92527BBB-4140-487B-9AB2-B28AE48AAE26}" sibTransId="{1B4D2CBA-EF32-4849-AE7B-28FE689FE708}"/>
    <dgm:cxn modelId="{24F8A1C4-D77D-403F-BED3-F53E684B94CD}" srcId="{8633CA90-4D80-4E3A-AE15-4313878939EE}" destId="{7122D6FC-9E43-4967-A661-7F319731E0E3}" srcOrd="0" destOrd="0" parTransId="{CFD18DB9-9250-461C-80F6-0F52D77D72FC}" sibTransId="{FC7675FB-44A3-4C3A-88B7-A4A887AB647D}"/>
    <dgm:cxn modelId="{7AD1CD39-2336-4ED9-AC72-82AF391A5532}" srcId="{6A7F2BB9-2D88-435F-9187-795F005C3E6A}" destId="{31F35F5B-5EB9-4073-816E-2BFF787A6ACB}" srcOrd="0" destOrd="0" parTransId="{D4461939-22D6-42AC-9D6C-7DFB367854E2}" sibTransId="{F3D07689-0C84-4BAB-92A9-DE4B009E3906}"/>
    <dgm:cxn modelId="{B80482C0-3EB2-4448-A29C-4B67FB580AE4}" type="presOf" srcId="{D846128E-4772-4542-8CCE-FD350C90A80D}" destId="{6B0D574C-FC2F-4C4C-9419-6AD6226AB132}" srcOrd="0" destOrd="0" presId="urn:microsoft.com/office/officeart/2005/8/layout/hProcess6"/>
    <dgm:cxn modelId="{C5D6AF15-8695-4EBA-92C8-962BDDD3A762}" srcId="{7EC4394A-BC0A-499B-A7DC-425658FAC02A}" destId="{B4C722DC-3D71-4772-BEC2-94E5AED0279C}" srcOrd="0" destOrd="0" parTransId="{A34153C8-FA9E-4D8B-B053-9D0D8B3915DE}" sibTransId="{0626F6D7-378B-4AB2-A2F1-242C2D4F35BB}"/>
    <dgm:cxn modelId="{DCC3B324-C325-4A15-B2C5-105F5504AE1F}" type="presOf" srcId="{8633CA90-4D80-4E3A-AE15-4313878939EE}" destId="{98241031-D486-4489-AC65-DB0150325EFF}" srcOrd="0" destOrd="0" presId="urn:microsoft.com/office/officeart/2005/8/layout/hProcess6"/>
    <dgm:cxn modelId="{69DC8C91-9CD4-45E0-BE9D-D64A496688BF}" type="presOf" srcId="{D846128E-4772-4542-8CCE-FD350C90A80D}" destId="{0CD639EB-D2D4-4E03-B4EE-E532FE4B56D2}" srcOrd="1" destOrd="0" presId="urn:microsoft.com/office/officeart/2005/8/layout/hProcess6"/>
    <dgm:cxn modelId="{931DB931-18E5-4A35-B01E-B230ACFC3F28}" srcId="{8633CA90-4D80-4E3A-AE15-4313878939EE}" destId="{6A7F2BB9-2D88-435F-9187-795F005C3E6A}" srcOrd="1" destOrd="0" parTransId="{4C230119-6949-43C5-8D58-8E75B7A501B3}" sibTransId="{0B79E712-A6F0-4075-901C-1EC5EA8A5FA6}"/>
    <dgm:cxn modelId="{75372159-57F4-435B-9E7F-AC7FB38A8C37}" type="presOf" srcId="{B4C722DC-3D71-4772-BEC2-94E5AED0279C}" destId="{649A13AF-8977-4D17-9142-296FB39FFE90}" srcOrd="1" destOrd="0" presId="urn:microsoft.com/office/officeart/2005/8/layout/hProcess6"/>
    <dgm:cxn modelId="{A07A2A63-8311-43D4-8EF0-62898A81B92C}" type="presOf" srcId="{31F35F5B-5EB9-4073-816E-2BFF787A6ACB}" destId="{51BE97AE-943F-42F7-9AF9-4B8D9B504561}" srcOrd="1" destOrd="0" presId="urn:microsoft.com/office/officeart/2005/8/layout/hProcess6"/>
    <dgm:cxn modelId="{375084FC-EF4E-4A1B-9B27-26947FD7F951}" type="presOf" srcId="{7EC4394A-BC0A-499B-A7DC-425658FAC02A}" destId="{B1402D39-176B-4F8D-8AFC-05F573109C5C}" srcOrd="0" destOrd="0" presId="urn:microsoft.com/office/officeart/2005/8/layout/hProcess6"/>
    <dgm:cxn modelId="{A71B933B-2FEF-455A-8358-FCEB93DAA961}" type="presOf" srcId="{7122D6FC-9E43-4967-A661-7F319731E0E3}" destId="{CF0A3942-1527-46EA-8137-196F6F921266}" srcOrd="0" destOrd="0" presId="urn:microsoft.com/office/officeart/2005/8/layout/hProcess6"/>
    <dgm:cxn modelId="{26EBC998-7A47-4092-A228-04DFB936B6A8}" srcId="{8633CA90-4D80-4E3A-AE15-4313878939EE}" destId="{7EC4394A-BC0A-499B-A7DC-425658FAC02A}" srcOrd="2" destOrd="0" parTransId="{755A3223-84DF-4208-8448-BACEAC5C1860}" sibTransId="{D5267C6E-9725-4C31-87D4-3A3EFD9BA649}"/>
    <dgm:cxn modelId="{1F9DBA42-C917-4D96-BD00-7B45FF3274A2}" type="presParOf" srcId="{98241031-D486-4489-AC65-DB0150325EFF}" destId="{F11CBAD9-CD69-490A-AAAF-9AC7AE719687}" srcOrd="0" destOrd="0" presId="urn:microsoft.com/office/officeart/2005/8/layout/hProcess6"/>
    <dgm:cxn modelId="{DAF7830B-5D29-49A3-9235-2C7E110231FE}" type="presParOf" srcId="{F11CBAD9-CD69-490A-AAAF-9AC7AE719687}" destId="{63AEBD60-0A35-4365-94A2-EFC8E9938443}" srcOrd="0" destOrd="0" presId="urn:microsoft.com/office/officeart/2005/8/layout/hProcess6"/>
    <dgm:cxn modelId="{3447AAC7-FBC3-479F-B1ED-F7E92C82E587}" type="presParOf" srcId="{F11CBAD9-CD69-490A-AAAF-9AC7AE719687}" destId="{6B0D574C-FC2F-4C4C-9419-6AD6226AB132}" srcOrd="1" destOrd="0" presId="urn:microsoft.com/office/officeart/2005/8/layout/hProcess6"/>
    <dgm:cxn modelId="{8DF8E8E0-3FA9-490A-931D-99933212B230}" type="presParOf" srcId="{F11CBAD9-CD69-490A-AAAF-9AC7AE719687}" destId="{0CD639EB-D2D4-4E03-B4EE-E532FE4B56D2}" srcOrd="2" destOrd="0" presId="urn:microsoft.com/office/officeart/2005/8/layout/hProcess6"/>
    <dgm:cxn modelId="{E8A53549-90E5-4888-98F4-AB9F0741DF38}" type="presParOf" srcId="{F11CBAD9-CD69-490A-AAAF-9AC7AE719687}" destId="{CF0A3942-1527-46EA-8137-196F6F921266}" srcOrd="3" destOrd="0" presId="urn:microsoft.com/office/officeart/2005/8/layout/hProcess6"/>
    <dgm:cxn modelId="{B7A28AFF-24AB-4F96-9ADF-DD5960E9EB9F}" type="presParOf" srcId="{98241031-D486-4489-AC65-DB0150325EFF}" destId="{7F1E04B5-EE02-403B-85B9-27220B5017E2}" srcOrd="1" destOrd="0" presId="urn:microsoft.com/office/officeart/2005/8/layout/hProcess6"/>
    <dgm:cxn modelId="{C9A4914F-CE17-43DB-BEE8-CE0850241767}" type="presParOf" srcId="{98241031-D486-4489-AC65-DB0150325EFF}" destId="{D953819A-0739-4F8A-9A58-ECD674E60371}" srcOrd="2" destOrd="0" presId="urn:microsoft.com/office/officeart/2005/8/layout/hProcess6"/>
    <dgm:cxn modelId="{74786B16-4119-4B57-B494-8A101A39363B}" type="presParOf" srcId="{D953819A-0739-4F8A-9A58-ECD674E60371}" destId="{1FD02775-EED7-494E-BE6C-FD7AF90E8258}" srcOrd="0" destOrd="0" presId="urn:microsoft.com/office/officeart/2005/8/layout/hProcess6"/>
    <dgm:cxn modelId="{A3D1CF68-BDBF-4EFA-AFE0-5F53405F085F}" type="presParOf" srcId="{D953819A-0739-4F8A-9A58-ECD674E60371}" destId="{EC53D479-2C48-4B3C-BAAD-C747F6BB92C1}" srcOrd="1" destOrd="0" presId="urn:microsoft.com/office/officeart/2005/8/layout/hProcess6"/>
    <dgm:cxn modelId="{7790E022-732C-4B9F-92DD-0FFBAB483552}" type="presParOf" srcId="{D953819A-0739-4F8A-9A58-ECD674E60371}" destId="{51BE97AE-943F-42F7-9AF9-4B8D9B504561}" srcOrd="2" destOrd="0" presId="urn:microsoft.com/office/officeart/2005/8/layout/hProcess6"/>
    <dgm:cxn modelId="{30652C76-0B97-4FF7-A466-1964B88F1635}" type="presParOf" srcId="{D953819A-0739-4F8A-9A58-ECD674E60371}" destId="{E506285A-FC89-4354-87FA-E3850CB58CDB}" srcOrd="3" destOrd="0" presId="urn:microsoft.com/office/officeart/2005/8/layout/hProcess6"/>
    <dgm:cxn modelId="{850170B6-FDAF-4DBA-BBF3-294453FF6F1C}" type="presParOf" srcId="{98241031-D486-4489-AC65-DB0150325EFF}" destId="{21CA8D39-C0EF-4467-AC54-3F264A891109}" srcOrd="3" destOrd="0" presId="urn:microsoft.com/office/officeart/2005/8/layout/hProcess6"/>
    <dgm:cxn modelId="{93B8E784-95D6-4D54-9A55-48CDCEBF9CBB}" type="presParOf" srcId="{98241031-D486-4489-AC65-DB0150325EFF}" destId="{C5687597-8E5B-473E-8B45-18B324C762CE}" srcOrd="4" destOrd="0" presId="urn:microsoft.com/office/officeart/2005/8/layout/hProcess6"/>
    <dgm:cxn modelId="{084088C1-FBF3-4A22-B23B-8369AF47649B}" type="presParOf" srcId="{C5687597-8E5B-473E-8B45-18B324C762CE}" destId="{773C21A8-F833-49DE-8523-EFCD280440E1}" srcOrd="0" destOrd="0" presId="urn:microsoft.com/office/officeart/2005/8/layout/hProcess6"/>
    <dgm:cxn modelId="{FF8B2FD0-5CFE-4D76-AF98-301E2F178B6D}" type="presParOf" srcId="{C5687597-8E5B-473E-8B45-18B324C762CE}" destId="{5AF15323-C8FD-4949-AEE0-6312948D8688}" srcOrd="1" destOrd="0" presId="urn:microsoft.com/office/officeart/2005/8/layout/hProcess6"/>
    <dgm:cxn modelId="{BD07A51D-CBEF-4C09-B00C-5DC65479ADAB}" type="presParOf" srcId="{C5687597-8E5B-473E-8B45-18B324C762CE}" destId="{649A13AF-8977-4D17-9142-296FB39FFE90}" srcOrd="2" destOrd="0" presId="urn:microsoft.com/office/officeart/2005/8/layout/hProcess6"/>
    <dgm:cxn modelId="{A8D26081-5CD1-4084-B0A6-95C58C570588}" type="presParOf" srcId="{C5687597-8E5B-473E-8B45-18B324C762CE}" destId="{B1402D39-176B-4F8D-8AFC-05F573109C5C}"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3D0770-797F-40F4-A92D-F6D0EAE25851}" type="doc">
      <dgm:prSet loTypeId="urn:microsoft.com/office/officeart/2005/8/layout/hProcess4" loCatId="process" qsTypeId="urn:microsoft.com/office/officeart/2005/8/quickstyle/3d1" qsCatId="3D" csTypeId="urn:microsoft.com/office/officeart/2005/8/colors/accent1_2" csCatId="accent1" phldr="1"/>
      <dgm:spPr/>
      <dgm:t>
        <a:bodyPr/>
        <a:lstStyle/>
        <a:p>
          <a:endParaRPr lang="en-US"/>
        </a:p>
      </dgm:t>
    </dgm:pt>
    <dgm:pt modelId="{5DEB74F1-F52C-4B49-B875-49FCF912D04C}">
      <dgm:prSet phldrT="[Text]"/>
      <dgm:spPr/>
      <dgm:t>
        <a:bodyPr/>
        <a:lstStyle/>
        <a:p>
          <a:r>
            <a:rPr lang="en-US"/>
            <a:t>1</a:t>
          </a:r>
        </a:p>
      </dgm:t>
    </dgm:pt>
    <dgm:pt modelId="{73642EA5-9F22-4D96-A18C-FA23F740CA83}" type="parTrans" cxnId="{7C4B2F2B-6D2D-4CC2-8580-F9CCF9C31BF3}">
      <dgm:prSet/>
      <dgm:spPr/>
      <dgm:t>
        <a:bodyPr/>
        <a:lstStyle/>
        <a:p>
          <a:endParaRPr lang="en-US"/>
        </a:p>
      </dgm:t>
    </dgm:pt>
    <dgm:pt modelId="{31886F4F-D2FB-47A0-B7DB-22D260CEB1FD}" type="sibTrans" cxnId="{7C4B2F2B-6D2D-4CC2-8580-F9CCF9C31BF3}">
      <dgm:prSet/>
      <dgm:spPr/>
      <dgm:t>
        <a:bodyPr/>
        <a:lstStyle/>
        <a:p>
          <a:endParaRPr lang="en-US"/>
        </a:p>
      </dgm:t>
    </dgm:pt>
    <dgm:pt modelId="{114985D6-FC83-40A9-BF79-8DDB012397B8}">
      <dgm:prSet phldrT="[Text]" custT="1"/>
      <dgm:spPr/>
      <dgm:t>
        <a:bodyPr/>
        <a:lstStyle/>
        <a:p>
          <a:r>
            <a:rPr lang="en-US" sz="2200">
              <a:latin typeface="Calibri" panose="020F0502020204030204" pitchFamily="34" charset="0"/>
              <a:cs typeface="Calibri" panose="020F0502020204030204" pitchFamily="34" charset="0"/>
            </a:rPr>
            <a:t>Chọn số nguyên ban đầu a</a:t>
          </a:r>
          <a:r>
            <a:rPr lang="en-US" sz="2200" baseline="-25000">
              <a:latin typeface="Calibri" panose="020F0502020204030204" pitchFamily="34" charset="0"/>
              <a:cs typeface="Calibri" panose="020F0502020204030204" pitchFamily="34" charset="0"/>
            </a:rPr>
            <a:t>1</a:t>
          </a:r>
          <a:endParaRPr lang="en-US" sz="2200">
            <a:latin typeface="Calibri" panose="020F0502020204030204" pitchFamily="34" charset="0"/>
            <a:cs typeface="Calibri" panose="020F0502020204030204" pitchFamily="34" charset="0"/>
          </a:endParaRPr>
        </a:p>
      </dgm:t>
    </dgm:pt>
    <dgm:pt modelId="{36D9418C-DD8A-4073-87D9-076481DBBCCE}" type="parTrans" cxnId="{A8C08AC0-2A87-4D0C-9BB8-B995E494B67D}">
      <dgm:prSet/>
      <dgm:spPr/>
      <dgm:t>
        <a:bodyPr/>
        <a:lstStyle/>
        <a:p>
          <a:endParaRPr lang="en-US"/>
        </a:p>
      </dgm:t>
    </dgm:pt>
    <dgm:pt modelId="{1BA7E2B7-DF11-4AAD-B080-01F4D45F75EF}" type="sibTrans" cxnId="{A8C08AC0-2A87-4D0C-9BB8-B995E494B67D}">
      <dgm:prSet/>
      <dgm:spPr/>
      <dgm:t>
        <a:bodyPr/>
        <a:lstStyle/>
        <a:p>
          <a:endParaRPr lang="en-US"/>
        </a:p>
      </dgm:t>
    </dgm:pt>
    <dgm:pt modelId="{90741687-69BA-4E33-A0AA-C17871534910}">
      <dgm:prSet phldrT="[Text]"/>
      <dgm:spPr/>
      <dgm:t>
        <a:bodyPr/>
        <a:lstStyle/>
        <a:p>
          <a:r>
            <a:rPr lang="en-US"/>
            <a:t>3</a:t>
          </a:r>
        </a:p>
      </dgm:t>
    </dgm:pt>
    <dgm:pt modelId="{742091C2-21FC-49EA-A600-D0927631A0FB}" type="parTrans" cxnId="{CFDF9722-7FD8-4EC1-BE2E-011E100B7FB0}">
      <dgm:prSet/>
      <dgm:spPr/>
      <dgm:t>
        <a:bodyPr/>
        <a:lstStyle/>
        <a:p>
          <a:endParaRPr lang="en-US"/>
        </a:p>
      </dgm:t>
    </dgm:pt>
    <dgm:pt modelId="{F3614555-854C-48B5-AF11-FC9C761E7059}" type="sibTrans" cxnId="{CFDF9722-7FD8-4EC1-BE2E-011E100B7FB0}">
      <dgm:prSet/>
      <dgm:spPr/>
      <dgm:t>
        <a:bodyPr/>
        <a:lstStyle/>
        <a:p>
          <a:endParaRPr lang="en-US"/>
        </a:p>
      </dgm:t>
    </dgm:pt>
    <dgm:pt modelId="{DB72C1DB-6969-4415-90DC-24C59EFF46BC}">
      <dgm:prSet phldrT="[Text]" custT="1"/>
      <dgm:spPr/>
      <dgm:t>
        <a:bodyPr/>
        <a:lstStyle/>
        <a:p>
          <a:r>
            <a:rPr lang="en-US" sz="2200">
              <a:latin typeface="Calibri" panose="020F0502020204030204" pitchFamily="34" charset="0"/>
              <a:cs typeface="Calibri" panose="020F0502020204030204" pitchFamily="34" charset="0"/>
            </a:rPr>
            <a:t>Chọn số nguyên thứ </a:t>
          </a:r>
          <a:r>
            <a:rPr lang="en-US" sz="2200" smtClean="0">
              <a:latin typeface="Calibri" panose="020F0502020204030204" pitchFamily="34" charset="0"/>
              <a:cs typeface="Calibri" panose="020F0502020204030204" pitchFamily="34" charset="0"/>
            </a:rPr>
            <a:t>3                 a</a:t>
          </a:r>
          <a:r>
            <a:rPr lang="en-US" sz="2200" baseline="-25000" smtClean="0">
              <a:latin typeface="Calibri" panose="020F0502020204030204" pitchFamily="34" charset="0"/>
              <a:cs typeface="Calibri" panose="020F0502020204030204" pitchFamily="34" charset="0"/>
            </a:rPr>
            <a:t>3</a:t>
          </a:r>
          <a:r>
            <a:rPr lang="en-US" sz="2200" baseline="0" smtClean="0">
              <a:latin typeface="Calibri" panose="020F0502020204030204" pitchFamily="34" charset="0"/>
              <a:cs typeface="Calibri" panose="020F0502020204030204" pitchFamily="34" charset="0"/>
            </a:rPr>
            <a:t> &gt; a</a:t>
          </a:r>
          <a:r>
            <a:rPr lang="en-US" sz="2200" baseline="-25000" smtClean="0">
              <a:latin typeface="Calibri" panose="020F0502020204030204" pitchFamily="34" charset="0"/>
              <a:cs typeface="Calibri" panose="020F0502020204030204" pitchFamily="34" charset="0"/>
            </a:rPr>
            <a:t>1</a:t>
          </a:r>
          <a:r>
            <a:rPr lang="en-US" sz="2200" baseline="0" smtClean="0">
              <a:latin typeface="Calibri" panose="020F0502020204030204" pitchFamily="34" charset="0"/>
              <a:cs typeface="Calibri" panose="020F0502020204030204" pitchFamily="34" charset="0"/>
            </a:rPr>
            <a:t> + a</a:t>
          </a:r>
          <a:r>
            <a:rPr lang="en-US" sz="2200" baseline="-25000" smtClean="0">
              <a:latin typeface="Calibri" panose="020F0502020204030204" pitchFamily="34" charset="0"/>
              <a:cs typeface="Calibri" panose="020F0502020204030204" pitchFamily="34" charset="0"/>
            </a:rPr>
            <a:t>2</a:t>
          </a:r>
          <a:endParaRPr lang="en-US" sz="2200">
            <a:latin typeface="Calibri" panose="020F0502020204030204" pitchFamily="34" charset="0"/>
            <a:cs typeface="Calibri" panose="020F0502020204030204" pitchFamily="34" charset="0"/>
          </a:endParaRPr>
        </a:p>
      </dgm:t>
    </dgm:pt>
    <dgm:pt modelId="{0E88684B-847B-4299-A64D-66711DCE00C6}" type="parTrans" cxnId="{36DF742F-8889-4EF0-A843-89748486B48C}">
      <dgm:prSet/>
      <dgm:spPr/>
      <dgm:t>
        <a:bodyPr/>
        <a:lstStyle/>
        <a:p>
          <a:endParaRPr lang="en-US"/>
        </a:p>
      </dgm:t>
    </dgm:pt>
    <dgm:pt modelId="{C9B64543-260B-4F53-8EFF-AC4BDBB453A0}" type="sibTrans" cxnId="{36DF742F-8889-4EF0-A843-89748486B48C}">
      <dgm:prSet/>
      <dgm:spPr/>
      <dgm:t>
        <a:bodyPr/>
        <a:lstStyle/>
        <a:p>
          <a:endParaRPr lang="en-US"/>
        </a:p>
      </dgm:t>
    </dgm:pt>
    <dgm:pt modelId="{FBF96F28-E1E9-4DD3-9AB8-EF9CFD7AFB29}">
      <dgm:prSet phldrT="[Text]"/>
      <dgm:spPr/>
      <dgm:t>
        <a:bodyPr/>
        <a:lstStyle/>
        <a:p>
          <a:r>
            <a:rPr lang="en-US"/>
            <a:t>…</a:t>
          </a:r>
        </a:p>
      </dgm:t>
    </dgm:pt>
    <dgm:pt modelId="{8C98A3A3-E363-493E-9257-A098991E38C2}" type="parTrans" cxnId="{FF1F60F4-1208-4BC1-AA48-8C79FC56C426}">
      <dgm:prSet/>
      <dgm:spPr/>
      <dgm:t>
        <a:bodyPr/>
        <a:lstStyle/>
        <a:p>
          <a:endParaRPr lang="en-US"/>
        </a:p>
      </dgm:t>
    </dgm:pt>
    <dgm:pt modelId="{B73908B8-B943-482A-9E78-ED8095AC4C46}" type="sibTrans" cxnId="{FF1F60F4-1208-4BC1-AA48-8C79FC56C426}">
      <dgm:prSet/>
      <dgm:spPr/>
      <dgm:t>
        <a:bodyPr/>
        <a:lstStyle/>
        <a:p>
          <a:endParaRPr lang="en-US"/>
        </a:p>
      </dgm:t>
    </dgm:pt>
    <dgm:pt modelId="{2FE21A1E-7DB3-4CF2-AEE1-6B3A6FA08C20}">
      <dgm:prSet phldrT="[Text]"/>
      <dgm:spPr/>
      <dgm:t>
        <a:bodyPr/>
        <a:lstStyle/>
        <a:p>
          <a:r>
            <a:rPr lang="en-US"/>
            <a:t>…</a:t>
          </a:r>
        </a:p>
      </dgm:t>
    </dgm:pt>
    <dgm:pt modelId="{9EF2328C-6827-4905-993B-14B9FAF3D248}" type="parTrans" cxnId="{3273C7A8-86F1-46F0-A09F-5718AAA750AC}">
      <dgm:prSet/>
      <dgm:spPr/>
      <dgm:t>
        <a:bodyPr/>
        <a:lstStyle/>
        <a:p>
          <a:endParaRPr lang="en-US"/>
        </a:p>
      </dgm:t>
    </dgm:pt>
    <dgm:pt modelId="{552F4E5A-020E-420B-B0EE-6366ADF75489}" type="sibTrans" cxnId="{3273C7A8-86F1-46F0-A09F-5718AAA750AC}">
      <dgm:prSet/>
      <dgm:spPr/>
      <dgm:t>
        <a:bodyPr/>
        <a:lstStyle/>
        <a:p>
          <a:endParaRPr lang="en-US"/>
        </a:p>
      </dgm:t>
    </dgm:pt>
    <dgm:pt modelId="{D722C5D3-F66C-4EDA-8C72-D79C9ED6138E}">
      <dgm:prSet/>
      <dgm:spPr/>
      <dgm:t>
        <a:bodyPr/>
        <a:lstStyle/>
        <a:p>
          <a:r>
            <a:rPr lang="en-US"/>
            <a:t>2</a:t>
          </a:r>
        </a:p>
      </dgm:t>
    </dgm:pt>
    <dgm:pt modelId="{EEA92FD9-1A14-48A8-9A22-C553446D61BF}" type="parTrans" cxnId="{6E6F6B3D-927E-4189-B35D-69938E634404}">
      <dgm:prSet/>
      <dgm:spPr/>
      <dgm:t>
        <a:bodyPr/>
        <a:lstStyle/>
        <a:p>
          <a:endParaRPr lang="en-US"/>
        </a:p>
      </dgm:t>
    </dgm:pt>
    <dgm:pt modelId="{740C5BE5-D434-42DE-B393-BA667CBB122F}" type="sibTrans" cxnId="{6E6F6B3D-927E-4189-B35D-69938E634404}">
      <dgm:prSet/>
      <dgm:spPr/>
      <dgm:t>
        <a:bodyPr/>
        <a:lstStyle/>
        <a:p>
          <a:endParaRPr lang="en-US"/>
        </a:p>
      </dgm:t>
    </dgm:pt>
    <dgm:pt modelId="{A54EBD33-C9E7-469A-A5D4-09F522677F11}">
      <dgm:prSet/>
      <dgm:spPr/>
      <dgm:t>
        <a:bodyPr/>
        <a:lstStyle/>
        <a:p>
          <a:r>
            <a:rPr lang="en-US"/>
            <a:t>n</a:t>
          </a:r>
        </a:p>
      </dgm:t>
    </dgm:pt>
    <dgm:pt modelId="{A157533B-0E83-48B8-957D-1CEC4F189FE5}" type="parTrans" cxnId="{9D3C9FE4-345E-4A41-B017-D1638BA9DFA6}">
      <dgm:prSet/>
      <dgm:spPr/>
      <dgm:t>
        <a:bodyPr/>
        <a:lstStyle/>
        <a:p>
          <a:endParaRPr lang="en-US"/>
        </a:p>
      </dgm:t>
    </dgm:pt>
    <dgm:pt modelId="{101F4815-9EDE-4A97-A643-3BA02395549A}" type="sibTrans" cxnId="{9D3C9FE4-345E-4A41-B017-D1638BA9DFA6}">
      <dgm:prSet/>
      <dgm:spPr/>
      <dgm:t>
        <a:bodyPr/>
        <a:lstStyle/>
        <a:p>
          <a:endParaRPr lang="en-US"/>
        </a:p>
      </dgm:t>
    </dgm:pt>
    <dgm:pt modelId="{5DE2576B-9D39-4578-B95A-463D3AF2FABA}">
      <dgm:prSet custT="1"/>
      <dgm:spPr/>
      <dgm:t>
        <a:bodyPr/>
        <a:lstStyle/>
        <a:p>
          <a:r>
            <a:rPr lang="en-US" sz="2200">
              <a:latin typeface="Calibri" panose="020F0502020204030204" pitchFamily="34" charset="0"/>
              <a:cs typeface="Calibri" panose="020F0502020204030204" pitchFamily="34" charset="0"/>
            </a:rPr>
            <a:t>Số nguyên n:</a:t>
          </a:r>
        </a:p>
      </dgm:t>
    </dgm:pt>
    <dgm:pt modelId="{3C7A6B32-CBB3-4F1B-BCD4-F52C55D3B863}" type="parTrans" cxnId="{5EFDDE70-5B1F-49EC-A4F2-31701E85FD4B}">
      <dgm:prSet/>
      <dgm:spPr/>
      <dgm:t>
        <a:bodyPr/>
        <a:lstStyle/>
        <a:p>
          <a:endParaRPr lang="en-US"/>
        </a:p>
      </dgm:t>
    </dgm:pt>
    <dgm:pt modelId="{A21A8355-51C4-482D-BD65-0F8C48F35158}" type="sibTrans" cxnId="{5EFDDE70-5B1F-49EC-A4F2-31701E85FD4B}">
      <dgm:prSet/>
      <dgm:spPr/>
      <dgm:t>
        <a:bodyPr/>
        <a:lstStyle/>
        <a:p>
          <a:endParaRPr lang="en-US"/>
        </a:p>
      </dgm:t>
    </dgm:pt>
    <dgm:pt modelId="{80FCF38C-8E5B-4F4E-A3C7-26089C15F671}">
      <dgm:prSet custT="1"/>
      <dgm:spPr/>
      <dgm:t>
        <a:bodyPr/>
        <a:lstStyle/>
        <a:p>
          <a:r>
            <a:rPr lang="en-US" sz="2200">
              <a:latin typeface="Calibri" panose="020F0502020204030204" pitchFamily="34" charset="0"/>
              <a:cs typeface="Calibri" panose="020F0502020204030204" pitchFamily="34" charset="0"/>
            </a:rPr>
            <a:t>Chọn số nguyên thứ </a:t>
          </a:r>
          <a:r>
            <a:rPr lang="en-US" sz="2200" smtClean="0">
              <a:latin typeface="Calibri" panose="020F0502020204030204" pitchFamily="34" charset="0"/>
              <a:cs typeface="Calibri" panose="020F0502020204030204" pitchFamily="34" charset="0"/>
            </a:rPr>
            <a:t>2: </a:t>
          </a:r>
          <a:r>
            <a:rPr lang="en-US" sz="2200">
              <a:latin typeface="Calibri" panose="020F0502020204030204" pitchFamily="34" charset="0"/>
              <a:cs typeface="Calibri" panose="020F0502020204030204" pitchFamily="34" charset="0"/>
            </a:rPr>
            <a:t>a</a:t>
          </a:r>
          <a:r>
            <a:rPr lang="en-US" sz="2200" baseline="-25000">
              <a:latin typeface="Calibri" panose="020F0502020204030204" pitchFamily="34" charset="0"/>
              <a:cs typeface="Calibri" panose="020F0502020204030204" pitchFamily="34" charset="0"/>
            </a:rPr>
            <a:t>2 </a:t>
          </a:r>
          <a:r>
            <a:rPr lang="en-US" sz="2200" baseline="0">
              <a:latin typeface="Calibri" panose="020F0502020204030204" pitchFamily="34" charset="0"/>
              <a:cs typeface="Calibri" panose="020F0502020204030204" pitchFamily="34" charset="0"/>
            </a:rPr>
            <a:t>&gt; a</a:t>
          </a:r>
          <a:r>
            <a:rPr lang="en-US" sz="2200" baseline="-25000">
              <a:latin typeface="Calibri" panose="020F0502020204030204" pitchFamily="34" charset="0"/>
              <a:cs typeface="Calibri" panose="020F0502020204030204" pitchFamily="34" charset="0"/>
            </a:rPr>
            <a:t>1</a:t>
          </a:r>
          <a:endParaRPr lang="en-US" sz="2200">
            <a:latin typeface="Calibri" panose="020F0502020204030204" pitchFamily="34" charset="0"/>
            <a:cs typeface="Calibri" panose="020F0502020204030204" pitchFamily="34" charset="0"/>
          </a:endParaRPr>
        </a:p>
      </dgm:t>
    </dgm:pt>
    <dgm:pt modelId="{5742FCC2-D691-4A47-B115-23AF7F907995}" type="parTrans" cxnId="{76C89CE6-2C66-472D-B14C-7B4A69E290A1}">
      <dgm:prSet/>
      <dgm:spPr/>
      <dgm:t>
        <a:bodyPr/>
        <a:lstStyle/>
        <a:p>
          <a:endParaRPr lang="en-US"/>
        </a:p>
      </dgm:t>
    </dgm:pt>
    <dgm:pt modelId="{7CE8D4A4-F157-42DE-B52B-B213A669B260}" type="sibTrans" cxnId="{76C89CE6-2C66-472D-B14C-7B4A69E290A1}">
      <dgm:prSet/>
      <dgm:spPr/>
      <dgm:t>
        <a:bodyPr/>
        <a:lstStyle/>
        <a:p>
          <a:endParaRPr lang="en-US"/>
        </a:p>
      </dgm:t>
    </dgm:pt>
    <dgm:pt modelId="{C7511B61-FADC-44F6-AA05-9ADA44AF0099}" type="pres">
      <dgm:prSet presAssocID="{B33D0770-797F-40F4-A92D-F6D0EAE25851}" presName="Name0" presStyleCnt="0">
        <dgm:presLayoutVars>
          <dgm:dir/>
          <dgm:animLvl val="lvl"/>
          <dgm:resizeHandles val="exact"/>
        </dgm:presLayoutVars>
      </dgm:prSet>
      <dgm:spPr/>
      <dgm:t>
        <a:bodyPr/>
        <a:lstStyle/>
        <a:p>
          <a:endParaRPr lang="en-US"/>
        </a:p>
      </dgm:t>
    </dgm:pt>
    <dgm:pt modelId="{ED63E69B-29A3-4A39-88FA-D728480DFA91}" type="pres">
      <dgm:prSet presAssocID="{B33D0770-797F-40F4-A92D-F6D0EAE25851}" presName="tSp" presStyleCnt="0"/>
      <dgm:spPr/>
    </dgm:pt>
    <dgm:pt modelId="{3A53E75D-1596-4DB4-AC36-B3033883B1B6}" type="pres">
      <dgm:prSet presAssocID="{B33D0770-797F-40F4-A92D-F6D0EAE25851}" presName="bSp" presStyleCnt="0"/>
      <dgm:spPr/>
    </dgm:pt>
    <dgm:pt modelId="{25EB6C20-6AB1-4CEB-B04F-DC4EB83AFFCB}" type="pres">
      <dgm:prSet presAssocID="{B33D0770-797F-40F4-A92D-F6D0EAE25851}" presName="process" presStyleCnt="0"/>
      <dgm:spPr/>
    </dgm:pt>
    <dgm:pt modelId="{B2CD9097-775D-4A05-AECB-1F056294F71D}" type="pres">
      <dgm:prSet presAssocID="{5DEB74F1-F52C-4B49-B875-49FCF912D04C}" presName="composite1" presStyleCnt="0"/>
      <dgm:spPr/>
    </dgm:pt>
    <dgm:pt modelId="{6A9B2FCD-45F2-4635-8697-0E97D78D1FD7}" type="pres">
      <dgm:prSet presAssocID="{5DEB74F1-F52C-4B49-B875-49FCF912D04C}" presName="dummyNode1" presStyleLbl="node1" presStyleIdx="0" presStyleCnt="5"/>
      <dgm:spPr/>
    </dgm:pt>
    <dgm:pt modelId="{79B870FC-1A0D-4DAD-8BD3-2F78FCD9ECA7}" type="pres">
      <dgm:prSet presAssocID="{5DEB74F1-F52C-4B49-B875-49FCF912D04C}" presName="childNode1" presStyleLbl="bgAcc1" presStyleIdx="0" presStyleCnt="5" custScaleX="121860" custScaleY="111230">
        <dgm:presLayoutVars>
          <dgm:bulletEnabled val="1"/>
        </dgm:presLayoutVars>
      </dgm:prSet>
      <dgm:spPr/>
      <dgm:t>
        <a:bodyPr/>
        <a:lstStyle/>
        <a:p>
          <a:endParaRPr lang="en-US"/>
        </a:p>
      </dgm:t>
    </dgm:pt>
    <dgm:pt modelId="{3D75F0C6-0D85-496B-A7E4-C8B47DC542AE}" type="pres">
      <dgm:prSet presAssocID="{5DEB74F1-F52C-4B49-B875-49FCF912D04C}" presName="childNode1tx" presStyleLbl="bgAcc1" presStyleIdx="0" presStyleCnt="5">
        <dgm:presLayoutVars>
          <dgm:bulletEnabled val="1"/>
        </dgm:presLayoutVars>
      </dgm:prSet>
      <dgm:spPr/>
      <dgm:t>
        <a:bodyPr/>
        <a:lstStyle/>
        <a:p>
          <a:endParaRPr lang="en-US"/>
        </a:p>
      </dgm:t>
    </dgm:pt>
    <dgm:pt modelId="{AB685579-EBDE-4C0E-8309-B52BB7EC2061}" type="pres">
      <dgm:prSet presAssocID="{5DEB74F1-F52C-4B49-B875-49FCF912D04C}" presName="parentNode1" presStyleLbl="node1" presStyleIdx="0" presStyleCnt="5">
        <dgm:presLayoutVars>
          <dgm:chMax val="1"/>
          <dgm:bulletEnabled val="1"/>
        </dgm:presLayoutVars>
      </dgm:prSet>
      <dgm:spPr/>
      <dgm:t>
        <a:bodyPr/>
        <a:lstStyle/>
        <a:p>
          <a:endParaRPr lang="en-US"/>
        </a:p>
      </dgm:t>
    </dgm:pt>
    <dgm:pt modelId="{9FB9367B-BF5B-46A5-A540-E9BD5590D288}" type="pres">
      <dgm:prSet presAssocID="{5DEB74F1-F52C-4B49-B875-49FCF912D04C}" presName="connSite1" presStyleCnt="0"/>
      <dgm:spPr/>
    </dgm:pt>
    <dgm:pt modelId="{10E5677C-8C2A-43D3-96E9-FFBCA07191DA}" type="pres">
      <dgm:prSet presAssocID="{31886F4F-D2FB-47A0-B7DB-22D260CEB1FD}" presName="Name9" presStyleLbl="sibTrans2D1" presStyleIdx="0" presStyleCnt="4"/>
      <dgm:spPr/>
      <dgm:t>
        <a:bodyPr/>
        <a:lstStyle/>
        <a:p>
          <a:endParaRPr lang="en-US"/>
        </a:p>
      </dgm:t>
    </dgm:pt>
    <dgm:pt modelId="{92B757AB-9E5B-4FD6-9C72-AFD80C5A8A00}" type="pres">
      <dgm:prSet presAssocID="{D722C5D3-F66C-4EDA-8C72-D79C9ED6138E}" presName="composite2" presStyleCnt="0"/>
      <dgm:spPr/>
    </dgm:pt>
    <dgm:pt modelId="{469DDE3A-B565-44D3-8716-9B05CD61BDB7}" type="pres">
      <dgm:prSet presAssocID="{D722C5D3-F66C-4EDA-8C72-D79C9ED6138E}" presName="dummyNode2" presStyleLbl="node1" presStyleIdx="0" presStyleCnt="5"/>
      <dgm:spPr/>
    </dgm:pt>
    <dgm:pt modelId="{85605B87-48A1-4167-B253-BD3FF7308AFC}" type="pres">
      <dgm:prSet presAssocID="{D722C5D3-F66C-4EDA-8C72-D79C9ED6138E}" presName="childNode2" presStyleLbl="bgAcc1" presStyleIdx="1" presStyleCnt="5" custScaleX="125686" custScaleY="111234">
        <dgm:presLayoutVars>
          <dgm:bulletEnabled val="1"/>
        </dgm:presLayoutVars>
      </dgm:prSet>
      <dgm:spPr/>
      <dgm:t>
        <a:bodyPr/>
        <a:lstStyle/>
        <a:p>
          <a:endParaRPr lang="en-US"/>
        </a:p>
      </dgm:t>
    </dgm:pt>
    <dgm:pt modelId="{7505F799-E69D-4D46-B5F3-13E9E1CA61C6}" type="pres">
      <dgm:prSet presAssocID="{D722C5D3-F66C-4EDA-8C72-D79C9ED6138E}" presName="childNode2tx" presStyleLbl="bgAcc1" presStyleIdx="1" presStyleCnt="5">
        <dgm:presLayoutVars>
          <dgm:bulletEnabled val="1"/>
        </dgm:presLayoutVars>
      </dgm:prSet>
      <dgm:spPr/>
      <dgm:t>
        <a:bodyPr/>
        <a:lstStyle/>
        <a:p>
          <a:endParaRPr lang="en-US"/>
        </a:p>
      </dgm:t>
    </dgm:pt>
    <dgm:pt modelId="{DF94AF97-4EBC-4F92-BD0C-2C3A9917EF98}" type="pres">
      <dgm:prSet presAssocID="{D722C5D3-F66C-4EDA-8C72-D79C9ED6138E}" presName="parentNode2" presStyleLbl="node1" presStyleIdx="1" presStyleCnt="5">
        <dgm:presLayoutVars>
          <dgm:chMax val="0"/>
          <dgm:bulletEnabled val="1"/>
        </dgm:presLayoutVars>
      </dgm:prSet>
      <dgm:spPr/>
      <dgm:t>
        <a:bodyPr/>
        <a:lstStyle/>
        <a:p>
          <a:endParaRPr lang="en-US"/>
        </a:p>
      </dgm:t>
    </dgm:pt>
    <dgm:pt modelId="{9D6FFD09-41FB-4414-B162-8293BCD2D3D2}" type="pres">
      <dgm:prSet presAssocID="{D722C5D3-F66C-4EDA-8C72-D79C9ED6138E}" presName="connSite2" presStyleCnt="0"/>
      <dgm:spPr/>
    </dgm:pt>
    <dgm:pt modelId="{AE8B2FDB-2C73-4A9F-A543-D8A343516E02}" type="pres">
      <dgm:prSet presAssocID="{740C5BE5-D434-42DE-B393-BA667CBB122F}" presName="Name18" presStyleLbl="sibTrans2D1" presStyleIdx="1" presStyleCnt="4"/>
      <dgm:spPr/>
      <dgm:t>
        <a:bodyPr/>
        <a:lstStyle/>
        <a:p>
          <a:endParaRPr lang="en-US"/>
        </a:p>
      </dgm:t>
    </dgm:pt>
    <dgm:pt modelId="{EE7CEB9D-74B3-4114-8D9D-DEFA3B22150D}" type="pres">
      <dgm:prSet presAssocID="{90741687-69BA-4E33-A0AA-C17871534910}" presName="composite1" presStyleCnt="0"/>
      <dgm:spPr/>
    </dgm:pt>
    <dgm:pt modelId="{C015685F-D8EC-45B1-9973-AD44F8F59F84}" type="pres">
      <dgm:prSet presAssocID="{90741687-69BA-4E33-A0AA-C17871534910}" presName="dummyNode1" presStyleLbl="node1" presStyleIdx="1" presStyleCnt="5"/>
      <dgm:spPr/>
    </dgm:pt>
    <dgm:pt modelId="{22F85C74-B11C-4BDB-92D1-360F3567A046}" type="pres">
      <dgm:prSet presAssocID="{90741687-69BA-4E33-A0AA-C17871534910}" presName="childNode1" presStyleLbl="bgAcc1" presStyleIdx="2" presStyleCnt="5" custScaleX="135909" custScaleY="112385">
        <dgm:presLayoutVars>
          <dgm:bulletEnabled val="1"/>
        </dgm:presLayoutVars>
      </dgm:prSet>
      <dgm:spPr/>
      <dgm:t>
        <a:bodyPr/>
        <a:lstStyle/>
        <a:p>
          <a:endParaRPr lang="en-US"/>
        </a:p>
      </dgm:t>
    </dgm:pt>
    <dgm:pt modelId="{59E8C858-D540-45FF-8486-A8352DD9F48D}" type="pres">
      <dgm:prSet presAssocID="{90741687-69BA-4E33-A0AA-C17871534910}" presName="childNode1tx" presStyleLbl="bgAcc1" presStyleIdx="2" presStyleCnt="5">
        <dgm:presLayoutVars>
          <dgm:bulletEnabled val="1"/>
        </dgm:presLayoutVars>
      </dgm:prSet>
      <dgm:spPr/>
      <dgm:t>
        <a:bodyPr/>
        <a:lstStyle/>
        <a:p>
          <a:endParaRPr lang="en-US"/>
        </a:p>
      </dgm:t>
    </dgm:pt>
    <dgm:pt modelId="{F079B110-4021-404B-9DD2-660ED763B209}" type="pres">
      <dgm:prSet presAssocID="{90741687-69BA-4E33-A0AA-C17871534910}" presName="parentNode1" presStyleLbl="node1" presStyleIdx="2" presStyleCnt="5">
        <dgm:presLayoutVars>
          <dgm:chMax val="1"/>
          <dgm:bulletEnabled val="1"/>
        </dgm:presLayoutVars>
      </dgm:prSet>
      <dgm:spPr/>
      <dgm:t>
        <a:bodyPr/>
        <a:lstStyle/>
        <a:p>
          <a:endParaRPr lang="en-US"/>
        </a:p>
      </dgm:t>
    </dgm:pt>
    <dgm:pt modelId="{64086440-06FB-4557-8C68-243018062B37}" type="pres">
      <dgm:prSet presAssocID="{90741687-69BA-4E33-A0AA-C17871534910}" presName="connSite1" presStyleCnt="0"/>
      <dgm:spPr/>
    </dgm:pt>
    <dgm:pt modelId="{27C5ABD0-28BD-4089-B423-0A8DEBC337AA}" type="pres">
      <dgm:prSet presAssocID="{F3614555-854C-48B5-AF11-FC9C761E7059}" presName="Name9" presStyleLbl="sibTrans2D1" presStyleIdx="2" presStyleCnt="4"/>
      <dgm:spPr/>
      <dgm:t>
        <a:bodyPr/>
        <a:lstStyle/>
        <a:p>
          <a:endParaRPr lang="en-US"/>
        </a:p>
      </dgm:t>
    </dgm:pt>
    <dgm:pt modelId="{E28D23CC-8046-40DF-A51C-DF98C8277DB4}" type="pres">
      <dgm:prSet presAssocID="{FBF96F28-E1E9-4DD3-9AB8-EF9CFD7AFB29}" presName="composite2" presStyleCnt="0"/>
      <dgm:spPr/>
    </dgm:pt>
    <dgm:pt modelId="{EDF1EB4D-B6E6-444C-8ABE-3839AFB1000E}" type="pres">
      <dgm:prSet presAssocID="{FBF96F28-E1E9-4DD3-9AB8-EF9CFD7AFB29}" presName="dummyNode2" presStyleLbl="node1" presStyleIdx="2" presStyleCnt="5"/>
      <dgm:spPr/>
    </dgm:pt>
    <dgm:pt modelId="{9F5511CD-9090-4DC1-997D-BDF517295BED}" type="pres">
      <dgm:prSet presAssocID="{FBF96F28-E1E9-4DD3-9AB8-EF9CFD7AFB29}" presName="childNode2" presStyleLbl="bgAcc1" presStyleIdx="3" presStyleCnt="5" custScaleX="93315" custScaleY="105775">
        <dgm:presLayoutVars>
          <dgm:bulletEnabled val="1"/>
        </dgm:presLayoutVars>
      </dgm:prSet>
      <dgm:spPr/>
      <dgm:t>
        <a:bodyPr/>
        <a:lstStyle/>
        <a:p>
          <a:endParaRPr lang="en-US"/>
        </a:p>
      </dgm:t>
    </dgm:pt>
    <dgm:pt modelId="{C2E9B2D9-D709-46BC-A477-7B67A70D02B8}" type="pres">
      <dgm:prSet presAssocID="{FBF96F28-E1E9-4DD3-9AB8-EF9CFD7AFB29}" presName="childNode2tx" presStyleLbl="bgAcc1" presStyleIdx="3" presStyleCnt="5">
        <dgm:presLayoutVars>
          <dgm:bulletEnabled val="1"/>
        </dgm:presLayoutVars>
      </dgm:prSet>
      <dgm:spPr/>
      <dgm:t>
        <a:bodyPr/>
        <a:lstStyle/>
        <a:p>
          <a:endParaRPr lang="en-US"/>
        </a:p>
      </dgm:t>
    </dgm:pt>
    <dgm:pt modelId="{7512C816-70F3-413D-BDA5-30462F898F40}" type="pres">
      <dgm:prSet presAssocID="{FBF96F28-E1E9-4DD3-9AB8-EF9CFD7AFB29}" presName="parentNode2" presStyleLbl="node1" presStyleIdx="3" presStyleCnt="5">
        <dgm:presLayoutVars>
          <dgm:chMax val="0"/>
          <dgm:bulletEnabled val="1"/>
        </dgm:presLayoutVars>
      </dgm:prSet>
      <dgm:spPr/>
      <dgm:t>
        <a:bodyPr/>
        <a:lstStyle/>
        <a:p>
          <a:endParaRPr lang="en-US"/>
        </a:p>
      </dgm:t>
    </dgm:pt>
    <dgm:pt modelId="{3B0C5BCC-A404-4EA9-B466-89E413EF75EB}" type="pres">
      <dgm:prSet presAssocID="{FBF96F28-E1E9-4DD3-9AB8-EF9CFD7AFB29}" presName="connSite2" presStyleCnt="0"/>
      <dgm:spPr/>
    </dgm:pt>
    <dgm:pt modelId="{32AA037B-8B88-4F5F-A654-9B0CA7C6F246}" type="pres">
      <dgm:prSet presAssocID="{B73908B8-B943-482A-9E78-ED8095AC4C46}" presName="Name18" presStyleLbl="sibTrans2D1" presStyleIdx="3" presStyleCnt="4"/>
      <dgm:spPr/>
      <dgm:t>
        <a:bodyPr/>
        <a:lstStyle/>
        <a:p>
          <a:endParaRPr lang="en-US"/>
        </a:p>
      </dgm:t>
    </dgm:pt>
    <dgm:pt modelId="{2219214A-6F8E-420B-ACF7-7740903694D4}" type="pres">
      <dgm:prSet presAssocID="{A54EBD33-C9E7-469A-A5D4-09F522677F11}" presName="composite1" presStyleCnt="0"/>
      <dgm:spPr/>
    </dgm:pt>
    <dgm:pt modelId="{6B37A590-1312-42F7-BEE0-7BB14638E891}" type="pres">
      <dgm:prSet presAssocID="{A54EBD33-C9E7-469A-A5D4-09F522677F11}" presName="dummyNode1" presStyleLbl="node1" presStyleIdx="3" presStyleCnt="5"/>
      <dgm:spPr/>
    </dgm:pt>
    <dgm:pt modelId="{EBA946CC-6ED2-4235-B81B-48BF2A09655C}" type="pres">
      <dgm:prSet presAssocID="{A54EBD33-C9E7-469A-A5D4-09F522677F11}" presName="childNode1" presStyleLbl="bgAcc1" presStyleIdx="4" presStyleCnt="5" custScaleX="145729" custScaleY="123289">
        <dgm:presLayoutVars>
          <dgm:bulletEnabled val="1"/>
        </dgm:presLayoutVars>
      </dgm:prSet>
      <dgm:spPr/>
      <dgm:t>
        <a:bodyPr/>
        <a:lstStyle/>
        <a:p>
          <a:endParaRPr lang="en-US"/>
        </a:p>
      </dgm:t>
    </dgm:pt>
    <dgm:pt modelId="{ECF7B819-6617-4C3E-8638-CE1186BCF028}" type="pres">
      <dgm:prSet presAssocID="{A54EBD33-C9E7-469A-A5D4-09F522677F11}" presName="childNode1tx" presStyleLbl="bgAcc1" presStyleIdx="4" presStyleCnt="5">
        <dgm:presLayoutVars>
          <dgm:bulletEnabled val="1"/>
        </dgm:presLayoutVars>
      </dgm:prSet>
      <dgm:spPr/>
      <dgm:t>
        <a:bodyPr/>
        <a:lstStyle/>
        <a:p>
          <a:endParaRPr lang="en-US"/>
        </a:p>
      </dgm:t>
    </dgm:pt>
    <dgm:pt modelId="{F8E954C2-92DF-48D4-808D-CD54739313C6}" type="pres">
      <dgm:prSet presAssocID="{A54EBD33-C9E7-469A-A5D4-09F522677F11}" presName="parentNode1" presStyleLbl="node1" presStyleIdx="4" presStyleCnt="5">
        <dgm:presLayoutVars>
          <dgm:chMax val="1"/>
          <dgm:bulletEnabled val="1"/>
        </dgm:presLayoutVars>
      </dgm:prSet>
      <dgm:spPr/>
      <dgm:t>
        <a:bodyPr/>
        <a:lstStyle/>
        <a:p>
          <a:endParaRPr lang="en-US"/>
        </a:p>
      </dgm:t>
    </dgm:pt>
    <dgm:pt modelId="{21E0593E-F4B8-4BB8-BCDE-E5FFA9B34DFF}" type="pres">
      <dgm:prSet presAssocID="{A54EBD33-C9E7-469A-A5D4-09F522677F11}" presName="connSite1" presStyleCnt="0"/>
      <dgm:spPr/>
    </dgm:pt>
  </dgm:ptLst>
  <dgm:cxnLst>
    <dgm:cxn modelId="{B455319C-0898-41FB-A422-F802CED08E6F}" type="presOf" srcId="{A54EBD33-C9E7-469A-A5D4-09F522677F11}" destId="{F8E954C2-92DF-48D4-808D-CD54739313C6}" srcOrd="0" destOrd="0" presId="urn:microsoft.com/office/officeart/2005/8/layout/hProcess4"/>
    <dgm:cxn modelId="{FC40EFA0-4633-47B5-A3B8-A91896B3E049}" type="presOf" srcId="{114985D6-FC83-40A9-BF79-8DDB012397B8}" destId="{3D75F0C6-0D85-496B-A7E4-C8B47DC542AE}" srcOrd="1" destOrd="0" presId="urn:microsoft.com/office/officeart/2005/8/layout/hProcess4"/>
    <dgm:cxn modelId="{CFDF9722-7FD8-4EC1-BE2E-011E100B7FB0}" srcId="{B33D0770-797F-40F4-A92D-F6D0EAE25851}" destId="{90741687-69BA-4E33-A0AA-C17871534910}" srcOrd="2" destOrd="0" parTransId="{742091C2-21FC-49EA-A600-D0927631A0FB}" sibTransId="{F3614555-854C-48B5-AF11-FC9C761E7059}"/>
    <dgm:cxn modelId="{76C89CE6-2C66-472D-B14C-7B4A69E290A1}" srcId="{D722C5D3-F66C-4EDA-8C72-D79C9ED6138E}" destId="{80FCF38C-8E5B-4F4E-A3C7-26089C15F671}" srcOrd="0" destOrd="0" parTransId="{5742FCC2-D691-4A47-B115-23AF7F907995}" sibTransId="{7CE8D4A4-F157-42DE-B52B-B213A669B260}"/>
    <dgm:cxn modelId="{B39C09E7-005A-445B-BB3D-4DDD62A90102}" type="presOf" srcId="{B73908B8-B943-482A-9E78-ED8095AC4C46}" destId="{32AA037B-8B88-4F5F-A654-9B0CA7C6F246}" srcOrd="0" destOrd="0" presId="urn:microsoft.com/office/officeart/2005/8/layout/hProcess4"/>
    <dgm:cxn modelId="{3273C7A8-86F1-46F0-A09F-5718AAA750AC}" srcId="{FBF96F28-E1E9-4DD3-9AB8-EF9CFD7AFB29}" destId="{2FE21A1E-7DB3-4CF2-AEE1-6B3A6FA08C20}" srcOrd="0" destOrd="0" parTransId="{9EF2328C-6827-4905-993B-14B9FAF3D248}" sibTransId="{552F4E5A-020E-420B-B0EE-6366ADF75489}"/>
    <dgm:cxn modelId="{174FBB5F-4CDD-4F6A-9E4C-392A8E9DFE55}" type="presOf" srcId="{5DE2576B-9D39-4578-B95A-463D3AF2FABA}" destId="{ECF7B819-6617-4C3E-8638-CE1186BCF028}" srcOrd="1" destOrd="0" presId="urn:microsoft.com/office/officeart/2005/8/layout/hProcess4"/>
    <dgm:cxn modelId="{67E5D34D-49E6-4762-98B0-8B9D5260B307}" type="presOf" srcId="{80FCF38C-8E5B-4F4E-A3C7-26089C15F671}" destId="{85605B87-48A1-4167-B253-BD3FF7308AFC}" srcOrd="0" destOrd="0" presId="urn:microsoft.com/office/officeart/2005/8/layout/hProcess4"/>
    <dgm:cxn modelId="{4BAA79F6-D9FC-4660-B1D4-4B03B8220DF8}" type="presOf" srcId="{DB72C1DB-6969-4415-90DC-24C59EFF46BC}" destId="{22F85C74-B11C-4BDB-92D1-360F3567A046}" srcOrd="0" destOrd="0" presId="urn:microsoft.com/office/officeart/2005/8/layout/hProcess4"/>
    <dgm:cxn modelId="{2DF1BC5A-E1F2-45A2-9C3E-95AA02ACF4C6}" type="presOf" srcId="{2FE21A1E-7DB3-4CF2-AEE1-6B3A6FA08C20}" destId="{9F5511CD-9090-4DC1-997D-BDF517295BED}" srcOrd="0" destOrd="0" presId="urn:microsoft.com/office/officeart/2005/8/layout/hProcess4"/>
    <dgm:cxn modelId="{9D3C9FE4-345E-4A41-B017-D1638BA9DFA6}" srcId="{B33D0770-797F-40F4-A92D-F6D0EAE25851}" destId="{A54EBD33-C9E7-469A-A5D4-09F522677F11}" srcOrd="4" destOrd="0" parTransId="{A157533B-0E83-48B8-957D-1CEC4F189FE5}" sibTransId="{101F4815-9EDE-4A97-A643-3BA02395549A}"/>
    <dgm:cxn modelId="{BF4D8A10-52E2-4BE3-9694-5216E4D79AA9}" type="presOf" srcId="{31886F4F-D2FB-47A0-B7DB-22D260CEB1FD}" destId="{10E5677C-8C2A-43D3-96E9-FFBCA07191DA}" srcOrd="0" destOrd="0" presId="urn:microsoft.com/office/officeart/2005/8/layout/hProcess4"/>
    <dgm:cxn modelId="{7C4B2F2B-6D2D-4CC2-8580-F9CCF9C31BF3}" srcId="{B33D0770-797F-40F4-A92D-F6D0EAE25851}" destId="{5DEB74F1-F52C-4B49-B875-49FCF912D04C}" srcOrd="0" destOrd="0" parTransId="{73642EA5-9F22-4D96-A18C-FA23F740CA83}" sibTransId="{31886F4F-D2FB-47A0-B7DB-22D260CEB1FD}"/>
    <dgm:cxn modelId="{FE5873D1-9A24-4DC6-8A1E-1D6DB1F2E05B}" type="presOf" srcId="{5DEB74F1-F52C-4B49-B875-49FCF912D04C}" destId="{AB685579-EBDE-4C0E-8309-B52BB7EC2061}" srcOrd="0" destOrd="0" presId="urn:microsoft.com/office/officeart/2005/8/layout/hProcess4"/>
    <dgm:cxn modelId="{E1E5115B-D2D0-44AC-9311-634B5CAE6CF2}" type="presOf" srcId="{D722C5D3-F66C-4EDA-8C72-D79C9ED6138E}" destId="{DF94AF97-4EBC-4F92-BD0C-2C3A9917EF98}" srcOrd="0" destOrd="0" presId="urn:microsoft.com/office/officeart/2005/8/layout/hProcess4"/>
    <dgm:cxn modelId="{A8C08AC0-2A87-4D0C-9BB8-B995E494B67D}" srcId="{5DEB74F1-F52C-4B49-B875-49FCF912D04C}" destId="{114985D6-FC83-40A9-BF79-8DDB012397B8}" srcOrd="0" destOrd="0" parTransId="{36D9418C-DD8A-4073-87D9-076481DBBCCE}" sibTransId="{1BA7E2B7-DF11-4AAD-B080-01F4D45F75EF}"/>
    <dgm:cxn modelId="{5F334E62-0F15-4055-8D1C-293BD56F7831}" type="presOf" srcId="{B33D0770-797F-40F4-A92D-F6D0EAE25851}" destId="{C7511B61-FADC-44F6-AA05-9ADA44AF0099}" srcOrd="0" destOrd="0" presId="urn:microsoft.com/office/officeart/2005/8/layout/hProcess4"/>
    <dgm:cxn modelId="{F7ED8E65-C6FB-4691-A94D-D0515CAF8F2D}" type="presOf" srcId="{DB72C1DB-6969-4415-90DC-24C59EFF46BC}" destId="{59E8C858-D540-45FF-8486-A8352DD9F48D}" srcOrd="1" destOrd="0" presId="urn:microsoft.com/office/officeart/2005/8/layout/hProcess4"/>
    <dgm:cxn modelId="{5F1BD909-E46D-459F-92CE-D18B22D40ABA}" type="presOf" srcId="{80FCF38C-8E5B-4F4E-A3C7-26089C15F671}" destId="{7505F799-E69D-4D46-B5F3-13E9E1CA61C6}" srcOrd="1" destOrd="0" presId="urn:microsoft.com/office/officeart/2005/8/layout/hProcess4"/>
    <dgm:cxn modelId="{9027F078-ECFA-41FD-B461-42D7CD39EFEA}" type="presOf" srcId="{740C5BE5-D434-42DE-B393-BA667CBB122F}" destId="{AE8B2FDB-2C73-4A9F-A543-D8A343516E02}" srcOrd="0" destOrd="0" presId="urn:microsoft.com/office/officeart/2005/8/layout/hProcess4"/>
    <dgm:cxn modelId="{36DF742F-8889-4EF0-A843-89748486B48C}" srcId="{90741687-69BA-4E33-A0AA-C17871534910}" destId="{DB72C1DB-6969-4415-90DC-24C59EFF46BC}" srcOrd="0" destOrd="0" parTransId="{0E88684B-847B-4299-A64D-66711DCE00C6}" sibTransId="{C9B64543-260B-4F53-8EFF-AC4BDBB453A0}"/>
    <dgm:cxn modelId="{1F45B95A-904F-4076-B297-08E237DACA0F}" type="presOf" srcId="{5DE2576B-9D39-4578-B95A-463D3AF2FABA}" destId="{EBA946CC-6ED2-4235-B81B-48BF2A09655C}" srcOrd="0" destOrd="0" presId="urn:microsoft.com/office/officeart/2005/8/layout/hProcess4"/>
    <dgm:cxn modelId="{6E6F6B3D-927E-4189-B35D-69938E634404}" srcId="{B33D0770-797F-40F4-A92D-F6D0EAE25851}" destId="{D722C5D3-F66C-4EDA-8C72-D79C9ED6138E}" srcOrd="1" destOrd="0" parTransId="{EEA92FD9-1A14-48A8-9A22-C553446D61BF}" sibTransId="{740C5BE5-D434-42DE-B393-BA667CBB122F}"/>
    <dgm:cxn modelId="{5EFDDE70-5B1F-49EC-A4F2-31701E85FD4B}" srcId="{A54EBD33-C9E7-469A-A5D4-09F522677F11}" destId="{5DE2576B-9D39-4578-B95A-463D3AF2FABA}" srcOrd="0" destOrd="0" parTransId="{3C7A6B32-CBB3-4F1B-BCD4-F52C55D3B863}" sibTransId="{A21A8355-51C4-482D-BD65-0F8C48F35158}"/>
    <dgm:cxn modelId="{0D3DC2B2-664B-44AD-BA48-B367D0225082}" type="presOf" srcId="{FBF96F28-E1E9-4DD3-9AB8-EF9CFD7AFB29}" destId="{7512C816-70F3-413D-BDA5-30462F898F40}" srcOrd="0" destOrd="0" presId="urn:microsoft.com/office/officeart/2005/8/layout/hProcess4"/>
    <dgm:cxn modelId="{5A5B8668-AE5B-498C-B06B-0DE814B4141C}" type="presOf" srcId="{114985D6-FC83-40A9-BF79-8DDB012397B8}" destId="{79B870FC-1A0D-4DAD-8BD3-2F78FCD9ECA7}" srcOrd="0" destOrd="0" presId="urn:microsoft.com/office/officeart/2005/8/layout/hProcess4"/>
    <dgm:cxn modelId="{462D3021-3297-4267-843E-0D16F8B51EDA}" type="presOf" srcId="{F3614555-854C-48B5-AF11-FC9C761E7059}" destId="{27C5ABD0-28BD-4089-B423-0A8DEBC337AA}" srcOrd="0" destOrd="0" presId="urn:microsoft.com/office/officeart/2005/8/layout/hProcess4"/>
    <dgm:cxn modelId="{FF1F60F4-1208-4BC1-AA48-8C79FC56C426}" srcId="{B33D0770-797F-40F4-A92D-F6D0EAE25851}" destId="{FBF96F28-E1E9-4DD3-9AB8-EF9CFD7AFB29}" srcOrd="3" destOrd="0" parTransId="{8C98A3A3-E363-493E-9257-A098991E38C2}" sibTransId="{B73908B8-B943-482A-9E78-ED8095AC4C46}"/>
    <dgm:cxn modelId="{701EB948-4987-47D0-B907-98008080B627}" type="presOf" srcId="{2FE21A1E-7DB3-4CF2-AEE1-6B3A6FA08C20}" destId="{C2E9B2D9-D709-46BC-A477-7B67A70D02B8}" srcOrd="1" destOrd="0" presId="urn:microsoft.com/office/officeart/2005/8/layout/hProcess4"/>
    <dgm:cxn modelId="{2DACD3DD-73B3-483C-82E6-0F4A95E24D82}" type="presOf" srcId="{90741687-69BA-4E33-A0AA-C17871534910}" destId="{F079B110-4021-404B-9DD2-660ED763B209}" srcOrd="0" destOrd="0" presId="urn:microsoft.com/office/officeart/2005/8/layout/hProcess4"/>
    <dgm:cxn modelId="{211C81EB-34A8-4510-9DF5-D1D675E2DFE1}" type="presParOf" srcId="{C7511B61-FADC-44F6-AA05-9ADA44AF0099}" destId="{ED63E69B-29A3-4A39-88FA-D728480DFA91}" srcOrd="0" destOrd="0" presId="urn:microsoft.com/office/officeart/2005/8/layout/hProcess4"/>
    <dgm:cxn modelId="{F12D376C-6CCF-45F5-8960-0A4D3ACBC306}" type="presParOf" srcId="{C7511B61-FADC-44F6-AA05-9ADA44AF0099}" destId="{3A53E75D-1596-4DB4-AC36-B3033883B1B6}" srcOrd="1" destOrd="0" presId="urn:microsoft.com/office/officeart/2005/8/layout/hProcess4"/>
    <dgm:cxn modelId="{80FEC9C7-D8F5-4329-B008-3554A48316AF}" type="presParOf" srcId="{C7511B61-FADC-44F6-AA05-9ADA44AF0099}" destId="{25EB6C20-6AB1-4CEB-B04F-DC4EB83AFFCB}" srcOrd="2" destOrd="0" presId="urn:microsoft.com/office/officeart/2005/8/layout/hProcess4"/>
    <dgm:cxn modelId="{3CACE3C0-C56D-4710-B1EE-419603BAC393}" type="presParOf" srcId="{25EB6C20-6AB1-4CEB-B04F-DC4EB83AFFCB}" destId="{B2CD9097-775D-4A05-AECB-1F056294F71D}" srcOrd="0" destOrd="0" presId="urn:microsoft.com/office/officeart/2005/8/layout/hProcess4"/>
    <dgm:cxn modelId="{371963A2-C597-4711-8EBD-B185BA55E1EE}" type="presParOf" srcId="{B2CD9097-775D-4A05-AECB-1F056294F71D}" destId="{6A9B2FCD-45F2-4635-8697-0E97D78D1FD7}" srcOrd="0" destOrd="0" presId="urn:microsoft.com/office/officeart/2005/8/layout/hProcess4"/>
    <dgm:cxn modelId="{B09C469D-1009-4B0B-A800-B44E08D81532}" type="presParOf" srcId="{B2CD9097-775D-4A05-AECB-1F056294F71D}" destId="{79B870FC-1A0D-4DAD-8BD3-2F78FCD9ECA7}" srcOrd="1" destOrd="0" presId="urn:microsoft.com/office/officeart/2005/8/layout/hProcess4"/>
    <dgm:cxn modelId="{5CFDA994-472F-46FA-918F-28FFF80D50AB}" type="presParOf" srcId="{B2CD9097-775D-4A05-AECB-1F056294F71D}" destId="{3D75F0C6-0D85-496B-A7E4-C8B47DC542AE}" srcOrd="2" destOrd="0" presId="urn:microsoft.com/office/officeart/2005/8/layout/hProcess4"/>
    <dgm:cxn modelId="{9C97D84C-9A05-405B-A75E-E85C1E6EFE23}" type="presParOf" srcId="{B2CD9097-775D-4A05-AECB-1F056294F71D}" destId="{AB685579-EBDE-4C0E-8309-B52BB7EC2061}" srcOrd="3" destOrd="0" presId="urn:microsoft.com/office/officeart/2005/8/layout/hProcess4"/>
    <dgm:cxn modelId="{5EFA5925-ABDE-418A-BC26-0A5D764F0C34}" type="presParOf" srcId="{B2CD9097-775D-4A05-AECB-1F056294F71D}" destId="{9FB9367B-BF5B-46A5-A540-E9BD5590D288}" srcOrd="4" destOrd="0" presId="urn:microsoft.com/office/officeart/2005/8/layout/hProcess4"/>
    <dgm:cxn modelId="{38CA7040-0C82-4DCF-8E50-FDFC36C3DABC}" type="presParOf" srcId="{25EB6C20-6AB1-4CEB-B04F-DC4EB83AFFCB}" destId="{10E5677C-8C2A-43D3-96E9-FFBCA07191DA}" srcOrd="1" destOrd="0" presId="urn:microsoft.com/office/officeart/2005/8/layout/hProcess4"/>
    <dgm:cxn modelId="{9AFBFA34-23BA-4217-B852-B29EFCE82DFD}" type="presParOf" srcId="{25EB6C20-6AB1-4CEB-B04F-DC4EB83AFFCB}" destId="{92B757AB-9E5B-4FD6-9C72-AFD80C5A8A00}" srcOrd="2" destOrd="0" presId="urn:microsoft.com/office/officeart/2005/8/layout/hProcess4"/>
    <dgm:cxn modelId="{7BF2C819-2AF3-4724-8C0B-1DFCF1306458}" type="presParOf" srcId="{92B757AB-9E5B-4FD6-9C72-AFD80C5A8A00}" destId="{469DDE3A-B565-44D3-8716-9B05CD61BDB7}" srcOrd="0" destOrd="0" presId="urn:microsoft.com/office/officeart/2005/8/layout/hProcess4"/>
    <dgm:cxn modelId="{7058BD04-D116-4E77-952E-8A20C43EA39A}" type="presParOf" srcId="{92B757AB-9E5B-4FD6-9C72-AFD80C5A8A00}" destId="{85605B87-48A1-4167-B253-BD3FF7308AFC}" srcOrd="1" destOrd="0" presId="urn:microsoft.com/office/officeart/2005/8/layout/hProcess4"/>
    <dgm:cxn modelId="{E301DD8C-2C10-40E7-A190-4F48288910CD}" type="presParOf" srcId="{92B757AB-9E5B-4FD6-9C72-AFD80C5A8A00}" destId="{7505F799-E69D-4D46-B5F3-13E9E1CA61C6}" srcOrd="2" destOrd="0" presId="urn:microsoft.com/office/officeart/2005/8/layout/hProcess4"/>
    <dgm:cxn modelId="{05D6BFC4-6B53-4650-9C53-D835EAAACCDD}" type="presParOf" srcId="{92B757AB-9E5B-4FD6-9C72-AFD80C5A8A00}" destId="{DF94AF97-4EBC-4F92-BD0C-2C3A9917EF98}" srcOrd="3" destOrd="0" presId="urn:microsoft.com/office/officeart/2005/8/layout/hProcess4"/>
    <dgm:cxn modelId="{21410A33-B242-4474-94DB-0E9BC6B7F787}" type="presParOf" srcId="{92B757AB-9E5B-4FD6-9C72-AFD80C5A8A00}" destId="{9D6FFD09-41FB-4414-B162-8293BCD2D3D2}" srcOrd="4" destOrd="0" presId="urn:microsoft.com/office/officeart/2005/8/layout/hProcess4"/>
    <dgm:cxn modelId="{DDEBE399-0A55-4759-A420-11D443BECB1D}" type="presParOf" srcId="{25EB6C20-6AB1-4CEB-B04F-DC4EB83AFFCB}" destId="{AE8B2FDB-2C73-4A9F-A543-D8A343516E02}" srcOrd="3" destOrd="0" presId="urn:microsoft.com/office/officeart/2005/8/layout/hProcess4"/>
    <dgm:cxn modelId="{59C8F0B8-6677-4572-BAF4-CCC5EC8688EA}" type="presParOf" srcId="{25EB6C20-6AB1-4CEB-B04F-DC4EB83AFFCB}" destId="{EE7CEB9D-74B3-4114-8D9D-DEFA3B22150D}" srcOrd="4" destOrd="0" presId="urn:microsoft.com/office/officeart/2005/8/layout/hProcess4"/>
    <dgm:cxn modelId="{4C9632CE-D743-4389-82C5-4539BDE08246}" type="presParOf" srcId="{EE7CEB9D-74B3-4114-8D9D-DEFA3B22150D}" destId="{C015685F-D8EC-45B1-9973-AD44F8F59F84}" srcOrd="0" destOrd="0" presId="urn:microsoft.com/office/officeart/2005/8/layout/hProcess4"/>
    <dgm:cxn modelId="{F359A630-97B6-4426-B032-0C1EAC9F719E}" type="presParOf" srcId="{EE7CEB9D-74B3-4114-8D9D-DEFA3B22150D}" destId="{22F85C74-B11C-4BDB-92D1-360F3567A046}" srcOrd="1" destOrd="0" presId="urn:microsoft.com/office/officeart/2005/8/layout/hProcess4"/>
    <dgm:cxn modelId="{6BCC3DA9-BC79-4963-8E28-58DA3954C481}" type="presParOf" srcId="{EE7CEB9D-74B3-4114-8D9D-DEFA3B22150D}" destId="{59E8C858-D540-45FF-8486-A8352DD9F48D}" srcOrd="2" destOrd="0" presId="urn:microsoft.com/office/officeart/2005/8/layout/hProcess4"/>
    <dgm:cxn modelId="{4A2D1626-1BA2-480F-A1EE-3FAB2447F8C6}" type="presParOf" srcId="{EE7CEB9D-74B3-4114-8D9D-DEFA3B22150D}" destId="{F079B110-4021-404B-9DD2-660ED763B209}" srcOrd="3" destOrd="0" presId="urn:microsoft.com/office/officeart/2005/8/layout/hProcess4"/>
    <dgm:cxn modelId="{C24E05A5-5ECD-4CD4-BFAE-BF81BCE29634}" type="presParOf" srcId="{EE7CEB9D-74B3-4114-8D9D-DEFA3B22150D}" destId="{64086440-06FB-4557-8C68-243018062B37}" srcOrd="4" destOrd="0" presId="urn:microsoft.com/office/officeart/2005/8/layout/hProcess4"/>
    <dgm:cxn modelId="{4716DB53-9479-4537-9843-A6890086FC24}" type="presParOf" srcId="{25EB6C20-6AB1-4CEB-B04F-DC4EB83AFFCB}" destId="{27C5ABD0-28BD-4089-B423-0A8DEBC337AA}" srcOrd="5" destOrd="0" presId="urn:microsoft.com/office/officeart/2005/8/layout/hProcess4"/>
    <dgm:cxn modelId="{D6FC8B2D-70E9-40ED-876F-7B5164DBA551}" type="presParOf" srcId="{25EB6C20-6AB1-4CEB-B04F-DC4EB83AFFCB}" destId="{E28D23CC-8046-40DF-A51C-DF98C8277DB4}" srcOrd="6" destOrd="0" presId="urn:microsoft.com/office/officeart/2005/8/layout/hProcess4"/>
    <dgm:cxn modelId="{CBD2F0AA-E39C-456F-B789-3BB83FA154FB}" type="presParOf" srcId="{E28D23CC-8046-40DF-A51C-DF98C8277DB4}" destId="{EDF1EB4D-B6E6-444C-8ABE-3839AFB1000E}" srcOrd="0" destOrd="0" presId="urn:microsoft.com/office/officeart/2005/8/layout/hProcess4"/>
    <dgm:cxn modelId="{D53B6793-7C96-47B4-B0B0-031ED64D6513}" type="presParOf" srcId="{E28D23CC-8046-40DF-A51C-DF98C8277DB4}" destId="{9F5511CD-9090-4DC1-997D-BDF517295BED}" srcOrd="1" destOrd="0" presId="urn:microsoft.com/office/officeart/2005/8/layout/hProcess4"/>
    <dgm:cxn modelId="{B12F67E0-DC61-48EA-9F2C-71225F5A24C9}" type="presParOf" srcId="{E28D23CC-8046-40DF-A51C-DF98C8277DB4}" destId="{C2E9B2D9-D709-46BC-A477-7B67A70D02B8}" srcOrd="2" destOrd="0" presId="urn:microsoft.com/office/officeart/2005/8/layout/hProcess4"/>
    <dgm:cxn modelId="{C5890E5B-6075-424A-9921-2B7B5C074A37}" type="presParOf" srcId="{E28D23CC-8046-40DF-A51C-DF98C8277DB4}" destId="{7512C816-70F3-413D-BDA5-30462F898F40}" srcOrd="3" destOrd="0" presId="urn:microsoft.com/office/officeart/2005/8/layout/hProcess4"/>
    <dgm:cxn modelId="{99B20333-B7E9-4706-8959-4F9BD386938C}" type="presParOf" srcId="{E28D23CC-8046-40DF-A51C-DF98C8277DB4}" destId="{3B0C5BCC-A404-4EA9-B466-89E413EF75EB}" srcOrd="4" destOrd="0" presId="urn:microsoft.com/office/officeart/2005/8/layout/hProcess4"/>
    <dgm:cxn modelId="{CCDF28D0-784F-4FC4-9FAB-A848C38D619D}" type="presParOf" srcId="{25EB6C20-6AB1-4CEB-B04F-DC4EB83AFFCB}" destId="{32AA037B-8B88-4F5F-A654-9B0CA7C6F246}" srcOrd="7" destOrd="0" presId="urn:microsoft.com/office/officeart/2005/8/layout/hProcess4"/>
    <dgm:cxn modelId="{7EDA9226-EF59-4F69-87BD-FD3BE4447A57}" type="presParOf" srcId="{25EB6C20-6AB1-4CEB-B04F-DC4EB83AFFCB}" destId="{2219214A-6F8E-420B-ACF7-7740903694D4}" srcOrd="8" destOrd="0" presId="urn:microsoft.com/office/officeart/2005/8/layout/hProcess4"/>
    <dgm:cxn modelId="{5A1F852B-DF16-4416-ADEA-279DB7A8582D}" type="presParOf" srcId="{2219214A-6F8E-420B-ACF7-7740903694D4}" destId="{6B37A590-1312-42F7-BEE0-7BB14638E891}" srcOrd="0" destOrd="0" presId="urn:microsoft.com/office/officeart/2005/8/layout/hProcess4"/>
    <dgm:cxn modelId="{A511D569-610F-47B5-BD8D-DD75A250B7F3}" type="presParOf" srcId="{2219214A-6F8E-420B-ACF7-7740903694D4}" destId="{EBA946CC-6ED2-4235-B81B-48BF2A09655C}" srcOrd="1" destOrd="0" presId="urn:microsoft.com/office/officeart/2005/8/layout/hProcess4"/>
    <dgm:cxn modelId="{58828E84-643A-4FB5-BA3C-6DC7B893F59E}" type="presParOf" srcId="{2219214A-6F8E-420B-ACF7-7740903694D4}" destId="{ECF7B819-6617-4C3E-8638-CE1186BCF028}" srcOrd="2" destOrd="0" presId="urn:microsoft.com/office/officeart/2005/8/layout/hProcess4"/>
    <dgm:cxn modelId="{58574F67-45A9-4717-BDBE-198D07E42C43}" type="presParOf" srcId="{2219214A-6F8E-420B-ACF7-7740903694D4}" destId="{F8E954C2-92DF-48D4-808D-CD54739313C6}" srcOrd="3" destOrd="0" presId="urn:microsoft.com/office/officeart/2005/8/layout/hProcess4"/>
    <dgm:cxn modelId="{E33EB988-66A8-408A-85E9-1CECFFAF4C85}" type="presParOf" srcId="{2219214A-6F8E-420B-ACF7-7740903694D4}" destId="{21E0593E-F4B8-4BB8-BCDE-E5FFA9B34DFF}"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E0784-9E81-4F76-8798-EF512D912CF0}">
      <dsp:nvSpPr>
        <dsp:cNvPr id="0" name=""/>
        <dsp:cNvSpPr/>
      </dsp:nvSpPr>
      <dsp:spPr>
        <a:xfrm>
          <a:off x="0" y="586893"/>
          <a:ext cx="11203170" cy="2623017"/>
        </a:xfrm>
        <a:prstGeom prst="rect">
          <a:avLst/>
        </a:prstGeom>
        <a:solidFill>
          <a:schemeClr val="lt1">
            <a:alpha val="90000"/>
            <a:hueOff val="0"/>
            <a:satOff val="0"/>
            <a:lumOff val="0"/>
            <a:alphaOff val="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9490" tIns="999744" rIns="869490" bIns="341376" numCol="1" spcCol="1270" anchor="t" anchorCtr="0">
          <a:noAutofit/>
        </a:bodyPr>
        <a:lstStyle/>
        <a:p>
          <a:pPr marL="285750" lvl="1" indent="-285750" algn="l" defTabSz="2133600">
            <a:lnSpc>
              <a:spcPct val="90000"/>
            </a:lnSpc>
            <a:spcBef>
              <a:spcPct val="0"/>
            </a:spcBef>
            <a:spcAft>
              <a:spcPct val="15000"/>
            </a:spcAft>
            <a:buChar char="••"/>
          </a:pPr>
          <a:endParaRPr lang="en-US" sz="4800" kern="1200"/>
        </a:p>
      </dsp:txBody>
      <dsp:txXfrm>
        <a:off x="0" y="586893"/>
        <a:ext cx="11203170" cy="2623017"/>
      </dsp:txXfrm>
    </dsp:sp>
    <dsp:sp modelId="{C74C2A19-804E-4466-B3E5-B69F696AA292}">
      <dsp:nvSpPr>
        <dsp:cNvPr id="0" name=""/>
        <dsp:cNvSpPr/>
      </dsp:nvSpPr>
      <dsp:spPr>
        <a:xfrm>
          <a:off x="422617" y="121"/>
          <a:ext cx="9525316" cy="1274895"/>
        </a:xfrm>
        <a:prstGeom prst="roundRect">
          <a:avLst/>
        </a:prstGeom>
        <a:solidFill>
          <a:schemeClr val="tx2">
            <a:lumMod val="60000"/>
            <a:lumOff val="40000"/>
          </a:schemeClr>
        </a:solidFill>
        <a:ln w="63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1">
          <a:schemeClr val="accent6"/>
        </a:lnRef>
        <a:fillRef idx="2">
          <a:schemeClr val="accent6"/>
        </a:fillRef>
        <a:effectRef idx="1">
          <a:schemeClr val="accent6"/>
        </a:effectRef>
        <a:fontRef idx="minor">
          <a:schemeClr val="dk1"/>
        </a:fontRef>
      </dsp:style>
      <dsp:txBody>
        <a:bodyPr spcFirstLastPara="0" vert="horz" wrap="square" lIns="296417" tIns="0" rIns="296417" bIns="0" numCol="1" spcCol="1270" anchor="ctr" anchorCtr="0">
          <a:noAutofit/>
        </a:bodyPr>
        <a:lstStyle/>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1:</a:t>
          </a:r>
          <a:endParaRPr lang="en-US" sz="3200" b="1" kern="1200">
            <a:solidFill>
              <a:schemeClr val="bg1"/>
            </a:solidFill>
            <a:latin typeface="Calibri" panose="020F0502020204030204" pitchFamily="34" charset="0"/>
            <a:ea typeface="Cambria" panose="02040503050406030204" pitchFamily="18" charset="0"/>
            <a:cs typeface="Calibri" panose="020F0502020204030204" pitchFamily="34" charset="0"/>
          </a:endParaRPr>
        </a:p>
      </dsp:txBody>
      <dsp:txXfrm>
        <a:off x="484852" y="62356"/>
        <a:ext cx="9400846" cy="11504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C6816-4372-4A7C-9885-B1A2302A4294}">
      <dsp:nvSpPr>
        <dsp:cNvPr id="0" name=""/>
        <dsp:cNvSpPr/>
      </dsp:nvSpPr>
      <dsp:spPr>
        <a:xfrm>
          <a:off x="2816" y="287580"/>
          <a:ext cx="3257229" cy="1943991"/>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smtClean="0">
              <a:latin typeface="Calibri" panose="020F0502020204030204" pitchFamily="34" charset="0"/>
              <a:cs typeface="Calibri" panose="020F0502020204030204" pitchFamily="34" charset="0"/>
            </a:rPr>
            <a:t>Nhận khóa công khai của bên nhận A là [a</a:t>
          </a:r>
          <a:r>
            <a:rPr lang="en-US" sz="2600" kern="1200" baseline="-25000" smtClean="0">
              <a:latin typeface="Calibri" panose="020F0502020204030204" pitchFamily="34" charset="0"/>
              <a:cs typeface="Calibri" panose="020F0502020204030204" pitchFamily="34" charset="0"/>
            </a:rPr>
            <a:t>1</a:t>
          </a:r>
          <a:r>
            <a:rPr lang="en-US" sz="2600" kern="1200" smtClean="0">
              <a:latin typeface="Calibri" panose="020F0502020204030204" pitchFamily="34" charset="0"/>
              <a:cs typeface="Calibri" panose="020F0502020204030204" pitchFamily="34" charset="0"/>
            </a:rPr>
            <a:t>, …, a</a:t>
          </a:r>
          <a:r>
            <a:rPr lang="en-US" sz="2600" kern="1200" baseline="-25000" smtClean="0">
              <a:latin typeface="Calibri" panose="020F0502020204030204" pitchFamily="34" charset="0"/>
              <a:cs typeface="Calibri" panose="020F0502020204030204" pitchFamily="34" charset="0"/>
            </a:rPr>
            <a:t>n</a:t>
          </a:r>
          <a:r>
            <a:rPr lang="en-US" sz="2600" kern="1200" smtClean="0">
              <a:latin typeface="Calibri" panose="020F0502020204030204" pitchFamily="34" charset="0"/>
              <a:cs typeface="Calibri" panose="020F0502020204030204" pitchFamily="34" charset="0"/>
            </a:rPr>
            <a:t>]</a:t>
          </a:r>
          <a:endParaRPr lang="en-US" sz="2600" kern="1200">
            <a:latin typeface="Calibri" panose="020F0502020204030204" pitchFamily="34" charset="0"/>
            <a:cs typeface="Calibri" panose="020F0502020204030204" pitchFamily="34" charset="0"/>
          </a:endParaRPr>
        </a:p>
      </dsp:txBody>
      <dsp:txXfrm>
        <a:off x="47553" y="332317"/>
        <a:ext cx="3167755" cy="1437948"/>
      </dsp:txXfrm>
    </dsp:sp>
    <dsp:sp modelId="{2813CF6F-73C1-4657-B1A1-F6F38B9299E0}">
      <dsp:nvSpPr>
        <dsp:cNvPr id="0" name=""/>
        <dsp:cNvSpPr/>
      </dsp:nvSpPr>
      <dsp:spPr>
        <a:xfrm rot="258514">
          <a:off x="1558537" y="293234"/>
          <a:ext cx="2418918" cy="3618264"/>
        </a:xfrm>
        <a:prstGeom prst="leftCircularArrow">
          <a:avLst>
            <a:gd name="adj1" fmla="val 1599"/>
            <a:gd name="adj2" fmla="val 189813"/>
            <a:gd name="adj3" fmla="val 3872658"/>
            <a:gd name="adj4" fmla="val 10931823"/>
            <a:gd name="adj5" fmla="val 1865"/>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E432993-4A76-4DE4-A94A-AB91393DFFD6}">
      <dsp:nvSpPr>
        <dsp:cNvPr id="0" name=""/>
        <dsp:cNvSpPr/>
      </dsp:nvSpPr>
      <dsp:spPr>
        <a:xfrm>
          <a:off x="1233327" y="1719142"/>
          <a:ext cx="1329138" cy="52855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a:t>1</a:t>
          </a:r>
        </a:p>
      </dsp:txBody>
      <dsp:txXfrm>
        <a:off x="1248808" y="1734623"/>
        <a:ext cx="1298176" cy="497592"/>
      </dsp:txXfrm>
    </dsp:sp>
    <dsp:sp modelId="{40ACF40D-8993-4BE6-99E9-6CFA3BBA7E82}">
      <dsp:nvSpPr>
        <dsp:cNvPr id="0" name=""/>
        <dsp:cNvSpPr/>
      </dsp:nvSpPr>
      <dsp:spPr>
        <a:xfrm>
          <a:off x="3503032" y="1939010"/>
          <a:ext cx="2601100" cy="2044012"/>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7035778"/>
              <a:satOff val="-24934"/>
              <a:lumOff val="-509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Biểu thị bản tin m như một chuỗi nhị phân có độ dài n</a:t>
          </a:r>
        </a:p>
      </dsp:txBody>
      <dsp:txXfrm>
        <a:off x="3550070" y="2424051"/>
        <a:ext cx="2507024" cy="1511933"/>
      </dsp:txXfrm>
    </dsp:sp>
    <dsp:sp modelId="{83352399-9C20-4E87-AD40-F96BB0F5397D}">
      <dsp:nvSpPr>
        <dsp:cNvPr id="0" name=""/>
        <dsp:cNvSpPr/>
      </dsp:nvSpPr>
      <dsp:spPr>
        <a:xfrm rot="21370347">
          <a:off x="4571402" y="752719"/>
          <a:ext cx="3410642" cy="3410642"/>
        </a:xfrm>
        <a:prstGeom prst="circularArrow">
          <a:avLst>
            <a:gd name="adj1" fmla="val 1696"/>
            <a:gd name="adj2" fmla="val 201813"/>
            <a:gd name="adj3" fmla="val 19616121"/>
            <a:gd name="adj4" fmla="val 12568955"/>
            <a:gd name="adj5" fmla="val 1979"/>
          </a:avLst>
        </a:prstGeom>
        <a:gradFill rotWithShape="0">
          <a:gsLst>
            <a:gs pos="0">
              <a:schemeClr val="accent5">
                <a:hueOff val="-10553667"/>
                <a:satOff val="-37402"/>
                <a:lumOff val="-7647"/>
                <a:alphaOff val="0"/>
                <a:satMod val="103000"/>
                <a:lumMod val="102000"/>
                <a:tint val="94000"/>
              </a:schemeClr>
            </a:gs>
            <a:gs pos="50000">
              <a:schemeClr val="accent5">
                <a:hueOff val="-10553667"/>
                <a:satOff val="-37402"/>
                <a:lumOff val="-7647"/>
                <a:alphaOff val="0"/>
                <a:satMod val="110000"/>
                <a:lumMod val="100000"/>
                <a:shade val="100000"/>
              </a:schemeClr>
            </a:gs>
            <a:gs pos="100000">
              <a:schemeClr val="accent5">
                <a:hueOff val="-10553667"/>
                <a:satOff val="-37402"/>
                <a:lumOff val="-7647"/>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DBE039C-49DB-42E0-885E-9E3BBE49796C}">
      <dsp:nvSpPr>
        <dsp:cNvPr id="0" name=""/>
        <dsp:cNvSpPr/>
      </dsp:nvSpPr>
      <dsp:spPr>
        <a:xfrm>
          <a:off x="4388222" y="1891137"/>
          <a:ext cx="1329138" cy="528554"/>
        </a:xfrm>
        <a:prstGeom prst="roundRect">
          <a:avLst>
            <a:gd name="adj" fmla="val 10000"/>
          </a:avLst>
        </a:prstGeom>
        <a:gradFill rotWithShape="0">
          <a:gsLst>
            <a:gs pos="0">
              <a:schemeClr val="accent5">
                <a:hueOff val="-7035778"/>
                <a:satOff val="-24934"/>
                <a:lumOff val="-5098"/>
                <a:alphaOff val="0"/>
                <a:satMod val="103000"/>
                <a:lumMod val="102000"/>
                <a:tint val="94000"/>
              </a:schemeClr>
            </a:gs>
            <a:gs pos="50000">
              <a:schemeClr val="accent5">
                <a:hueOff val="-7035778"/>
                <a:satOff val="-24934"/>
                <a:lumOff val="-5098"/>
                <a:alphaOff val="0"/>
                <a:satMod val="110000"/>
                <a:lumMod val="100000"/>
                <a:shade val="100000"/>
              </a:schemeClr>
            </a:gs>
            <a:gs pos="100000">
              <a:schemeClr val="accent5">
                <a:hueOff val="-7035778"/>
                <a:satOff val="-24934"/>
                <a:lumOff val="-509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a:t>2</a:t>
          </a:r>
        </a:p>
      </dsp:txBody>
      <dsp:txXfrm>
        <a:off x="4403703" y="1906618"/>
        <a:ext cx="1298176" cy="497592"/>
      </dsp:txXfrm>
    </dsp:sp>
    <dsp:sp modelId="{F0B58AA3-D068-4C75-A5AA-AE75F34F2187}">
      <dsp:nvSpPr>
        <dsp:cNvPr id="0" name=""/>
        <dsp:cNvSpPr/>
      </dsp:nvSpPr>
      <dsp:spPr>
        <a:xfrm>
          <a:off x="6412105" y="1619051"/>
          <a:ext cx="3310596" cy="231051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4071556"/>
              <a:satOff val="-49869"/>
              <a:lumOff val="-1019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977900">
            <a:lnSpc>
              <a:spcPct val="90000"/>
            </a:lnSpc>
            <a:spcBef>
              <a:spcPct val="0"/>
            </a:spcBef>
            <a:spcAft>
              <a:spcPct val="15000"/>
            </a:spcAft>
            <a:buChar char="••"/>
          </a:pPr>
          <a:endParaRPr lang="en-US" sz="2200" kern="1200">
            <a:latin typeface="Times New Roman" pitchFamily="18" charset="0"/>
            <a:cs typeface="Times New Roman" pitchFamily="18"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Tính số nguyên:</a:t>
          </a:r>
          <a:endParaRPr lang="en-US" sz="2600" kern="1200">
            <a:solidFill>
              <a:srgbClr val="FF0000"/>
            </a:solidFill>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 </a:t>
          </a:r>
          <a:r>
            <a:rPr lang="en-US" sz="2600" kern="1200" smtClean="0">
              <a:solidFill>
                <a:srgbClr val="FF0000"/>
              </a:solidFill>
              <a:latin typeface="Calibri" panose="020F0502020204030204" pitchFamily="34" charset="0"/>
              <a:cs typeface="Calibri" panose="020F0502020204030204" pitchFamily="34" charset="0"/>
            </a:rPr>
            <a:t>y </a:t>
          </a:r>
          <a:r>
            <a:rPr lang="en-US" sz="2600" kern="1200">
              <a:solidFill>
                <a:srgbClr val="FF0000"/>
              </a:solidFill>
              <a:latin typeface="Calibri" panose="020F0502020204030204" pitchFamily="34" charset="0"/>
              <a:cs typeface="Calibri" panose="020F0502020204030204" pitchFamily="34" charset="0"/>
            </a:rPr>
            <a:t>= </a:t>
          </a:r>
          <a:r>
            <a:rPr lang="en-US" sz="2600" kern="1200" smtClean="0">
              <a:solidFill>
                <a:srgbClr val="FF0000"/>
              </a:solidFill>
              <a:latin typeface="Calibri" panose="020F0502020204030204" pitchFamily="34" charset="0"/>
              <a:cs typeface="Calibri" panose="020F0502020204030204" pitchFamily="34" charset="0"/>
            </a:rPr>
            <a:t>x</a:t>
          </a:r>
          <a:r>
            <a:rPr lang="en-US" sz="2600" kern="1200" baseline="-25000" smtClean="0">
              <a:solidFill>
                <a:srgbClr val="FF0000"/>
              </a:solidFill>
              <a:latin typeface="Calibri" panose="020F0502020204030204" pitchFamily="34" charset="0"/>
              <a:cs typeface="Calibri" panose="020F0502020204030204" pitchFamily="34" charset="0"/>
            </a:rPr>
            <a:t>1</a:t>
          </a:r>
          <a:r>
            <a:rPr lang="en-US" sz="2600" kern="1200" smtClean="0">
              <a:solidFill>
                <a:srgbClr val="FF0000"/>
              </a:solidFill>
              <a:latin typeface="Calibri" panose="020F0502020204030204" pitchFamily="34" charset="0"/>
              <a:cs typeface="Calibri" panose="020F0502020204030204" pitchFamily="34" charset="0"/>
            </a:rPr>
            <a:t>a</a:t>
          </a:r>
          <a:r>
            <a:rPr lang="en-US" sz="2600" kern="1200" baseline="-25000" smtClean="0">
              <a:solidFill>
                <a:srgbClr val="FF0000"/>
              </a:solidFill>
              <a:latin typeface="Calibri" panose="020F0502020204030204" pitchFamily="34" charset="0"/>
              <a:cs typeface="Calibri" panose="020F0502020204030204" pitchFamily="34" charset="0"/>
            </a:rPr>
            <a:t>1 </a:t>
          </a:r>
          <a:r>
            <a:rPr lang="en-US" sz="2600" kern="1200">
              <a:solidFill>
                <a:srgbClr val="FF0000"/>
              </a:solidFill>
              <a:latin typeface="Calibri" panose="020F0502020204030204" pitchFamily="34" charset="0"/>
              <a:cs typeface="Calibri" panose="020F0502020204030204" pitchFamily="34" charset="0"/>
            </a:rPr>
            <a:t>+ … + </a:t>
          </a:r>
          <a:r>
            <a:rPr lang="en-US" sz="2600" kern="1200" smtClean="0">
              <a:solidFill>
                <a:srgbClr val="FF0000"/>
              </a:solidFill>
              <a:latin typeface="Calibri" panose="020F0502020204030204" pitchFamily="34" charset="0"/>
              <a:cs typeface="Calibri" panose="020F0502020204030204" pitchFamily="34" charset="0"/>
            </a:rPr>
            <a:t>x</a:t>
          </a:r>
          <a:r>
            <a:rPr lang="en-US" sz="2600" kern="1200" baseline="-25000" smtClean="0">
              <a:solidFill>
                <a:srgbClr val="FF0000"/>
              </a:solidFill>
              <a:latin typeface="Calibri" panose="020F0502020204030204" pitchFamily="34" charset="0"/>
              <a:cs typeface="Calibri" panose="020F0502020204030204" pitchFamily="34" charset="0"/>
            </a:rPr>
            <a:t>n</a:t>
          </a:r>
          <a:r>
            <a:rPr lang="en-US" sz="2600" kern="1200" smtClean="0">
              <a:solidFill>
                <a:srgbClr val="FF0000"/>
              </a:solidFill>
              <a:latin typeface="Calibri" panose="020F0502020204030204" pitchFamily="34" charset="0"/>
              <a:cs typeface="Calibri" panose="020F0502020204030204" pitchFamily="34" charset="0"/>
            </a:rPr>
            <a:t>a</a:t>
          </a:r>
          <a:r>
            <a:rPr lang="en-US" sz="2600" kern="1200" baseline="-25000" smtClean="0">
              <a:solidFill>
                <a:srgbClr val="FF0000"/>
              </a:solidFill>
              <a:latin typeface="Calibri" panose="020F0502020204030204" pitchFamily="34" charset="0"/>
              <a:cs typeface="Calibri" panose="020F0502020204030204" pitchFamily="34" charset="0"/>
            </a:rPr>
            <a:t>n</a:t>
          </a:r>
          <a:endParaRPr lang="en-US" sz="2600" kern="1200">
            <a:solidFill>
              <a:srgbClr val="FF0000"/>
            </a:solidFill>
            <a:latin typeface="Calibri" panose="020F0502020204030204" pitchFamily="34" charset="0"/>
            <a:cs typeface="Calibri" panose="020F0502020204030204" pitchFamily="34" charset="0"/>
          </a:endParaRPr>
        </a:p>
      </dsp:txBody>
      <dsp:txXfrm>
        <a:off x="6465276" y="1672222"/>
        <a:ext cx="3204254" cy="1709062"/>
      </dsp:txXfrm>
    </dsp:sp>
    <dsp:sp modelId="{2916340D-D467-49E9-96D0-D1D80982F24C}">
      <dsp:nvSpPr>
        <dsp:cNvPr id="0" name=""/>
        <dsp:cNvSpPr/>
      </dsp:nvSpPr>
      <dsp:spPr>
        <a:xfrm rot="21206444">
          <a:off x="7858145" y="1946416"/>
          <a:ext cx="2260535" cy="3316026"/>
        </a:xfrm>
        <a:prstGeom prst="leftCircularArrow">
          <a:avLst>
            <a:gd name="adj1" fmla="val 1745"/>
            <a:gd name="adj2" fmla="val 207799"/>
            <a:gd name="adj3" fmla="val 3542296"/>
            <a:gd name="adj4" fmla="val 10583476"/>
            <a:gd name="adj5" fmla="val 2035"/>
          </a:avLst>
        </a:prstGeom>
        <a:gradFill rotWithShape="0">
          <a:gsLst>
            <a:gs pos="0">
              <a:schemeClr val="accent5">
                <a:hueOff val="-21107335"/>
                <a:satOff val="-74803"/>
                <a:lumOff val="-15294"/>
                <a:alphaOff val="0"/>
                <a:satMod val="103000"/>
                <a:lumMod val="102000"/>
                <a:tint val="94000"/>
              </a:schemeClr>
            </a:gs>
            <a:gs pos="50000">
              <a:schemeClr val="accent5">
                <a:hueOff val="-21107335"/>
                <a:satOff val="-74803"/>
                <a:lumOff val="-15294"/>
                <a:alphaOff val="0"/>
                <a:satMod val="110000"/>
                <a:lumMod val="100000"/>
                <a:shade val="100000"/>
              </a:schemeClr>
            </a:gs>
            <a:gs pos="100000">
              <a:schemeClr val="accent5">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3F73646-32A2-4DD0-9B3E-68A90C539077}">
      <dsp:nvSpPr>
        <dsp:cNvPr id="0" name=""/>
        <dsp:cNvSpPr/>
      </dsp:nvSpPr>
      <dsp:spPr>
        <a:xfrm>
          <a:off x="7588062" y="3462595"/>
          <a:ext cx="1329138" cy="528554"/>
        </a:xfrm>
        <a:prstGeom prst="roundRect">
          <a:avLst>
            <a:gd name="adj" fmla="val 10000"/>
          </a:avLst>
        </a:prstGeom>
        <a:gradFill rotWithShape="0">
          <a:gsLst>
            <a:gs pos="0">
              <a:schemeClr val="accent5">
                <a:hueOff val="-14071556"/>
                <a:satOff val="-49869"/>
                <a:lumOff val="-10196"/>
                <a:alphaOff val="0"/>
                <a:satMod val="103000"/>
                <a:lumMod val="102000"/>
                <a:tint val="94000"/>
              </a:schemeClr>
            </a:gs>
            <a:gs pos="50000">
              <a:schemeClr val="accent5">
                <a:hueOff val="-14071556"/>
                <a:satOff val="-49869"/>
                <a:lumOff val="-10196"/>
                <a:alphaOff val="0"/>
                <a:satMod val="110000"/>
                <a:lumMod val="100000"/>
                <a:shade val="100000"/>
              </a:schemeClr>
            </a:gs>
            <a:gs pos="100000">
              <a:schemeClr val="accent5">
                <a:hueOff val="-14071556"/>
                <a:satOff val="-49869"/>
                <a:lumOff val="-1019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a:t>3</a:t>
          </a:r>
        </a:p>
      </dsp:txBody>
      <dsp:txXfrm>
        <a:off x="7603543" y="3478076"/>
        <a:ext cx="1298176" cy="497592"/>
      </dsp:txXfrm>
    </dsp:sp>
    <dsp:sp modelId="{945F33A6-7D3D-4A02-8D90-2A1767398ADE}">
      <dsp:nvSpPr>
        <dsp:cNvPr id="0" name=""/>
        <dsp:cNvSpPr/>
      </dsp:nvSpPr>
      <dsp:spPr>
        <a:xfrm>
          <a:off x="9998180" y="3351878"/>
          <a:ext cx="2144995" cy="193768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1107335"/>
              <a:satOff val="-74803"/>
              <a:lumOff val="-1529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Gửi bản mã </a:t>
          </a:r>
          <a:r>
            <a:rPr lang="en-US" sz="2600" kern="1200" smtClean="0">
              <a:latin typeface="Calibri" panose="020F0502020204030204" pitchFamily="34" charset="0"/>
              <a:cs typeface="Calibri" panose="020F0502020204030204" pitchFamily="34" charset="0"/>
            </a:rPr>
            <a:t>y </a:t>
          </a:r>
          <a:r>
            <a:rPr lang="en-US" sz="2600" kern="1200">
              <a:latin typeface="Calibri" panose="020F0502020204030204" pitchFamily="34" charset="0"/>
              <a:cs typeface="Calibri" panose="020F0502020204030204" pitchFamily="34" charset="0"/>
            </a:rPr>
            <a:t>cho bên nhận A.</a:t>
          </a:r>
        </a:p>
      </dsp:txBody>
      <dsp:txXfrm>
        <a:off x="10042772" y="3811689"/>
        <a:ext cx="2055811" cy="1433286"/>
      </dsp:txXfrm>
    </dsp:sp>
    <dsp:sp modelId="{EFF9D949-64E0-4236-AA66-06BDA7D8124E}">
      <dsp:nvSpPr>
        <dsp:cNvPr id="0" name=""/>
        <dsp:cNvSpPr/>
      </dsp:nvSpPr>
      <dsp:spPr>
        <a:xfrm>
          <a:off x="10658685" y="3163765"/>
          <a:ext cx="1329138" cy="528554"/>
        </a:xfrm>
        <a:prstGeom prst="roundRect">
          <a:avLst>
            <a:gd name="adj" fmla="val 10000"/>
          </a:avLst>
        </a:prstGeom>
        <a:gradFill rotWithShape="0">
          <a:gsLst>
            <a:gs pos="0">
              <a:schemeClr val="accent5">
                <a:hueOff val="-21107335"/>
                <a:satOff val="-74803"/>
                <a:lumOff val="-15294"/>
                <a:alphaOff val="0"/>
                <a:satMod val="103000"/>
                <a:lumMod val="102000"/>
                <a:tint val="94000"/>
              </a:schemeClr>
            </a:gs>
            <a:gs pos="50000">
              <a:schemeClr val="accent5">
                <a:hueOff val="-21107335"/>
                <a:satOff val="-74803"/>
                <a:lumOff val="-15294"/>
                <a:alphaOff val="0"/>
                <a:satMod val="110000"/>
                <a:lumMod val="100000"/>
                <a:shade val="100000"/>
              </a:schemeClr>
            </a:gs>
            <a:gs pos="100000">
              <a:schemeClr val="accent5">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9055" tIns="39370" rIns="59055" bIns="39370" numCol="1" spcCol="1270" anchor="ctr" anchorCtr="0">
          <a:noAutofit/>
        </a:bodyPr>
        <a:lstStyle/>
        <a:p>
          <a:pPr lvl="0" algn="ctr" defTabSz="1377950">
            <a:lnSpc>
              <a:spcPct val="90000"/>
            </a:lnSpc>
            <a:spcBef>
              <a:spcPct val="0"/>
            </a:spcBef>
            <a:spcAft>
              <a:spcPct val="35000"/>
            </a:spcAft>
          </a:pPr>
          <a:r>
            <a:rPr lang="en-US" sz="3100" kern="1200"/>
            <a:t>4</a:t>
          </a:r>
        </a:p>
      </dsp:txBody>
      <dsp:txXfrm>
        <a:off x="10674166" y="3179246"/>
        <a:ext cx="1298176" cy="4975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2641E-7AC2-484E-A8E4-3BA412B7DEDA}">
      <dsp:nvSpPr>
        <dsp:cNvPr id="0" name=""/>
        <dsp:cNvSpPr/>
      </dsp:nvSpPr>
      <dsp:spPr>
        <a:xfrm>
          <a:off x="3684" y="1579089"/>
          <a:ext cx="3793153" cy="109610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Tính d = </a:t>
          </a:r>
          <a:r>
            <a:rPr lang="en-US" sz="2600" kern="1200" smtClean="0">
              <a:latin typeface="Calibri" panose="020F0502020204030204" pitchFamily="34" charset="0"/>
              <a:cs typeface="Calibri" panose="020F0502020204030204" pitchFamily="34" charset="0"/>
            </a:rPr>
            <a:t>W</a:t>
          </a:r>
          <a:r>
            <a:rPr lang="en-US" sz="2600" kern="1200" baseline="30000" smtClean="0">
              <a:latin typeface="Calibri" panose="020F0502020204030204" pitchFamily="34" charset="0"/>
              <a:cs typeface="Calibri" panose="020F0502020204030204" pitchFamily="34" charset="0"/>
            </a:rPr>
            <a:t>-1</a:t>
          </a:r>
          <a:r>
            <a:rPr lang="en-US" sz="2600" kern="1200" baseline="0" smtClean="0">
              <a:latin typeface="Calibri" panose="020F0502020204030204" pitchFamily="34" charset="0"/>
              <a:cs typeface="Calibri" panose="020F0502020204030204" pitchFamily="34" charset="0"/>
            </a:rPr>
            <a:t>.y </a:t>
          </a:r>
          <a:r>
            <a:rPr lang="en-US" sz="2600" kern="1200" baseline="0">
              <a:latin typeface="Calibri" panose="020F0502020204030204" pitchFamily="34" charset="0"/>
              <a:cs typeface="Calibri" panose="020F0502020204030204" pitchFamily="34" charset="0"/>
            </a:rPr>
            <a:t>mod M</a:t>
          </a:r>
          <a:endParaRPr lang="en-US" sz="2600" kern="1200">
            <a:latin typeface="Calibri" panose="020F0502020204030204" pitchFamily="34" charset="0"/>
            <a:cs typeface="Calibri" panose="020F0502020204030204" pitchFamily="34" charset="0"/>
          </a:endParaRPr>
        </a:p>
      </dsp:txBody>
      <dsp:txXfrm>
        <a:off x="28908" y="1604313"/>
        <a:ext cx="3742705" cy="810776"/>
      </dsp:txXfrm>
    </dsp:sp>
    <dsp:sp modelId="{EF128E9D-5F87-45E5-A644-EED5F5B51C51}">
      <dsp:nvSpPr>
        <dsp:cNvPr id="0" name=""/>
        <dsp:cNvSpPr/>
      </dsp:nvSpPr>
      <dsp:spPr>
        <a:xfrm rot="374858">
          <a:off x="1674803" y="531990"/>
          <a:ext cx="3493936" cy="4621853"/>
        </a:xfrm>
        <a:prstGeom prst="leftCircularArrow">
          <a:avLst>
            <a:gd name="adj1" fmla="val 1399"/>
            <a:gd name="adj2" fmla="val 165395"/>
            <a:gd name="adj3" fmla="val 4211995"/>
            <a:gd name="adj4" fmla="val 11295578"/>
            <a:gd name="adj5" fmla="val 1633"/>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0D9774E-FFF0-47A8-883F-6BC5CD1A3513}">
      <dsp:nvSpPr>
        <dsp:cNvPr id="0" name=""/>
        <dsp:cNvSpPr/>
      </dsp:nvSpPr>
      <dsp:spPr>
        <a:xfrm>
          <a:off x="1277398" y="2295577"/>
          <a:ext cx="1993161" cy="79261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9535" tIns="59690" rIns="89535" bIns="59690" numCol="1" spcCol="1270" anchor="ctr" anchorCtr="0">
          <a:noAutofit/>
        </a:bodyPr>
        <a:lstStyle/>
        <a:p>
          <a:pPr lvl="0" algn="ctr" defTabSz="2089150">
            <a:lnSpc>
              <a:spcPct val="90000"/>
            </a:lnSpc>
            <a:spcBef>
              <a:spcPct val="0"/>
            </a:spcBef>
            <a:spcAft>
              <a:spcPct val="35000"/>
            </a:spcAft>
          </a:pPr>
          <a:r>
            <a:rPr lang="en-US" sz="4700" kern="1200"/>
            <a:t>1</a:t>
          </a:r>
        </a:p>
      </dsp:txBody>
      <dsp:txXfrm>
        <a:off x="1300613" y="2318792"/>
        <a:ext cx="1946731" cy="746184"/>
      </dsp:txXfrm>
    </dsp:sp>
    <dsp:sp modelId="{AA81A8BA-C422-4F77-897C-65923636CAE1}">
      <dsp:nvSpPr>
        <dsp:cNvPr id="0" name=""/>
        <dsp:cNvSpPr/>
      </dsp:nvSpPr>
      <dsp:spPr>
        <a:xfrm>
          <a:off x="4104840" y="2698329"/>
          <a:ext cx="3464341" cy="290529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0553667"/>
              <a:satOff val="-37402"/>
              <a:lumOff val="-7647"/>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Dùng giải thuật xếp balô trong trường hợp dãy siêu tăng để tìm:</a:t>
          </a:r>
        </a:p>
        <a:p>
          <a:pPr marL="228600" lvl="1" indent="-228600" algn="l" defTabSz="1155700">
            <a:lnSpc>
              <a:spcPct val="90000"/>
            </a:lnSpc>
            <a:spcBef>
              <a:spcPct val="0"/>
            </a:spcBef>
            <a:spcAft>
              <a:spcPct val="15000"/>
            </a:spcAft>
            <a:buChar char="••"/>
          </a:pPr>
          <a:r>
            <a:rPr lang="en-US" sz="2600" kern="1200" dirty="0">
              <a:solidFill>
                <a:schemeClr val="tx1"/>
              </a:solidFill>
              <a:latin typeface="Calibri" panose="020F0502020204030204" pitchFamily="34" charset="0"/>
              <a:cs typeface="Calibri" panose="020F0502020204030204" pitchFamily="34" charset="0"/>
            </a:rPr>
            <a:t>d = v</a:t>
          </a:r>
          <a:r>
            <a:rPr lang="en-US" sz="2600" kern="1200" baseline="-25000" dirty="0">
              <a:solidFill>
                <a:schemeClr val="tx1"/>
              </a:solidFill>
              <a:latin typeface="Calibri" panose="020F0502020204030204" pitchFamily="34" charset="0"/>
              <a:cs typeface="Calibri" panose="020F0502020204030204" pitchFamily="34" charset="0"/>
            </a:rPr>
            <a:t>1</a:t>
          </a:r>
          <a:r>
            <a:rPr lang="en-US" sz="2600" kern="1200" dirty="0">
              <a:solidFill>
                <a:schemeClr val="tx1"/>
              </a:solidFill>
              <a:latin typeface="Calibri" panose="020F0502020204030204" pitchFamily="34" charset="0"/>
              <a:cs typeface="Calibri" panose="020F0502020204030204" pitchFamily="34" charset="0"/>
            </a:rPr>
            <a:t>M</a:t>
          </a:r>
          <a:r>
            <a:rPr lang="en-US" sz="2600" kern="1200" baseline="-25000" dirty="0">
              <a:solidFill>
                <a:schemeClr val="tx1"/>
              </a:solidFill>
              <a:latin typeface="Calibri" panose="020F0502020204030204" pitchFamily="34" charset="0"/>
              <a:cs typeface="Calibri" panose="020F0502020204030204" pitchFamily="34" charset="0"/>
            </a:rPr>
            <a:t>1 </a:t>
          </a:r>
          <a:r>
            <a:rPr lang="en-US" sz="2600" kern="1200" dirty="0">
              <a:solidFill>
                <a:schemeClr val="tx1"/>
              </a:solidFill>
              <a:latin typeface="Calibri" panose="020F0502020204030204" pitchFamily="34" charset="0"/>
              <a:cs typeface="Calibri" panose="020F0502020204030204" pitchFamily="34" charset="0"/>
            </a:rPr>
            <a:t>+ … + </a:t>
          </a:r>
          <a:r>
            <a:rPr lang="en-US" sz="2600" kern="1200" dirty="0" err="1">
              <a:solidFill>
                <a:schemeClr val="tx1"/>
              </a:solidFill>
              <a:latin typeface="Calibri" panose="020F0502020204030204" pitchFamily="34" charset="0"/>
              <a:cs typeface="Calibri" panose="020F0502020204030204" pitchFamily="34" charset="0"/>
            </a:rPr>
            <a:t>v</a:t>
          </a:r>
          <a:r>
            <a:rPr lang="en-US" sz="2600" kern="1200" baseline="-25000" dirty="0" err="1">
              <a:solidFill>
                <a:schemeClr val="tx1"/>
              </a:solidFill>
              <a:latin typeface="Calibri" panose="020F0502020204030204" pitchFamily="34" charset="0"/>
              <a:cs typeface="Calibri" panose="020F0502020204030204" pitchFamily="34" charset="0"/>
            </a:rPr>
            <a:t>n</a:t>
          </a:r>
          <a:r>
            <a:rPr lang="en-US" sz="2600" kern="1200" dirty="0" err="1">
              <a:solidFill>
                <a:schemeClr val="tx1"/>
              </a:solidFill>
              <a:latin typeface="Calibri" panose="020F0502020204030204" pitchFamily="34" charset="0"/>
              <a:cs typeface="Calibri" panose="020F0502020204030204" pitchFamily="34" charset="0"/>
            </a:rPr>
            <a:t>M</a:t>
          </a:r>
          <a:r>
            <a:rPr lang="en-US" sz="2600" kern="1200" baseline="-25000" dirty="0" err="1">
              <a:solidFill>
                <a:schemeClr val="tx1"/>
              </a:solidFill>
              <a:latin typeface="Calibri" panose="020F0502020204030204" pitchFamily="34" charset="0"/>
              <a:cs typeface="Calibri" panose="020F0502020204030204" pitchFamily="34" charset="0"/>
            </a:rPr>
            <a:t>n</a:t>
          </a:r>
          <a:endParaRPr lang="en-US" sz="2600" kern="1200" dirty="0">
            <a:solidFill>
              <a:schemeClr val="tx1"/>
            </a:solidFill>
            <a:latin typeface="Calibri" panose="020F0502020204030204" pitchFamily="34" charset="0"/>
            <a:cs typeface="Calibri" panose="020F0502020204030204" pitchFamily="34" charset="0"/>
          </a:endParaRPr>
        </a:p>
      </dsp:txBody>
      <dsp:txXfrm>
        <a:off x="4171699" y="3387751"/>
        <a:ext cx="3330623" cy="2149013"/>
      </dsp:txXfrm>
    </dsp:sp>
    <dsp:sp modelId="{EA85BC65-BFB3-400B-8BCB-C73E3DC9525B}">
      <dsp:nvSpPr>
        <dsp:cNvPr id="0" name=""/>
        <dsp:cNvSpPr/>
      </dsp:nvSpPr>
      <dsp:spPr>
        <a:xfrm rot="472801">
          <a:off x="6003440" y="1367565"/>
          <a:ext cx="3494400" cy="3494400"/>
        </a:xfrm>
        <a:prstGeom prst="circularArrow">
          <a:avLst>
            <a:gd name="adj1" fmla="val 1851"/>
            <a:gd name="adj2" fmla="val 221005"/>
            <a:gd name="adj3" fmla="val 19225909"/>
            <a:gd name="adj4" fmla="val 12197936"/>
            <a:gd name="adj5" fmla="val 2159"/>
          </a:avLst>
        </a:prstGeom>
        <a:gradFill rotWithShape="0">
          <a:gsLst>
            <a:gs pos="0">
              <a:schemeClr val="accent5">
                <a:hueOff val="-21107335"/>
                <a:satOff val="-74803"/>
                <a:lumOff val="-15294"/>
                <a:alphaOff val="0"/>
                <a:satMod val="103000"/>
                <a:lumMod val="102000"/>
                <a:tint val="94000"/>
              </a:schemeClr>
            </a:gs>
            <a:gs pos="50000">
              <a:schemeClr val="accent5">
                <a:hueOff val="-21107335"/>
                <a:satOff val="-74803"/>
                <a:lumOff val="-15294"/>
                <a:alphaOff val="0"/>
                <a:satMod val="110000"/>
                <a:lumMod val="100000"/>
                <a:shade val="100000"/>
              </a:schemeClr>
            </a:gs>
            <a:gs pos="100000">
              <a:schemeClr val="accent5">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AF3A1B2-1908-40FD-8CA2-3012FB45DD85}">
      <dsp:nvSpPr>
        <dsp:cNvPr id="0" name=""/>
        <dsp:cNvSpPr/>
      </dsp:nvSpPr>
      <dsp:spPr>
        <a:xfrm>
          <a:off x="5214148" y="2313384"/>
          <a:ext cx="1993161" cy="792614"/>
        </a:xfrm>
        <a:prstGeom prst="roundRect">
          <a:avLst>
            <a:gd name="adj" fmla="val 10000"/>
          </a:avLst>
        </a:prstGeom>
        <a:gradFill rotWithShape="0">
          <a:gsLst>
            <a:gs pos="0">
              <a:schemeClr val="accent5">
                <a:hueOff val="-10553667"/>
                <a:satOff val="-37402"/>
                <a:lumOff val="-7647"/>
                <a:alphaOff val="0"/>
                <a:satMod val="103000"/>
                <a:lumMod val="102000"/>
                <a:tint val="94000"/>
              </a:schemeClr>
            </a:gs>
            <a:gs pos="50000">
              <a:schemeClr val="accent5">
                <a:hueOff val="-10553667"/>
                <a:satOff val="-37402"/>
                <a:lumOff val="-7647"/>
                <a:alphaOff val="0"/>
                <a:satMod val="110000"/>
                <a:lumMod val="100000"/>
                <a:shade val="100000"/>
              </a:schemeClr>
            </a:gs>
            <a:gs pos="100000">
              <a:schemeClr val="accent5">
                <a:hueOff val="-10553667"/>
                <a:satOff val="-37402"/>
                <a:lumOff val="-764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9535" tIns="59690" rIns="89535" bIns="59690" numCol="1" spcCol="1270" anchor="ctr" anchorCtr="0">
          <a:noAutofit/>
        </a:bodyPr>
        <a:lstStyle/>
        <a:p>
          <a:pPr lvl="0" algn="ctr" defTabSz="2089150">
            <a:lnSpc>
              <a:spcPct val="90000"/>
            </a:lnSpc>
            <a:spcBef>
              <a:spcPct val="0"/>
            </a:spcBef>
            <a:spcAft>
              <a:spcPct val="35000"/>
            </a:spcAft>
          </a:pPr>
          <a:r>
            <a:rPr lang="en-US" sz="4700" kern="1200"/>
            <a:t>2</a:t>
          </a:r>
        </a:p>
      </dsp:txBody>
      <dsp:txXfrm>
        <a:off x="5237363" y="2336599"/>
        <a:ext cx="1946731" cy="746184"/>
      </dsp:txXfrm>
    </dsp:sp>
    <dsp:sp modelId="{7E259829-6079-4269-B5A1-FE0DEB23FE44}">
      <dsp:nvSpPr>
        <dsp:cNvPr id="0" name=""/>
        <dsp:cNvSpPr/>
      </dsp:nvSpPr>
      <dsp:spPr>
        <a:xfrm>
          <a:off x="7877183" y="2389982"/>
          <a:ext cx="2938812" cy="1849434"/>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1107335"/>
              <a:satOff val="-74803"/>
              <a:lumOff val="-1529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228600" lvl="1" indent="-228600" algn="l" defTabSz="1155700">
            <a:lnSpc>
              <a:spcPct val="90000"/>
            </a:lnSpc>
            <a:spcBef>
              <a:spcPct val="0"/>
            </a:spcBef>
            <a:spcAft>
              <a:spcPct val="15000"/>
            </a:spcAft>
            <a:buChar char="••"/>
          </a:pPr>
          <a:r>
            <a:rPr lang="en-US" sz="2600" kern="1200" dirty="0" err="1">
              <a:latin typeface="Calibri" panose="020F0502020204030204" pitchFamily="34" charset="0"/>
              <a:cs typeface="Calibri" panose="020F0502020204030204" pitchFamily="34" charset="0"/>
            </a:rPr>
            <a:t>Các</a:t>
          </a:r>
          <a:r>
            <a:rPr lang="en-US" sz="2600" kern="1200" dirty="0">
              <a:latin typeface="Calibri" panose="020F0502020204030204" pitchFamily="34" charset="0"/>
              <a:cs typeface="Calibri" panose="020F0502020204030204" pitchFamily="34" charset="0"/>
            </a:rPr>
            <a:t> bit </a:t>
          </a:r>
          <a:r>
            <a:rPr lang="en-US" sz="2600" kern="1200" dirty="0" err="1">
              <a:latin typeface="Calibri" panose="020F0502020204030204" pitchFamily="34" charset="0"/>
              <a:cs typeface="Calibri" panose="020F0502020204030204" pitchFamily="34" charset="0"/>
            </a:rPr>
            <a:t>của</a:t>
          </a:r>
          <a:r>
            <a:rPr lang="en-US" sz="2600" kern="1200" dirty="0">
              <a:latin typeface="Calibri" panose="020F0502020204030204" pitchFamily="34" charset="0"/>
              <a:cs typeface="Calibri" panose="020F0502020204030204" pitchFamily="34" charset="0"/>
            </a:rPr>
            <a:t> </a:t>
          </a:r>
          <a:r>
            <a:rPr lang="en-US" sz="2600" kern="1200" dirty="0" err="1">
              <a:latin typeface="Calibri" panose="020F0502020204030204" pitchFamily="34" charset="0"/>
              <a:cs typeface="Calibri" panose="020F0502020204030204" pitchFamily="34" charset="0"/>
            </a:rPr>
            <a:t>bản</a:t>
          </a:r>
          <a:r>
            <a:rPr lang="en-US" sz="2600" kern="1200" dirty="0">
              <a:latin typeface="Calibri" panose="020F0502020204030204" pitchFamily="34" charset="0"/>
              <a:cs typeface="Calibri" panose="020F0502020204030204" pitchFamily="34" charset="0"/>
            </a:rPr>
            <a:t> </a:t>
          </a:r>
          <a:r>
            <a:rPr lang="en-US" sz="2600" kern="1200" dirty="0" err="1">
              <a:latin typeface="Calibri" panose="020F0502020204030204" pitchFamily="34" charset="0"/>
              <a:cs typeface="Calibri" panose="020F0502020204030204" pitchFamily="34" charset="0"/>
            </a:rPr>
            <a:t>rõ</a:t>
          </a:r>
          <a:r>
            <a:rPr lang="en-US" sz="2600" kern="1200" dirty="0">
              <a:latin typeface="Calibri" panose="020F0502020204030204" pitchFamily="34" charset="0"/>
              <a:cs typeface="Calibri" panose="020F0502020204030204" pitchFamily="34" charset="0"/>
            </a:rPr>
            <a:t> </a:t>
          </a:r>
          <a:r>
            <a:rPr lang="en-US" sz="2600" kern="1200" err="1">
              <a:latin typeface="Calibri" panose="020F0502020204030204" pitchFamily="34" charset="0"/>
              <a:cs typeface="Calibri" panose="020F0502020204030204" pitchFamily="34" charset="0"/>
            </a:rPr>
            <a:t>là</a:t>
          </a:r>
          <a:r>
            <a:rPr lang="en-US" sz="2600" kern="1200">
              <a:latin typeface="Calibri" panose="020F0502020204030204" pitchFamily="34" charset="0"/>
              <a:cs typeface="Calibri" panose="020F0502020204030204" pitchFamily="34" charset="0"/>
            </a:rPr>
            <a:t> </a:t>
          </a:r>
          <a:r>
            <a:rPr lang="en-US" sz="2600" b="1" kern="120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a:t>
          </a:r>
          <a:r>
            <a:rPr lang="en-US" sz="2600" b="1" kern="1200" baseline="-2500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a:t>
          </a:r>
          <a:r>
            <a:rPr lang="en-US" sz="2600" b="1" kern="1200" baseline="0" smtClean="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600" b="1" kern="1200" baseline="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v</a:t>
          </a:r>
          <a:r>
            <a:rPr lang="en-US" sz="2600" b="1" kern="1200" baseline="-25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a:t>
          </a:r>
          <a:r>
            <a:rPr lang="en-US" sz="2600" b="1" kern="1200" baseline="-25000" dirty="0" err="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i</a:t>
          </a:r>
          <a:r>
            <a:rPr lang="en-US" sz="2600" b="1" kern="1200" baseline="-250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a:t>
          </a:r>
          <a:r>
            <a:rPr lang="en-US" sz="2600" b="1" kern="1200" baseline="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Symbol"/>
            </a:rPr>
            <a:t>. </a:t>
          </a:r>
          <a:r>
            <a:rPr lang="en-US" sz="2600" kern="1200" baseline="0" dirty="0" err="1">
              <a:latin typeface="Calibri" panose="020F0502020204030204" pitchFamily="34" charset="0"/>
              <a:cs typeface="Calibri" panose="020F0502020204030204" pitchFamily="34" charset="0"/>
              <a:sym typeface="Symbol"/>
            </a:rPr>
            <a:t>Với</a:t>
          </a:r>
          <a:r>
            <a:rPr lang="en-US" sz="2600" kern="1200" baseline="0" dirty="0">
              <a:latin typeface="Calibri" panose="020F0502020204030204" pitchFamily="34" charset="0"/>
              <a:cs typeface="Calibri" panose="020F0502020204030204" pitchFamily="34" charset="0"/>
              <a:sym typeface="Symbol"/>
            </a:rPr>
            <a:t> </a:t>
          </a:r>
          <a:r>
            <a:rPr lang="en-US" sz="2600" kern="1200" baseline="0" dirty="0" err="1">
              <a:latin typeface="Calibri" panose="020F0502020204030204" pitchFamily="34" charset="0"/>
              <a:cs typeface="Calibri" panose="020F0502020204030204" pitchFamily="34" charset="0"/>
              <a:sym typeface="Symbol"/>
            </a:rPr>
            <a:t>i</a:t>
          </a:r>
          <a:r>
            <a:rPr lang="en-US" sz="2600" kern="1200" baseline="0" dirty="0">
              <a:latin typeface="Calibri" panose="020F0502020204030204" pitchFamily="34" charset="0"/>
              <a:cs typeface="Calibri" panose="020F0502020204030204" pitchFamily="34" charset="0"/>
              <a:sym typeface="Symbol"/>
            </a:rPr>
            <a:t> = 1, 2, …, n</a:t>
          </a:r>
          <a:endParaRPr lang="en-US" sz="2600" kern="1200" dirty="0">
            <a:latin typeface="Calibri" panose="020F0502020204030204" pitchFamily="34" charset="0"/>
            <a:cs typeface="Calibri" panose="020F0502020204030204" pitchFamily="34" charset="0"/>
          </a:endParaRPr>
        </a:p>
      </dsp:txBody>
      <dsp:txXfrm>
        <a:off x="7919744" y="2432543"/>
        <a:ext cx="2853690" cy="1368004"/>
      </dsp:txXfrm>
    </dsp:sp>
    <dsp:sp modelId="{14BEF068-7C31-44B7-8B28-E116F8F977C6}">
      <dsp:nvSpPr>
        <dsp:cNvPr id="0" name=""/>
        <dsp:cNvSpPr/>
      </dsp:nvSpPr>
      <dsp:spPr>
        <a:xfrm>
          <a:off x="8723726" y="3843109"/>
          <a:ext cx="1993161" cy="792614"/>
        </a:xfrm>
        <a:prstGeom prst="roundRect">
          <a:avLst>
            <a:gd name="adj" fmla="val 10000"/>
          </a:avLst>
        </a:prstGeom>
        <a:gradFill rotWithShape="0">
          <a:gsLst>
            <a:gs pos="0">
              <a:schemeClr val="accent5">
                <a:hueOff val="-21107335"/>
                <a:satOff val="-74803"/>
                <a:lumOff val="-15294"/>
                <a:alphaOff val="0"/>
                <a:satMod val="103000"/>
                <a:lumMod val="102000"/>
                <a:tint val="94000"/>
              </a:schemeClr>
            </a:gs>
            <a:gs pos="50000">
              <a:schemeClr val="accent5">
                <a:hueOff val="-21107335"/>
                <a:satOff val="-74803"/>
                <a:lumOff val="-15294"/>
                <a:alphaOff val="0"/>
                <a:satMod val="110000"/>
                <a:lumMod val="100000"/>
                <a:shade val="100000"/>
              </a:schemeClr>
            </a:gs>
            <a:gs pos="100000">
              <a:schemeClr val="accent5">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9535" tIns="59690" rIns="89535" bIns="59690" numCol="1" spcCol="1270" anchor="ctr" anchorCtr="0">
          <a:noAutofit/>
        </a:bodyPr>
        <a:lstStyle/>
        <a:p>
          <a:pPr lvl="0" algn="ctr" defTabSz="2089150">
            <a:lnSpc>
              <a:spcPct val="90000"/>
            </a:lnSpc>
            <a:spcBef>
              <a:spcPct val="0"/>
            </a:spcBef>
            <a:spcAft>
              <a:spcPct val="35000"/>
            </a:spcAft>
          </a:pPr>
          <a:r>
            <a:rPr lang="en-US" sz="4700" kern="1200"/>
            <a:t>3</a:t>
          </a:r>
        </a:p>
      </dsp:txBody>
      <dsp:txXfrm>
        <a:off x="8746941" y="3866324"/>
        <a:ext cx="1946731" cy="746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E0784-9E81-4F76-8798-EF512D912CF0}">
      <dsp:nvSpPr>
        <dsp:cNvPr id="0" name=""/>
        <dsp:cNvSpPr/>
      </dsp:nvSpPr>
      <dsp:spPr>
        <a:xfrm>
          <a:off x="0" y="878000"/>
          <a:ext cx="11429998" cy="3552003"/>
        </a:xfrm>
        <a:prstGeom prst="rect">
          <a:avLst/>
        </a:prstGeom>
        <a:solidFill>
          <a:schemeClr val="lt1">
            <a:alpha val="90000"/>
            <a:hueOff val="0"/>
            <a:satOff val="0"/>
            <a:lumOff val="0"/>
            <a:alphaOff val="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7095" tIns="1353820" rIns="887095" bIns="462280" numCol="1" spcCol="1270" anchor="t" anchorCtr="0">
          <a:noAutofit/>
        </a:bodyPr>
        <a:lstStyle/>
        <a:p>
          <a:pPr marL="285750" lvl="1" indent="-285750" algn="l" defTabSz="2889250">
            <a:lnSpc>
              <a:spcPct val="90000"/>
            </a:lnSpc>
            <a:spcBef>
              <a:spcPct val="0"/>
            </a:spcBef>
            <a:spcAft>
              <a:spcPct val="15000"/>
            </a:spcAft>
            <a:buChar char="••"/>
          </a:pPr>
          <a:endParaRPr lang="en-US" sz="6500" kern="1200"/>
        </a:p>
      </dsp:txBody>
      <dsp:txXfrm>
        <a:off x="0" y="878000"/>
        <a:ext cx="11429998" cy="3552003"/>
      </dsp:txXfrm>
    </dsp:sp>
    <dsp:sp modelId="{C74C2A19-804E-4466-B3E5-B69F696AA292}">
      <dsp:nvSpPr>
        <dsp:cNvPr id="0" name=""/>
        <dsp:cNvSpPr/>
      </dsp:nvSpPr>
      <dsp:spPr>
        <a:xfrm>
          <a:off x="431173" y="41789"/>
          <a:ext cx="9718173" cy="1726421"/>
        </a:xfrm>
        <a:prstGeom prst="roundRect">
          <a:avLst/>
        </a:prstGeom>
        <a:solidFill>
          <a:srgbClr val="996600"/>
        </a:solidFill>
        <a:ln w="63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1">
          <a:schemeClr val="accent6"/>
        </a:lnRef>
        <a:fillRef idx="2">
          <a:schemeClr val="accent6"/>
        </a:fillRef>
        <a:effectRef idx="1">
          <a:schemeClr val="accent6"/>
        </a:effectRef>
        <a:fontRef idx="minor">
          <a:schemeClr val="dk1"/>
        </a:fontRef>
      </dsp:style>
      <dsp:txBody>
        <a:bodyPr spcFirstLastPara="0" vert="horz" wrap="square" lIns="302419" tIns="0" rIns="302419" bIns="0" numCol="1" spcCol="1270" anchor="ctr" anchorCtr="0">
          <a:noAutofit/>
        </a:bodyPr>
        <a:lstStyle/>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2:</a:t>
          </a:r>
          <a:endParaRPr lang="en-US" sz="3200" b="1" kern="1200">
            <a:solidFill>
              <a:schemeClr val="bg1"/>
            </a:solidFill>
            <a:latin typeface="Calibri" panose="020F0502020204030204" pitchFamily="34" charset="0"/>
            <a:ea typeface="Cambria" panose="02040503050406030204" pitchFamily="18" charset="0"/>
            <a:cs typeface="Calibri" panose="020F0502020204030204" pitchFamily="34" charset="0"/>
          </a:endParaRPr>
        </a:p>
      </dsp:txBody>
      <dsp:txXfrm>
        <a:off x="515450" y="126066"/>
        <a:ext cx="9549619" cy="15578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E0784-9E81-4F76-8798-EF512D912CF0}">
      <dsp:nvSpPr>
        <dsp:cNvPr id="0" name=""/>
        <dsp:cNvSpPr/>
      </dsp:nvSpPr>
      <dsp:spPr>
        <a:xfrm>
          <a:off x="0" y="1803767"/>
          <a:ext cx="11429998" cy="3552003"/>
        </a:xfrm>
        <a:prstGeom prst="rect">
          <a:avLst/>
        </a:prstGeom>
        <a:solidFill>
          <a:schemeClr val="lt1">
            <a:alpha val="90000"/>
            <a:hueOff val="0"/>
            <a:satOff val="0"/>
            <a:lumOff val="0"/>
            <a:alphaOff val="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7095" tIns="1353820" rIns="887095" bIns="462280" numCol="1" spcCol="1270" anchor="t" anchorCtr="0">
          <a:noAutofit/>
        </a:bodyPr>
        <a:lstStyle/>
        <a:p>
          <a:pPr marL="285750" lvl="1" indent="-285750" algn="l" defTabSz="2889250">
            <a:lnSpc>
              <a:spcPct val="90000"/>
            </a:lnSpc>
            <a:spcBef>
              <a:spcPct val="0"/>
            </a:spcBef>
            <a:spcAft>
              <a:spcPct val="15000"/>
            </a:spcAft>
            <a:buChar char="••"/>
          </a:pPr>
          <a:endParaRPr lang="en-US" sz="6500" kern="1200"/>
        </a:p>
      </dsp:txBody>
      <dsp:txXfrm>
        <a:off x="0" y="1803767"/>
        <a:ext cx="11429998" cy="3552003"/>
      </dsp:txXfrm>
    </dsp:sp>
    <dsp:sp modelId="{C74C2A19-804E-4466-B3E5-B69F696AA292}">
      <dsp:nvSpPr>
        <dsp:cNvPr id="0" name=""/>
        <dsp:cNvSpPr/>
      </dsp:nvSpPr>
      <dsp:spPr>
        <a:xfrm>
          <a:off x="431173" y="374041"/>
          <a:ext cx="10254720" cy="1726421"/>
        </a:xfrm>
        <a:prstGeom prst="roundRect">
          <a:avLst/>
        </a:prstGeom>
        <a:solidFill>
          <a:srgbClr val="87AF9A"/>
        </a:solidFill>
        <a:ln w="63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1">
          <a:schemeClr val="accent6"/>
        </a:lnRef>
        <a:fillRef idx="2">
          <a:schemeClr val="accent6"/>
        </a:fillRef>
        <a:effectRef idx="1">
          <a:schemeClr val="accent6"/>
        </a:effectRef>
        <a:fontRef idx="minor">
          <a:schemeClr val="dk1"/>
        </a:fontRef>
      </dsp:style>
      <dsp:txBody>
        <a:bodyPr spcFirstLastPara="0" vert="horz" wrap="square" lIns="302419" tIns="0" rIns="302419" bIns="0" numCol="1" spcCol="1270" anchor="ctr" anchorCtr="0">
          <a:noAutofit/>
        </a:bodyPr>
        <a:lstStyle/>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3:</a:t>
          </a:r>
          <a:endParaRPr lang="en-US" sz="3200" b="1" kern="1200">
            <a:solidFill>
              <a:schemeClr val="bg1"/>
            </a:solidFill>
            <a:latin typeface="Calibri" panose="020F0502020204030204" pitchFamily="34" charset="0"/>
            <a:ea typeface="Cambria" panose="02040503050406030204" pitchFamily="18" charset="0"/>
            <a:cs typeface="Calibri" panose="020F0502020204030204" pitchFamily="34" charset="0"/>
          </a:endParaRPr>
        </a:p>
      </dsp:txBody>
      <dsp:txXfrm>
        <a:off x="515450" y="458318"/>
        <a:ext cx="10086166" cy="1557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E0784-9E81-4F76-8798-EF512D912CF0}">
      <dsp:nvSpPr>
        <dsp:cNvPr id="0" name=""/>
        <dsp:cNvSpPr/>
      </dsp:nvSpPr>
      <dsp:spPr>
        <a:xfrm>
          <a:off x="0" y="1669538"/>
          <a:ext cx="12191999" cy="5172132"/>
        </a:xfrm>
        <a:prstGeom prst="rect">
          <a:avLst/>
        </a:prstGeom>
        <a:solidFill>
          <a:schemeClr val="lt1">
            <a:alpha val="90000"/>
            <a:hueOff val="0"/>
            <a:satOff val="0"/>
            <a:lumOff val="0"/>
            <a:alphaOff val="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1353820" rIns="946235" bIns="462280" numCol="1" spcCol="1270" anchor="t" anchorCtr="0">
          <a:noAutofit/>
        </a:bodyPr>
        <a:lstStyle/>
        <a:p>
          <a:pPr marL="285750" lvl="1" indent="-285750" algn="l" defTabSz="2889250">
            <a:lnSpc>
              <a:spcPct val="90000"/>
            </a:lnSpc>
            <a:spcBef>
              <a:spcPct val="0"/>
            </a:spcBef>
            <a:spcAft>
              <a:spcPct val="15000"/>
            </a:spcAft>
            <a:buChar char="••"/>
          </a:pPr>
          <a:endParaRPr lang="en-US" sz="6500" kern="1200"/>
        </a:p>
      </dsp:txBody>
      <dsp:txXfrm>
        <a:off x="0" y="1669538"/>
        <a:ext cx="12191999" cy="5172132"/>
      </dsp:txXfrm>
    </dsp:sp>
    <dsp:sp modelId="{C74C2A19-804E-4466-B3E5-B69F696AA292}">
      <dsp:nvSpPr>
        <dsp:cNvPr id="0" name=""/>
        <dsp:cNvSpPr/>
      </dsp:nvSpPr>
      <dsp:spPr>
        <a:xfrm>
          <a:off x="278270" y="0"/>
          <a:ext cx="10645980" cy="1726421"/>
        </a:xfrm>
        <a:prstGeom prst="roundRect">
          <a:avLst/>
        </a:prstGeom>
        <a:solidFill>
          <a:srgbClr val="8D8A1A"/>
        </a:solidFill>
        <a:ln w="63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1">
          <a:schemeClr val="accent6"/>
        </a:lnRef>
        <a:fillRef idx="2">
          <a:schemeClr val="accent6"/>
        </a:fillRef>
        <a:effectRef idx="1">
          <a:schemeClr val="accent6"/>
        </a:effectRef>
        <a:fontRef idx="minor">
          <a:schemeClr val="dk1"/>
        </a:fontRef>
      </dsp:style>
      <dsp:txBody>
        <a:bodyPr spcFirstLastPara="0" vert="horz" wrap="square" lIns="322580" tIns="0" rIns="322580" bIns="0" numCol="1" spcCol="1270" anchor="ctr" anchorCtr="0">
          <a:noAutofit/>
        </a:bodyPr>
        <a:lstStyle/>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4:</a:t>
          </a:r>
          <a:endParaRPr lang="en-US" sz="3200" b="1" kern="1200">
            <a:solidFill>
              <a:schemeClr val="bg1"/>
            </a:solidFill>
            <a:latin typeface="Calibri" panose="020F0502020204030204" pitchFamily="34" charset="0"/>
            <a:ea typeface="Cambria" panose="02040503050406030204" pitchFamily="18" charset="0"/>
            <a:cs typeface="Calibri" panose="020F0502020204030204" pitchFamily="34" charset="0"/>
          </a:endParaRPr>
        </a:p>
      </dsp:txBody>
      <dsp:txXfrm>
        <a:off x="362547" y="84277"/>
        <a:ext cx="10477426" cy="15578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D9CD2-9C8A-4AFD-8C89-3E39FE2BA1BA}">
      <dsp:nvSpPr>
        <dsp:cNvPr id="0" name=""/>
        <dsp:cNvSpPr/>
      </dsp:nvSpPr>
      <dsp:spPr>
        <a:xfrm>
          <a:off x="8244" y="385896"/>
          <a:ext cx="2464044" cy="1478426"/>
        </a:xfrm>
        <a:prstGeom prst="roundRect">
          <a:avLst>
            <a:gd name="adj" fmla="val 10000"/>
          </a:avLst>
        </a:prstGeom>
        <a:solidFill>
          <a:srgbClr val="C73E3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 </a:t>
          </a:r>
        </a:p>
      </dsp:txBody>
      <dsp:txXfrm>
        <a:off x="51546" y="429198"/>
        <a:ext cx="2377440" cy="1391822"/>
      </dsp:txXfrm>
    </dsp:sp>
    <dsp:sp modelId="{03B167E8-545A-4D2B-A331-69A19BD7180F}">
      <dsp:nvSpPr>
        <dsp:cNvPr id="0" name=""/>
        <dsp:cNvSpPr/>
      </dsp:nvSpPr>
      <dsp:spPr>
        <a:xfrm rot="553399">
          <a:off x="2662318" y="1088744"/>
          <a:ext cx="471230" cy="611082"/>
        </a:xfrm>
        <a:prstGeom prst="rightArrow">
          <a:avLst>
            <a:gd name="adj1" fmla="val 60000"/>
            <a:gd name="adj2" fmla="val 50000"/>
          </a:avLst>
        </a:prstGeom>
        <a:solidFill>
          <a:srgbClr val="C73E3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2663232" y="1199630"/>
        <a:ext cx="329861" cy="366650"/>
      </dsp:txXfrm>
    </dsp:sp>
    <dsp:sp modelId="{A22B785D-47EC-434C-BA80-59165FA9B2E3}">
      <dsp:nvSpPr>
        <dsp:cNvPr id="0" name=""/>
        <dsp:cNvSpPr/>
      </dsp:nvSpPr>
      <dsp:spPr>
        <a:xfrm>
          <a:off x="3349906" y="928523"/>
          <a:ext cx="2464044" cy="1478426"/>
        </a:xfrm>
        <a:prstGeom prst="roundRect">
          <a:avLst>
            <a:gd name="adj" fmla="val 10000"/>
          </a:avLst>
        </a:prstGeom>
        <a:solidFill>
          <a:srgbClr val="8FB54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 </a:t>
          </a:r>
        </a:p>
      </dsp:txBody>
      <dsp:txXfrm>
        <a:off x="3393208" y="971825"/>
        <a:ext cx="2377440" cy="1391822"/>
      </dsp:txXfrm>
    </dsp:sp>
    <dsp:sp modelId="{35CB5807-90F2-40C3-AEF4-1BD0D9BD2354}">
      <dsp:nvSpPr>
        <dsp:cNvPr id="0" name=""/>
        <dsp:cNvSpPr/>
      </dsp:nvSpPr>
      <dsp:spPr>
        <a:xfrm rot="803647">
          <a:off x="6046443" y="1781873"/>
          <a:ext cx="595823" cy="611082"/>
        </a:xfrm>
        <a:prstGeom prst="rightArrow">
          <a:avLst>
            <a:gd name="adj1" fmla="val 60000"/>
            <a:gd name="adj2" fmla="val 50000"/>
          </a:avLst>
        </a:prstGeom>
        <a:solidFill>
          <a:srgbClr val="8FB54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6048874" y="1883386"/>
        <a:ext cx="417076" cy="366650"/>
      </dsp:txXfrm>
    </dsp:sp>
    <dsp:sp modelId="{918B42DF-99D1-432B-91C3-0A934BF28000}">
      <dsp:nvSpPr>
        <dsp:cNvPr id="0" name=""/>
        <dsp:cNvSpPr/>
      </dsp:nvSpPr>
      <dsp:spPr>
        <a:xfrm>
          <a:off x="6907567" y="1775691"/>
          <a:ext cx="2464044" cy="1478426"/>
        </a:xfrm>
        <a:prstGeom prst="roundRect">
          <a:avLst>
            <a:gd name="adj" fmla="val 10000"/>
          </a:avLst>
        </a:prstGeom>
        <a:solidFill>
          <a:srgbClr val="7957A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 </a:t>
          </a:r>
        </a:p>
      </dsp:txBody>
      <dsp:txXfrm>
        <a:off x="6950869" y="1818993"/>
        <a:ext cx="2377440" cy="1391822"/>
      </dsp:txXfrm>
    </dsp:sp>
    <dsp:sp modelId="{5F4BD716-C08A-4B01-A10B-EA75BE8E0E32}">
      <dsp:nvSpPr>
        <dsp:cNvPr id="0" name=""/>
        <dsp:cNvSpPr/>
      </dsp:nvSpPr>
      <dsp:spPr>
        <a:xfrm rot="7637418">
          <a:off x="7323511" y="3510378"/>
          <a:ext cx="671346" cy="611082"/>
        </a:xfrm>
        <a:prstGeom prst="rightArrow">
          <a:avLst>
            <a:gd name="adj1" fmla="val 60000"/>
            <a:gd name="adj2" fmla="val 50000"/>
          </a:avLst>
        </a:prstGeom>
        <a:solidFill>
          <a:srgbClr val="7957A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644650">
            <a:lnSpc>
              <a:spcPct val="90000"/>
            </a:lnSpc>
            <a:spcBef>
              <a:spcPct val="0"/>
            </a:spcBef>
            <a:spcAft>
              <a:spcPct val="35000"/>
            </a:spcAft>
          </a:pPr>
          <a:endParaRPr lang="en-US" sz="3700" kern="1200"/>
        </a:p>
      </dsp:txBody>
      <dsp:txXfrm rot="-5400000">
        <a:off x="7531393" y="3498985"/>
        <a:ext cx="366650" cy="488021"/>
      </dsp:txXfrm>
    </dsp:sp>
    <dsp:sp modelId="{EE33712A-0893-4F23-BD92-9B247DC63D1A}">
      <dsp:nvSpPr>
        <dsp:cNvPr id="0" name=""/>
        <dsp:cNvSpPr/>
      </dsp:nvSpPr>
      <dsp:spPr>
        <a:xfrm>
          <a:off x="3239260" y="4261868"/>
          <a:ext cx="6140595" cy="1312280"/>
        </a:xfrm>
        <a:prstGeom prst="roundRect">
          <a:avLst>
            <a:gd name="adj" fmla="val 10000"/>
          </a:avLst>
        </a:prstGeom>
        <a:solidFill>
          <a:srgbClr val="38AEC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 </a:t>
          </a:r>
        </a:p>
      </dsp:txBody>
      <dsp:txXfrm>
        <a:off x="3277695" y="4300303"/>
        <a:ext cx="6063725" cy="1235410"/>
      </dsp:txXfrm>
    </dsp:sp>
    <dsp:sp modelId="{2854BCCC-2172-4947-9695-CF65B6E876BC}">
      <dsp:nvSpPr>
        <dsp:cNvPr id="0" name=""/>
        <dsp:cNvSpPr/>
      </dsp:nvSpPr>
      <dsp:spPr>
        <a:xfrm rot="9474466">
          <a:off x="2332693" y="4412287"/>
          <a:ext cx="642185" cy="611082"/>
        </a:xfrm>
        <a:prstGeom prst="rightArrow">
          <a:avLst>
            <a:gd name="adj1" fmla="val 60000"/>
            <a:gd name="adj2" fmla="val 50000"/>
          </a:avLst>
        </a:prstGeom>
        <a:solidFill>
          <a:srgbClr val="38AECC"/>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rot="10800000">
        <a:off x="2509288" y="4500029"/>
        <a:ext cx="458860" cy="366650"/>
      </dsp:txXfrm>
    </dsp:sp>
    <dsp:sp modelId="{988538F6-969B-4F5B-B8DA-7DA0661E63A2}">
      <dsp:nvSpPr>
        <dsp:cNvPr id="0" name=""/>
        <dsp:cNvSpPr/>
      </dsp:nvSpPr>
      <dsp:spPr>
        <a:xfrm>
          <a:off x="0" y="4797248"/>
          <a:ext cx="2032097" cy="1157238"/>
        </a:xfrm>
        <a:prstGeom prst="roundRect">
          <a:avLst>
            <a:gd name="adj" fmla="val 10000"/>
          </a:avLst>
        </a:prstGeom>
        <a:solidFill>
          <a:srgbClr val="ED8428"/>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 </a:t>
          </a:r>
        </a:p>
      </dsp:txBody>
      <dsp:txXfrm>
        <a:off x="33894" y="4831142"/>
        <a:ext cx="1964309" cy="10894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E0784-9E81-4F76-8798-EF512D912CF0}">
      <dsp:nvSpPr>
        <dsp:cNvPr id="0" name=""/>
        <dsp:cNvSpPr/>
      </dsp:nvSpPr>
      <dsp:spPr>
        <a:xfrm>
          <a:off x="0" y="1669538"/>
          <a:ext cx="12191999" cy="5172132"/>
        </a:xfrm>
        <a:prstGeom prst="rect">
          <a:avLst/>
        </a:prstGeom>
        <a:solidFill>
          <a:schemeClr val="lt1">
            <a:alpha val="90000"/>
            <a:hueOff val="0"/>
            <a:satOff val="0"/>
            <a:lumOff val="0"/>
            <a:alphaOff val="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1353820" rIns="946235" bIns="462280" numCol="1" spcCol="1270" anchor="t" anchorCtr="0">
          <a:noAutofit/>
        </a:bodyPr>
        <a:lstStyle/>
        <a:p>
          <a:pPr marL="285750" lvl="1" indent="-285750" algn="l" defTabSz="2889250">
            <a:lnSpc>
              <a:spcPct val="90000"/>
            </a:lnSpc>
            <a:spcBef>
              <a:spcPct val="0"/>
            </a:spcBef>
            <a:spcAft>
              <a:spcPct val="15000"/>
            </a:spcAft>
            <a:buChar char="••"/>
          </a:pPr>
          <a:endParaRPr lang="en-US" sz="6500" kern="1200"/>
        </a:p>
      </dsp:txBody>
      <dsp:txXfrm>
        <a:off x="0" y="1669538"/>
        <a:ext cx="12191999" cy="5172132"/>
      </dsp:txXfrm>
    </dsp:sp>
    <dsp:sp modelId="{C74C2A19-804E-4466-B3E5-B69F696AA292}">
      <dsp:nvSpPr>
        <dsp:cNvPr id="0" name=""/>
        <dsp:cNvSpPr/>
      </dsp:nvSpPr>
      <dsp:spPr>
        <a:xfrm>
          <a:off x="637111" y="159159"/>
          <a:ext cx="11136452" cy="2031164"/>
        </a:xfrm>
        <a:prstGeom prst="roundRect">
          <a:avLst/>
        </a:prstGeom>
        <a:solidFill>
          <a:srgbClr val="8D8A1A"/>
        </a:solidFill>
        <a:ln w="635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1">
          <a:schemeClr val="accent6"/>
        </a:lnRef>
        <a:fillRef idx="2">
          <a:schemeClr val="accent6"/>
        </a:fillRef>
        <a:effectRef idx="1">
          <a:schemeClr val="accent6"/>
        </a:effectRef>
        <a:fontRef idx="minor">
          <a:schemeClr val="dk1"/>
        </a:fontRef>
      </dsp:style>
      <dsp:txBody>
        <a:bodyPr spcFirstLastPara="0" vert="horz" wrap="square" lIns="322580" tIns="0" rIns="322580" bIns="0" numCol="1" spcCol="1270" anchor="ctr" anchorCtr="0">
          <a:noAutofit/>
        </a:bodyPr>
        <a:lstStyle/>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Thuật toán: </a:t>
          </a:r>
        </a:p>
        <a:p>
          <a:pPr lvl="0" algn="l" defTabSz="1422400">
            <a:lnSpc>
              <a:spcPct val="90000"/>
            </a:lnSpc>
            <a:spcBef>
              <a:spcPct val="0"/>
            </a:spcBef>
            <a:spcAft>
              <a:spcPct val="35000"/>
            </a:spcAft>
          </a:pPr>
          <a:r>
            <a:rPr lang="en-US" sz="3200" b="1" kern="1200" smtClean="0">
              <a:solidFill>
                <a:schemeClr val="bg1"/>
              </a:solidFill>
              <a:latin typeface="Calibri" panose="020F0502020204030204" pitchFamily="34" charset="0"/>
              <a:ea typeface="Cambria" panose="02040503050406030204" pitchFamily="18" charset="0"/>
              <a:cs typeface="Calibri" panose="020F0502020204030204" pitchFamily="34" charset="0"/>
            </a:rPr>
            <a:t>Bước lớn bước nhỏ</a:t>
          </a:r>
          <a:endParaRPr lang="en-US" sz="3200" b="1" kern="1200">
            <a:solidFill>
              <a:schemeClr val="bg1"/>
            </a:solidFill>
            <a:latin typeface="Calibri" panose="020F0502020204030204" pitchFamily="34" charset="0"/>
            <a:ea typeface="Cambria" panose="02040503050406030204" pitchFamily="18" charset="0"/>
            <a:cs typeface="Calibri" panose="020F0502020204030204" pitchFamily="34" charset="0"/>
          </a:endParaRPr>
        </a:p>
      </dsp:txBody>
      <dsp:txXfrm>
        <a:off x="736264" y="258312"/>
        <a:ext cx="10938146" cy="18328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5A4C1-19B2-47EA-92D0-D3D5C854CEC4}">
      <dsp:nvSpPr>
        <dsp:cNvPr id="0" name=""/>
        <dsp:cNvSpPr/>
      </dsp:nvSpPr>
      <dsp:spPr>
        <a:xfrm>
          <a:off x="725804" y="0"/>
          <a:ext cx="8225789" cy="6642536"/>
        </a:xfrm>
        <a:prstGeom prst="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03A4CA9E-5684-4374-874B-9B25666998C0}">
      <dsp:nvSpPr>
        <dsp:cNvPr id="0" name=""/>
        <dsp:cNvSpPr/>
      </dsp:nvSpPr>
      <dsp:spPr>
        <a:xfrm>
          <a:off x="2100" y="1850504"/>
          <a:ext cx="2981123" cy="294152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Lời giải của bài toán được tiến hành theo thứ tự, ta xét mỗi số nguyên có thể góp phần vào tổng và đã rút gọn bài toán tương ứng.</a:t>
          </a:r>
        </a:p>
      </dsp:txBody>
      <dsp:txXfrm>
        <a:off x="145694" y="1994098"/>
        <a:ext cx="2693935" cy="2654339"/>
      </dsp:txXfrm>
    </dsp:sp>
    <dsp:sp modelId="{60C60153-F771-462F-B1CE-0C3C25D58673}">
      <dsp:nvSpPr>
        <dsp:cNvPr id="0" name=""/>
        <dsp:cNvSpPr/>
      </dsp:nvSpPr>
      <dsp:spPr>
        <a:xfrm>
          <a:off x="3408027" y="1850504"/>
          <a:ext cx="2845565" cy="2941527"/>
        </a:xfrm>
        <a:prstGeom prst="roundRect">
          <a:avLst/>
        </a:prstGeom>
        <a:gradFill rotWithShape="0">
          <a:gsLst>
            <a:gs pos="0">
              <a:schemeClr val="accent2">
                <a:hueOff val="10553667"/>
                <a:satOff val="37402"/>
                <a:lumOff val="7647"/>
                <a:alphaOff val="0"/>
                <a:satMod val="103000"/>
                <a:lumMod val="102000"/>
                <a:tint val="94000"/>
              </a:schemeClr>
            </a:gs>
            <a:gs pos="50000">
              <a:schemeClr val="accent2">
                <a:hueOff val="10553667"/>
                <a:satOff val="37402"/>
                <a:lumOff val="7647"/>
                <a:alphaOff val="0"/>
                <a:satMod val="110000"/>
                <a:lumMod val="100000"/>
                <a:shade val="100000"/>
              </a:schemeClr>
            </a:gs>
            <a:gs pos="100000">
              <a:schemeClr val="accent2">
                <a:hueOff val="10553667"/>
                <a:satOff val="37402"/>
                <a:lumOff val="764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Khi một lời giải không đưa ra tổng mong muốn, ta quay lại, loại bỏ các phỏng đoán gần và thử lần lượt. </a:t>
          </a:r>
        </a:p>
      </dsp:txBody>
      <dsp:txXfrm>
        <a:off x="3546936" y="1989413"/>
        <a:ext cx="2567747" cy="2663709"/>
      </dsp:txXfrm>
    </dsp:sp>
    <dsp:sp modelId="{1D2D7A8E-7D0B-4946-82F8-7ED2748E5410}">
      <dsp:nvSpPr>
        <dsp:cNvPr id="0" name=""/>
        <dsp:cNvSpPr/>
      </dsp:nvSpPr>
      <dsp:spPr>
        <a:xfrm>
          <a:off x="6678396" y="1850504"/>
          <a:ext cx="2996902" cy="2941527"/>
        </a:xfrm>
        <a:prstGeom prst="roundRect">
          <a:avLst/>
        </a:prstGeom>
        <a:gradFill rotWithShape="0">
          <a:gsLst>
            <a:gs pos="0">
              <a:schemeClr val="accent2">
                <a:hueOff val="21107335"/>
                <a:satOff val="74803"/>
                <a:lumOff val="15294"/>
                <a:alphaOff val="0"/>
                <a:satMod val="103000"/>
                <a:lumMod val="102000"/>
                <a:tint val="94000"/>
              </a:schemeClr>
            </a:gs>
            <a:gs pos="50000">
              <a:schemeClr val="accent2">
                <a:hueOff val="21107335"/>
                <a:satOff val="74803"/>
                <a:lumOff val="15294"/>
                <a:alphaOff val="0"/>
                <a:satMod val="110000"/>
                <a:lumMod val="100000"/>
                <a:shade val="100000"/>
              </a:schemeClr>
            </a:gs>
            <a:gs pos="100000">
              <a:schemeClr val="accent2">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a:t>Với dãy nhiều số nguyên, rất khó tìm lời giải, đặc biệt khi tất cả chúng đều lớn như nhau đến mức ta không thể loại trực tiếp được số nào.</a:t>
          </a:r>
        </a:p>
      </dsp:txBody>
      <dsp:txXfrm>
        <a:off x="6821990" y="1994098"/>
        <a:ext cx="2709714" cy="26543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D574C-FC2F-4C4C-9419-6AD6226AB132}">
      <dsp:nvSpPr>
        <dsp:cNvPr id="0" name=""/>
        <dsp:cNvSpPr/>
      </dsp:nvSpPr>
      <dsp:spPr>
        <a:xfrm rot="1097742">
          <a:off x="416357" y="1112782"/>
          <a:ext cx="1278255" cy="1117355"/>
        </a:xfrm>
        <a:prstGeom prst="rightArrow">
          <a:avLst>
            <a:gd name="adj1" fmla="val 70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880" tIns="13970" rIns="27940" bIns="13970" numCol="1" spcCol="1270" anchor="ctr" anchorCtr="0">
          <a:noAutofit/>
        </a:bodyPr>
        <a:lstStyle/>
        <a:p>
          <a:pPr lvl="0" algn="ctr" defTabSz="977900">
            <a:lnSpc>
              <a:spcPct val="90000"/>
            </a:lnSpc>
            <a:spcBef>
              <a:spcPct val="0"/>
            </a:spcBef>
            <a:spcAft>
              <a:spcPct val="35000"/>
            </a:spcAft>
          </a:pPr>
          <a:endParaRPr lang="en-US" sz="2200" kern="1200"/>
        </a:p>
      </dsp:txBody>
      <dsp:txXfrm>
        <a:off x="736325" y="1277877"/>
        <a:ext cx="623149" cy="782149"/>
      </dsp:txXfrm>
    </dsp:sp>
    <dsp:sp modelId="{CF0A3942-1527-46EA-8137-196F6F921266}">
      <dsp:nvSpPr>
        <dsp:cNvPr id="0" name=""/>
        <dsp:cNvSpPr/>
      </dsp:nvSpPr>
      <dsp:spPr>
        <a:xfrm>
          <a:off x="4325" y="940389"/>
          <a:ext cx="639127" cy="63912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a:t>1</a:t>
          </a:r>
        </a:p>
      </dsp:txBody>
      <dsp:txXfrm>
        <a:off x="97923" y="1033987"/>
        <a:ext cx="451931" cy="451931"/>
      </dsp:txXfrm>
    </dsp:sp>
    <dsp:sp modelId="{EC53D479-2C48-4B3C-BAAD-C747F6BB92C1}">
      <dsp:nvSpPr>
        <dsp:cNvPr id="0" name=""/>
        <dsp:cNvSpPr/>
      </dsp:nvSpPr>
      <dsp:spPr>
        <a:xfrm rot="576896">
          <a:off x="1731222" y="672549"/>
          <a:ext cx="5597018" cy="3798395"/>
        </a:xfrm>
        <a:prstGeom prst="rightArrow">
          <a:avLst>
            <a:gd name="adj1" fmla="val 70000"/>
            <a:gd name="adj2" fmla="val 50000"/>
          </a:avLst>
        </a:prstGeom>
        <a:solidFill>
          <a:schemeClr val="accent4">
            <a:tint val="40000"/>
            <a:alpha val="90000"/>
            <a:hueOff val="10720344"/>
            <a:satOff val="30678"/>
            <a:lumOff val="2795"/>
            <a:alphaOff val="0"/>
          </a:schemeClr>
        </a:solidFill>
        <a:ln w="6350" cap="flat" cmpd="sng" algn="ctr">
          <a:solidFill>
            <a:schemeClr val="accent4">
              <a:tint val="40000"/>
              <a:alpha val="90000"/>
              <a:hueOff val="10720344"/>
              <a:satOff val="30678"/>
              <a:lumOff val="279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5880" tIns="13970" rIns="27940" bIns="13970" numCol="1" spcCol="1270" anchor="ctr" anchorCtr="0">
          <a:noAutofit/>
        </a:bodyPr>
        <a:lstStyle/>
        <a:p>
          <a:pPr lvl="0" algn="l" defTabSz="977900">
            <a:lnSpc>
              <a:spcPct val="90000"/>
            </a:lnSpc>
            <a:spcBef>
              <a:spcPct val="0"/>
            </a:spcBef>
            <a:spcAft>
              <a:spcPct val="35000"/>
            </a:spcAft>
          </a:pPr>
          <a:endParaRPr lang="en-US" sz="2200" kern="1200"/>
        </a:p>
      </dsp:txBody>
      <dsp:txXfrm>
        <a:off x="3129986" y="1248139"/>
        <a:ext cx="2868325" cy="2658877"/>
      </dsp:txXfrm>
    </dsp:sp>
    <dsp:sp modelId="{E506285A-FC89-4354-87FA-E3850CB58CDB}">
      <dsp:nvSpPr>
        <dsp:cNvPr id="0" name=""/>
        <dsp:cNvSpPr/>
      </dsp:nvSpPr>
      <dsp:spPr>
        <a:xfrm>
          <a:off x="1570673" y="1555536"/>
          <a:ext cx="639127" cy="639127"/>
        </a:xfrm>
        <a:prstGeom prst="ellipse">
          <a:avLst/>
        </a:prstGeom>
        <a:gradFill rotWithShape="0">
          <a:gsLst>
            <a:gs pos="0">
              <a:schemeClr val="accent4">
                <a:hueOff val="10553667"/>
                <a:satOff val="37402"/>
                <a:lumOff val="7647"/>
                <a:alphaOff val="0"/>
                <a:satMod val="103000"/>
                <a:lumMod val="102000"/>
                <a:tint val="94000"/>
              </a:schemeClr>
            </a:gs>
            <a:gs pos="50000">
              <a:schemeClr val="accent4">
                <a:hueOff val="10553667"/>
                <a:satOff val="37402"/>
                <a:lumOff val="7647"/>
                <a:alphaOff val="0"/>
                <a:satMod val="110000"/>
                <a:lumMod val="100000"/>
                <a:shade val="100000"/>
              </a:schemeClr>
            </a:gs>
            <a:gs pos="100000">
              <a:schemeClr val="accent4">
                <a:hueOff val="10553667"/>
                <a:satOff val="37402"/>
                <a:lumOff val="764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a:t>2</a:t>
          </a:r>
        </a:p>
      </dsp:txBody>
      <dsp:txXfrm>
        <a:off x="1664271" y="1649134"/>
        <a:ext cx="451931" cy="451931"/>
      </dsp:txXfrm>
    </dsp:sp>
    <dsp:sp modelId="{5AF15323-C8FD-4949-AEE0-6312948D8688}">
      <dsp:nvSpPr>
        <dsp:cNvPr id="0" name=""/>
        <dsp:cNvSpPr/>
      </dsp:nvSpPr>
      <dsp:spPr>
        <a:xfrm>
          <a:off x="7359238" y="2511097"/>
          <a:ext cx="1932542" cy="1117355"/>
        </a:xfrm>
        <a:prstGeom prst="roundRect">
          <a:avLst/>
        </a:prstGeom>
        <a:solidFill>
          <a:schemeClr val="accent4">
            <a:tint val="40000"/>
            <a:alpha val="90000"/>
            <a:hueOff val="21440687"/>
            <a:satOff val="61357"/>
            <a:lumOff val="5591"/>
            <a:alphaOff val="0"/>
          </a:schemeClr>
        </a:solidFill>
        <a:ln w="6350" cap="flat" cmpd="sng" algn="ctr">
          <a:solidFill>
            <a:schemeClr val="accent4">
              <a:tint val="40000"/>
              <a:alpha val="90000"/>
              <a:hueOff val="21440687"/>
              <a:satOff val="61357"/>
              <a:lumOff val="559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7160" tIns="34290" rIns="68580" bIns="34290" numCol="1" spcCol="1270" anchor="ctr" anchorCtr="0">
          <a:noAutofit/>
        </a:bodyPr>
        <a:lstStyle/>
        <a:p>
          <a:pPr lvl="0" algn="ctr" defTabSz="2400300">
            <a:lnSpc>
              <a:spcPct val="90000"/>
            </a:lnSpc>
            <a:spcBef>
              <a:spcPct val="0"/>
            </a:spcBef>
            <a:spcAft>
              <a:spcPct val="35000"/>
            </a:spcAft>
          </a:pPr>
          <a:r>
            <a:rPr lang="en-US" sz="5400" kern="1200"/>
            <a:t> </a:t>
          </a:r>
        </a:p>
      </dsp:txBody>
      <dsp:txXfrm>
        <a:off x="7842373" y="2678700"/>
        <a:ext cx="1058332" cy="782149"/>
      </dsp:txXfrm>
    </dsp:sp>
    <dsp:sp modelId="{B1402D39-176B-4F8D-8AFC-05F573109C5C}">
      <dsp:nvSpPr>
        <dsp:cNvPr id="0" name=""/>
        <dsp:cNvSpPr/>
      </dsp:nvSpPr>
      <dsp:spPr>
        <a:xfrm>
          <a:off x="6963100" y="2746703"/>
          <a:ext cx="639127" cy="639127"/>
        </a:xfrm>
        <a:prstGeom prst="ellipse">
          <a:avLst/>
        </a:prstGeom>
        <a:gradFill rotWithShape="0">
          <a:gsLst>
            <a:gs pos="0">
              <a:schemeClr val="accent4">
                <a:hueOff val="21107335"/>
                <a:satOff val="74803"/>
                <a:lumOff val="15294"/>
                <a:alphaOff val="0"/>
                <a:satMod val="103000"/>
                <a:lumMod val="102000"/>
                <a:tint val="94000"/>
              </a:schemeClr>
            </a:gs>
            <a:gs pos="50000">
              <a:schemeClr val="accent4">
                <a:hueOff val="21107335"/>
                <a:satOff val="74803"/>
                <a:lumOff val="15294"/>
                <a:alphaOff val="0"/>
                <a:satMod val="110000"/>
                <a:lumMod val="100000"/>
                <a:shade val="100000"/>
              </a:schemeClr>
            </a:gs>
            <a:gs pos="100000">
              <a:schemeClr val="accent4">
                <a:hueOff val="21107335"/>
                <a:satOff val="74803"/>
                <a:lumOff val="1529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a:t>3</a:t>
          </a:r>
        </a:p>
      </dsp:txBody>
      <dsp:txXfrm>
        <a:off x="7056698" y="2840301"/>
        <a:ext cx="451931" cy="4519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870FC-1A0D-4DAD-8BD3-2F78FCD9ECA7}">
      <dsp:nvSpPr>
        <dsp:cNvPr id="0" name=""/>
        <dsp:cNvSpPr/>
      </dsp:nvSpPr>
      <dsp:spPr>
        <a:xfrm>
          <a:off x="3514" y="1991923"/>
          <a:ext cx="1876878" cy="14129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Calibri" panose="020F0502020204030204" pitchFamily="34" charset="0"/>
              <a:cs typeface="Calibri" panose="020F0502020204030204" pitchFamily="34" charset="0"/>
            </a:rPr>
            <a:t>Chọn số nguyên ban đầu a</a:t>
          </a:r>
          <a:r>
            <a:rPr lang="en-US" sz="2200" kern="1200" baseline="-25000">
              <a:latin typeface="Calibri" panose="020F0502020204030204" pitchFamily="34" charset="0"/>
              <a:cs typeface="Calibri" panose="020F0502020204030204" pitchFamily="34" charset="0"/>
            </a:rPr>
            <a:t>1</a:t>
          </a:r>
          <a:endParaRPr lang="en-US" sz="2200" kern="1200">
            <a:latin typeface="Calibri" panose="020F0502020204030204" pitchFamily="34" charset="0"/>
            <a:cs typeface="Calibri" panose="020F0502020204030204" pitchFamily="34" charset="0"/>
          </a:endParaRPr>
        </a:p>
      </dsp:txBody>
      <dsp:txXfrm>
        <a:off x="36031" y="2024440"/>
        <a:ext cx="1811844" cy="1045176"/>
      </dsp:txXfrm>
    </dsp:sp>
    <dsp:sp modelId="{10E5677C-8C2A-43D3-96E9-FFBCA07191DA}">
      <dsp:nvSpPr>
        <dsp:cNvPr id="0" name=""/>
        <dsp:cNvSpPr/>
      </dsp:nvSpPr>
      <dsp:spPr>
        <a:xfrm>
          <a:off x="1020384" y="2188050"/>
          <a:ext cx="1937623" cy="1937623"/>
        </a:xfrm>
        <a:prstGeom prst="leftCircularArrow">
          <a:avLst>
            <a:gd name="adj1" fmla="val 2843"/>
            <a:gd name="adj2" fmla="val 347378"/>
            <a:gd name="adj3" fmla="val 2122889"/>
            <a:gd name="adj4" fmla="val 9024490"/>
            <a:gd name="adj5" fmla="val 331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B685579-EBDE-4C0E-8309-B52BB7EC2061}">
      <dsp:nvSpPr>
        <dsp:cNvPr id="0" name=""/>
        <dsp:cNvSpPr/>
      </dsp:nvSpPr>
      <dsp:spPr>
        <a:xfrm>
          <a:off x="514122" y="3061374"/>
          <a:ext cx="1369060" cy="5444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a:t>1</a:t>
          </a:r>
        </a:p>
      </dsp:txBody>
      <dsp:txXfrm>
        <a:off x="530068" y="3077320"/>
        <a:ext cx="1337168" cy="512538"/>
      </dsp:txXfrm>
    </dsp:sp>
    <dsp:sp modelId="{85605B87-48A1-4167-B253-BD3FF7308AFC}">
      <dsp:nvSpPr>
        <dsp:cNvPr id="0" name=""/>
        <dsp:cNvSpPr/>
      </dsp:nvSpPr>
      <dsp:spPr>
        <a:xfrm>
          <a:off x="2145543" y="1990878"/>
          <a:ext cx="1935806" cy="14130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Calibri" panose="020F0502020204030204" pitchFamily="34" charset="0"/>
              <a:cs typeface="Calibri" panose="020F0502020204030204" pitchFamily="34" charset="0"/>
            </a:rPr>
            <a:t>Chọn số nguyên thứ </a:t>
          </a:r>
          <a:r>
            <a:rPr lang="en-US" sz="2200" kern="1200" smtClean="0">
              <a:latin typeface="Calibri" panose="020F0502020204030204" pitchFamily="34" charset="0"/>
              <a:cs typeface="Calibri" panose="020F0502020204030204" pitchFamily="34" charset="0"/>
            </a:rPr>
            <a:t>2: </a:t>
          </a:r>
          <a:r>
            <a:rPr lang="en-US" sz="2200" kern="1200">
              <a:latin typeface="Calibri" panose="020F0502020204030204" pitchFamily="34" charset="0"/>
              <a:cs typeface="Calibri" panose="020F0502020204030204" pitchFamily="34" charset="0"/>
            </a:rPr>
            <a:t>a</a:t>
          </a:r>
          <a:r>
            <a:rPr lang="en-US" sz="2200" kern="1200" baseline="-25000">
              <a:latin typeface="Calibri" panose="020F0502020204030204" pitchFamily="34" charset="0"/>
              <a:cs typeface="Calibri" panose="020F0502020204030204" pitchFamily="34" charset="0"/>
            </a:rPr>
            <a:t>2 </a:t>
          </a:r>
          <a:r>
            <a:rPr lang="en-US" sz="2200" kern="1200" baseline="0">
              <a:latin typeface="Calibri" panose="020F0502020204030204" pitchFamily="34" charset="0"/>
              <a:cs typeface="Calibri" panose="020F0502020204030204" pitchFamily="34" charset="0"/>
            </a:rPr>
            <a:t>&gt; a</a:t>
          </a:r>
          <a:r>
            <a:rPr lang="en-US" sz="2200" kern="1200" baseline="-25000">
              <a:latin typeface="Calibri" panose="020F0502020204030204" pitchFamily="34" charset="0"/>
              <a:cs typeface="Calibri" panose="020F0502020204030204" pitchFamily="34" charset="0"/>
            </a:rPr>
            <a:t>1</a:t>
          </a:r>
          <a:endParaRPr lang="en-US" sz="2200" kern="1200">
            <a:latin typeface="Calibri" panose="020F0502020204030204" pitchFamily="34" charset="0"/>
            <a:cs typeface="Calibri" panose="020F0502020204030204" pitchFamily="34" charset="0"/>
          </a:endParaRPr>
        </a:p>
      </dsp:txBody>
      <dsp:txXfrm>
        <a:off x="2178061" y="2326192"/>
        <a:ext cx="1870770" cy="1045214"/>
      </dsp:txXfrm>
    </dsp:sp>
    <dsp:sp modelId="{AE8B2FDB-2C73-4A9F-A543-D8A343516E02}">
      <dsp:nvSpPr>
        <dsp:cNvPr id="0" name=""/>
        <dsp:cNvSpPr/>
      </dsp:nvSpPr>
      <dsp:spPr>
        <a:xfrm>
          <a:off x="3171152" y="1189636"/>
          <a:ext cx="2255637" cy="2255637"/>
        </a:xfrm>
        <a:prstGeom prst="circularArrow">
          <a:avLst>
            <a:gd name="adj1" fmla="val 2443"/>
            <a:gd name="adj2" fmla="val 295631"/>
            <a:gd name="adj3" fmla="val 19528761"/>
            <a:gd name="adj4" fmla="val 12575414"/>
            <a:gd name="adj5" fmla="val 285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F94AF97-4EBC-4F92-BD0C-2C3A9917EF98}">
      <dsp:nvSpPr>
        <dsp:cNvPr id="0" name=""/>
        <dsp:cNvSpPr/>
      </dsp:nvSpPr>
      <dsp:spPr>
        <a:xfrm>
          <a:off x="2685615" y="1790018"/>
          <a:ext cx="1369060" cy="5444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a:t>2</a:t>
          </a:r>
        </a:p>
      </dsp:txBody>
      <dsp:txXfrm>
        <a:off x="2701561" y="1805964"/>
        <a:ext cx="1337168" cy="512538"/>
      </dsp:txXfrm>
    </dsp:sp>
    <dsp:sp modelId="{22F85C74-B11C-4BDB-92D1-360F3567A046}">
      <dsp:nvSpPr>
        <dsp:cNvPr id="0" name=""/>
        <dsp:cNvSpPr/>
      </dsp:nvSpPr>
      <dsp:spPr>
        <a:xfrm>
          <a:off x="4343711" y="1984639"/>
          <a:ext cx="2093260" cy="142766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Calibri" panose="020F0502020204030204" pitchFamily="34" charset="0"/>
              <a:cs typeface="Calibri" panose="020F0502020204030204" pitchFamily="34" charset="0"/>
            </a:rPr>
            <a:t>Chọn số nguyên thứ </a:t>
          </a:r>
          <a:r>
            <a:rPr lang="en-US" sz="2200" kern="1200" smtClean="0">
              <a:latin typeface="Calibri" panose="020F0502020204030204" pitchFamily="34" charset="0"/>
              <a:cs typeface="Calibri" panose="020F0502020204030204" pitchFamily="34" charset="0"/>
            </a:rPr>
            <a:t>3                 a</a:t>
          </a:r>
          <a:r>
            <a:rPr lang="en-US" sz="2200" kern="1200" baseline="-25000" smtClean="0">
              <a:latin typeface="Calibri" panose="020F0502020204030204" pitchFamily="34" charset="0"/>
              <a:cs typeface="Calibri" panose="020F0502020204030204" pitchFamily="34" charset="0"/>
            </a:rPr>
            <a:t>3</a:t>
          </a:r>
          <a:r>
            <a:rPr lang="en-US" sz="2200" kern="1200" baseline="0" smtClean="0">
              <a:latin typeface="Calibri" panose="020F0502020204030204" pitchFamily="34" charset="0"/>
              <a:cs typeface="Calibri" panose="020F0502020204030204" pitchFamily="34" charset="0"/>
            </a:rPr>
            <a:t> &gt; a</a:t>
          </a:r>
          <a:r>
            <a:rPr lang="en-US" sz="2200" kern="1200" baseline="-25000" smtClean="0">
              <a:latin typeface="Calibri" panose="020F0502020204030204" pitchFamily="34" charset="0"/>
              <a:cs typeface="Calibri" panose="020F0502020204030204" pitchFamily="34" charset="0"/>
            </a:rPr>
            <a:t>1</a:t>
          </a:r>
          <a:r>
            <a:rPr lang="en-US" sz="2200" kern="1200" baseline="0" smtClean="0">
              <a:latin typeface="Calibri" panose="020F0502020204030204" pitchFamily="34" charset="0"/>
              <a:cs typeface="Calibri" panose="020F0502020204030204" pitchFamily="34" charset="0"/>
            </a:rPr>
            <a:t> + a</a:t>
          </a:r>
          <a:r>
            <a:rPr lang="en-US" sz="2200" kern="1200" baseline="-25000" smtClean="0">
              <a:latin typeface="Calibri" panose="020F0502020204030204" pitchFamily="34" charset="0"/>
              <a:cs typeface="Calibri" panose="020F0502020204030204" pitchFamily="34" charset="0"/>
            </a:rPr>
            <a:t>2</a:t>
          </a:r>
          <a:endParaRPr lang="en-US" sz="2200" kern="1200">
            <a:latin typeface="Calibri" panose="020F0502020204030204" pitchFamily="34" charset="0"/>
            <a:cs typeface="Calibri" panose="020F0502020204030204" pitchFamily="34" charset="0"/>
          </a:endParaRPr>
        </a:p>
      </dsp:txBody>
      <dsp:txXfrm>
        <a:off x="4376566" y="2017494"/>
        <a:ext cx="2027550" cy="1056029"/>
      </dsp:txXfrm>
    </dsp:sp>
    <dsp:sp modelId="{27C5ABD0-28BD-4089-B423-0A8DEBC337AA}">
      <dsp:nvSpPr>
        <dsp:cNvPr id="0" name=""/>
        <dsp:cNvSpPr/>
      </dsp:nvSpPr>
      <dsp:spPr>
        <a:xfrm>
          <a:off x="5475617" y="2267324"/>
          <a:ext cx="1831356" cy="1831356"/>
        </a:xfrm>
        <a:prstGeom prst="leftCircularArrow">
          <a:avLst>
            <a:gd name="adj1" fmla="val 3008"/>
            <a:gd name="adj2" fmla="val 368961"/>
            <a:gd name="adj3" fmla="val 2143779"/>
            <a:gd name="adj4" fmla="val 9023797"/>
            <a:gd name="adj5" fmla="val 35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079B110-4021-404B-9DD2-660ED763B209}">
      <dsp:nvSpPr>
        <dsp:cNvPr id="0" name=""/>
        <dsp:cNvSpPr/>
      </dsp:nvSpPr>
      <dsp:spPr>
        <a:xfrm>
          <a:off x="4962510" y="3061426"/>
          <a:ext cx="1369060" cy="5444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a:t>3</a:t>
          </a:r>
        </a:p>
      </dsp:txBody>
      <dsp:txXfrm>
        <a:off x="4978456" y="3077372"/>
        <a:ext cx="1337168" cy="512538"/>
      </dsp:txXfrm>
    </dsp:sp>
    <dsp:sp modelId="{9F5511CD-9090-4DC1-997D-BDF517295BED}">
      <dsp:nvSpPr>
        <dsp:cNvPr id="0" name=""/>
        <dsp:cNvSpPr/>
      </dsp:nvSpPr>
      <dsp:spPr>
        <a:xfrm>
          <a:off x="6750813" y="2025800"/>
          <a:ext cx="1437230" cy="134369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t" anchorCtr="0">
          <a:noAutofit/>
        </a:bodyPr>
        <a:lstStyle/>
        <a:p>
          <a:pPr marL="285750" lvl="1" indent="-285750" algn="l" defTabSz="2578100">
            <a:lnSpc>
              <a:spcPct val="90000"/>
            </a:lnSpc>
            <a:spcBef>
              <a:spcPct val="0"/>
            </a:spcBef>
            <a:spcAft>
              <a:spcPct val="15000"/>
            </a:spcAft>
            <a:buChar char="••"/>
          </a:pPr>
          <a:r>
            <a:rPr lang="en-US" sz="5800" kern="1200"/>
            <a:t>…</a:t>
          </a:r>
        </a:p>
      </dsp:txBody>
      <dsp:txXfrm>
        <a:off x="6781735" y="2344657"/>
        <a:ext cx="1375386" cy="993919"/>
      </dsp:txXfrm>
    </dsp:sp>
    <dsp:sp modelId="{32AA037B-8B88-4F5F-A654-9B0CA7C6F246}">
      <dsp:nvSpPr>
        <dsp:cNvPr id="0" name=""/>
        <dsp:cNvSpPr/>
      </dsp:nvSpPr>
      <dsp:spPr>
        <a:xfrm>
          <a:off x="7523673" y="1175265"/>
          <a:ext cx="2311928" cy="2311928"/>
        </a:xfrm>
        <a:prstGeom prst="circularArrow">
          <a:avLst>
            <a:gd name="adj1" fmla="val 2383"/>
            <a:gd name="adj2" fmla="val 288037"/>
            <a:gd name="adj3" fmla="val 19535020"/>
            <a:gd name="adj4" fmla="val 12574078"/>
            <a:gd name="adj5" fmla="val 278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512C816-70F3-413D-BDA5-30462F898F40}">
      <dsp:nvSpPr>
        <dsp:cNvPr id="0" name=""/>
        <dsp:cNvSpPr/>
      </dsp:nvSpPr>
      <dsp:spPr>
        <a:xfrm>
          <a:off x="7041597" y="1790265"/>
          <a:ext cx="1369060" cy="5444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a:t>…</a:t>
          </a:r>
        </a:p>
      </dsp:txBody>
      <dsp:txXfrm>
        <a:off x="7057543" y="1806211"/>
        <a:ext cx="1337168" cy="512538"/>
      </dsp:txXfrm>
    </dsp:sp>
    <dsp:sp modelId="{EBA946CC-6ED2-4235-B81B-48BF2A09655C}">
      <dsp:nvSpPr>
        <dsp:cNvPr id="0" name=""/>
        <dsp:cNvSpPr/>
      </dsp:nvSpPr>
      <dsp:spPr>
        <a:xfrm>
          <a:off x="8673019" y="1915875"/>
          <a:ext cx="2244507" cy="156618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Calibri" panose="020F0502020204030204" pitchFamily="34" charset="0"/>
              <a:cs typeface="Calibri" panose="020F0502020204030204" pitchFamily="34" charset="0"/>
            </a:rPr>
            <a:t>Số nguyên n:</a:t>
          </a:r>
        </a:p>
      </dsp:txBody>
      <dsp:txXfrm>
        <a:off x="8709061" y="1951917"/>
        <a:ext cx="2172423" cy="1158490"/>
      </dsp:txXfrm>
    </dsp:sp>
    <dsp:sp modelId="{F8E954C2-92DF-48D4-808D-CD54739313C6}">
      <dsp:nvSpPr>
        <dsp:cNvPr id="0" name=""/>
        <dsp:cNvSpPr/>
      </dsp:nvSpPr>
      <dsp:spPr>
        <a:xfrm>
          <a:off x="9367441" y="3061921"/>
          <a:ext cx="1369060" cy="5444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a:t>n</a:t>
          </a:r>
        </a:p>
      </dsp:txBody>
      <dsp:txXfrm>
        <a:off x="9383387" y="3077867"/>
        <a:ext cx="1337168" cy="5125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20906C-12EE-4F34-BED7-C99FC51E4257}" type="datetime1">
              <a:rPr lang="zh-CN" altLang="en-US" smtClean="0"/>
              <a:t>2022/3/23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3720D0-3319-42B9-93F0-4E2DB21912E5}" type="slidenum">
              <a:rPr lang="en-US" smtClean="0"/>
              <a:t>‹#›</a:t>
            </a:fld>
            <a:endParaRPr lang="en-US"/>
          </a:p>
        </p:txBody>
      </p:sp>
    </p:spTree>
    <p:extLst>
      <p:ext uri="{BB962C8B-B14F-4D97-AF65-F5344CB8AC3E}">
        <p14:creationId xmlns:p14="http://schemas.microsoft.com/office/powerpoint/2010/main" val="365311563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41A8E-CEFF-4AB7-B9AF-99229D3BE518}" type="datetime1">
              <a:rPr lang="zh-CN" altLang="en-US" smtClean="0"/>
              <a:t>2022/3/23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extLst>
      <p:ext uri="{BB962C8B-B14F-4D97-AF65-F5344CB8AC3E}">
        <p14:creationId xmlns:p14="http://schemas.microsoft.com/office/powerpoint/2010/main" val="92436166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
        <p:nvSpPr>
          <p:cNvPr id="5" name="Date Placeholder 4"/>
          <p:cNvSpPr>
            <a:spLocks noGrp="1"/>
          </p:cNvSpPr>
          <p:nvPr>
            <p:ph type="dt" idx="11"/>
          </p:nvPr>
        </p:nvSpPr>
        <p:spPr/>
        <p:txBody>
          <a:bodyPr/>
          <a:lstStyle/>
          <a:p>
            <a:fld id="{1B3D246E-5EAC-4A49-A199-6C1AE528FA82}"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151402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41</a:t>
            </a:fld>
            <a:endParaRPr lang="zh-CN" altLang="en-US"/>
          </a:p>
        </p:txBody>
      </p:sp>
    </p:spTree>
    <p:extLst>
      <p:ext uri="{BB962C8B-B14F-4D97-AF65-F5344CB8AC3E}">
        <p14:creationId xmlns:p14="http://schemas.microsoft.com/office/powerpoint/2010/main" val="160370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43</a:t>
            </a:fld>
            <a:endParaRPr lang="zh-CN" altLang="en-US"/>
          </a:p>
        </p:txBody>
      </p:sp>
    </p:spTree>
    <p:extLst>
      <p:ext uri="{BB962C8B-B14F-4D97-AF65-F5344CB8AC3E}">
        <p14:creationId xmlns:p14="http://schemas.microsoft.com/office/powerpoint/2010/main" val="321350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52</a:t>
            </a:fld>
            <a:endParaRPr lang="zh-CN" altLang="en-US"/>
          </a:p>
        </p:txBody>
      </p:sp>
    </p:spTree>
    <p:extLst>
      <p:ext uri="{BB962C8B-B14F-4D97-AF65-F5344CB8AC3E}">
        <p14:creationId xmlns:p14="http://schemas.microsoft.com/office/powerpoint/2010/main" val="2192429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55</a:t>
            </a:fld>
            <a:endParaRPr lang="zh-CN" altLang="en-US"/>
          </a:p>
        </p:txBody>
      </p:sp>
    </p:spTree>
    <p:extLst>
      <p:ext uri="{BB962C8B-B14F-4D97-AF65-F5344CB8AC3E}">
        <p14:creationId xmlns:p14="http://schemas.microsoft.com/office/powerpoint/2010/main" val="276919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59</a:t>
            </a:fld>
            <a:endParaRPr lang="zh-CN" altLang="en-US"/>
          </a:p>
        </p:txBody>
      </p:sp>
    </p:spTree>
    <p:extLst>
      <p:ext uri="{BB962C8B-B14F-4D97-AF65-F5344CB8AC3E}">
        <p14:creationId xmlns:p14="http://schemas.microsoft.com/office/powerpoint/2010/main" val="205701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60</a:t>
            </a:fld>
            <a:endParaRPr lang="zh-CN" altLang="en-US"/>
          </a:p>
        </p:txBody>
      </p:sp>
    </p:spTree>
    <p:extLst>
      <p:ext uri="{BB962C8B-B14F-4D97-AF65-F5344CB8AC3E}">
        <p14:creationId xmlns:p14="http://schemas.microsoft.com/office/powerpoint/2010/main" val="285418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63</a:t>
            </a:fld>
            <a:endParaRPr lang="zh-CN" altLang="en-US"/>
          </a:p>
        </p:txBody>
      </p:sp>
    </p:spTree>
    <p:extLst>
      <p:ext uri="{BB962C8B-B14F-4D97-AF65-F5344CB8AC3E}">
        <p14:creationId xmlns:p14="http://schemas.microsoft.com/office/powerpoint/2010/main" val="34142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64</a:t>
            </a:fld>
            <a:endParaRPr lang="zh-CN" altLang="en-US"/>
          </a:p>
        </p:txBody>
      </p:sp>
    </p:spTree>
    <p:extLst>
      <p:ext uri="{BB962C8B-B14F-4D97-AF65-F5344CB8AC3E}">
        <p14:creationId xmlns:p14="http://schemas.microsoft.com/office/powerpoint/2010/main" val="299205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65</a:t>
            </a:fld>
            <a:endParaRPr lang="zh-CN" altLang="en-US"/>
          </a:p>
        </p:txBody>
      </p:sp>
    </p:spTree>
    <p:extLst>
      <p:ext uri="{BB962C8B-B14F-4D97-AF65-F5344CB8AC3E}">
        <p14:creationId xmlns:p14="http://schemas.microsoft.com/office/powerpoint/2010/main" val="3301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68</a:t>
            </a:fld>
            <a:endParaRPr lang="zh-CN" altLang="en-US"/>
          </a:p>
        </p:txBody>
      </p:sp>
    </p:spTree>
    <p:extLst>
      <p:ext uri="{BB962C8B-B14F-4D97-AF65-F5344CB8AC3E}">
        <p14:creationId xmlns:p14="http://schemas.microsoft.com/office/powerpoint/2010/main" val="376153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
        <p:nvSpPr>
          <p:cNvPr id="5" name="Date Placeholder 4"/>
          <p:cNvSpPr>
            <a:spLocks noGrp="1"/>
          </p:cNvSpPr>
          <p:nvPr>
            <p:ph type="dt" idx="11"/>
          </p:nvPr>
        </p:nvSpPr>
        <p:spPr/>
        <p:txBody>
          <a:bodyPr/>
          <a:lstStyle/>
          <a:p>
            <a:fld id="{D56C1261-1CFD-4E05-8624-9E910C7C3CCF}"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469842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70</a:t>
            </a:fld>
            <a:endParaRPr lang="zh-CN" altLang="en-US"/>
          </a:p>
        </p:txBody>
      </p:sp>
    </p:spTree>
    <p:extLst>
      <p:ext uri="{BB962C8B-B14F-4D97-AF65-F5344CB8AC3E}">
        <p14:creationId xmlns:p14="http://schemas.microsoft.com/office/powerpoint/2010/main" val="1269399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72</a:t>
            </a:fld>
            <a:endParaRPr lang="zh-CN" altLang="en-US"/>
          </a:p>
        </p:txBody>
      </p:sp>
    </p:spTree>
    <p:extLst>
      <p:ext uri="{BB962C8B-B14F-4D97-AF65-F5344CB8AC3E}">
        <p14:creationId xmlns:p14="http://schemas.microsoft.com/office/powerpoint/2010/main" val="328025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73</a:t>
            </a:fld>
            <a:endParaRPr lang="zh-CN" altLang="en-US"/>
          </a:p>
        </p:txBody>
      </p:sp>
    </p:spTree>
    <p:extLst>
      <p:ext uri="{BB962C8B-B14F-4D97-AF65-F5344CB8AC3E}">
        <p14:creationId xmlns:p14="http://schemas.microsoft.com/office/powerpoint/2010/main" val="2504602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74</a:t>
            </a:fld>
            <a:endParaRPr lang="zh-CN" altLang="en-US"/>
          </a:p>
        </p:txBody>
      </p:sp>
      <p:sp>
        <p:nvSpPr>
          <p:cNvPr id="5" name="Date Placeholder 4"/>
          <p:cNvSpPr>
            <a:spLocks noGrp="1"/>
          </p:cNvSpPr>
          <p:nvPr>
            <p:ph type="dt" idx="11"/>
          </p:nvPr>
        </p:nvSpPr>
        <p:spPr/>
        <p:txBody>
          <a:bodyPr/>
          <a:lstStyle/>
          <a:p>
            <a:fld id="{24CF01AB-7C5B-41E6-BCB5-ED7C986CF7AA}"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3733660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 X = 23</a:t>
            </a:r>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75</a:t>
            </a:fld>
            <a:endParaRPr lang="zh-CN" altLang="en-US"/>
          </a:p>
        </p:txBody>
      </p:sp>
    </p:spTree>
    <p:extLst>
      <p:ext uri="{BB962C8B-B14F-4D97-AF65-F5344CB8AC3E}">
        <p14:creationId xmlns:p14="http://schemas.microsoft.com/office/powerpoint/2010/main" val="1315851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76</a:t>
            </a:fld>
            <a:endParaRPr lang="zh-CN" altLang="en-US"/>
          </a:p>
        </p:txBody>
      </p:sp>
    </p:spTree>
    <p:extLst>
      <p:ext uri="{BB962C8B-B14F-4D97-AF65-F5344CB8AC3E}">
        <p14:creationId xmlns:p14="http://schemas.microsoft.com/office/powerpoint/2010/main" val="1430883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77</a:t>
            </a:fld>
            <a:endParaRPr lang="zh-CN" altLang="en-US"/>
          </a:p>
        </p:txBody>
      </p:sp>
      <p:sp>
        <p:nvSpPr>
          <p:cNvPr id="5" name="Date Placeholder 4"/>
          <p:cNvSpPr>
            <a:spLocks noGrp="1"/>
          </p:cNvSpPr>
          <p:nvPr>
            <p:ph type="dt" idx="11"/>
          </p:nvPr>
        </p:nvSpPr>
        <p:spPr/>
        <p:txBody>
          <a:bodyPr/>
          <a:lstStyle/>
          <a:p>
            <a:fld id="{24CF01AB-7C5B-41E6-BCB5-ED7C986CF7AA}"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92727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83</a:t>
            </a:fld>
            <a:endParaRPr lang="zh-CN" altLang="en-US"/>
          </a:p>
        </p:txBody>
      </p:sp>
    </p:spTree>
    <p:extLst>
      <p:ext uri="{BB962C8B-B14F-4D97-AF65-F5344CB8AC3E}">
        <p14:creationId xmlns:p14="http://schemas.microsoft.com/office/powerpoint/2010/main" val="2564633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84</a:t>
            </a:fld>
            <a:endParaRPr lang="zh-CN" altLang="en-US"/>
          </a:p>
        </p:txBody>
      </p:sp>
    </p:spTree>
    <p:extLst>
      <p:ext uri="{BB962C8B-B14F-4D97-AF65-F5344CB8AC3E}">
        <p14:creationId xmlns:p14="http://schemas.microsoft.com/office/powerpoint/2010/main" val="190579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85</a:t>
            </a:fld>
            <a:endParaRPr lang="zh-CN" altLang="en-US"/>
          </a:p>
        </p:txBody>
      </p:sp>
    </p:spTree>
    <p:extLst>
      <p:ext uri="{BB962C8B-B14F-4D97-AF65-F5344CB8AC3E}">
        <p14:creationId xmlns:p14="http://schemas.microsoft.com/office/powerpoint/2010/main" val="39274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3</a:t>
            </a:fld>
            <a:endParaRPr lang="zh-CN" altLang="en-US"/>
          </a:p>
        </p:txBody>
      </p:sp>
      <p:sp>
        <p:nvSpPr>
          <p:cNvPr id="5" name="Date Placeholder 4"/>
          <p:cNvSpPr>
            <a:spLocks noGrp="1"/>
          </p:cNvSpPr>
          <p:nvPr>
            <p:ph type="dt" idx="11"/>
          </p:nvPr>
        </p:nvSpPr>
        <p:spPr/>
        <p:txBody>
          <a:bodyPr/>
          <a:lstStyle/>
          <a:p>
            <a:fld id="{FB2E4D86-5AC4-41CC-B91D-553EEFA41A78}"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872060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86</a:t>
            </a:fld>
            <a:endParaRPr lang="zh-CN" altLang="en-US"/>
          </a:p>
        </p:txBody>
      </p:sp>
    </p:spTree>
    <p:extLst>
      <p:ext uri="{BB962C8B-B14F-4D97-AF65-F5344CB8AC3E}">
        <p14:creationId xmlns:p14="http://schemas.microsoft.com/office/powerpoint/2010/main" val="145993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93</a:t>
            </a:fld>
            <a:endParaRPr lang="zh-CN" altLang="en-US"/>
          </a:p>
        </p:txBody>
      </p:sp>
    </p:spTree>
    <p:extLst>
      <p:ext uri="{BB962C8B-B14F-4D97-AF65-F5344CB8AC3E}">
        <p14:creationId xmlns:p14="http://schemas.microsoft.com/office/powerpoint/2010/main" val="1811361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94</a:t>
            </a:fld>
            <a:endParaRPr lang="zh-CN" altLang="en-US"/>
          </a:p>
        </p:txBody>
      </p:sp>
    </p:spTree>
    <p:extLst>
      <p:ext uri="{BB962C8B-B14F-4D97-AF65-F5344CB8AC3E}">
        <p14:creationId xmlns:p14="http://schemas.microsoft.com/office/powerpoint/2010/main" val="2676260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96</a:t>
            </a:fld>
            <a:endParaRPr lang="zh-CN" altLang="en-US"/>
          </a:p>
        </p:txBody>
      </p:sp>
    </p:spTree>
    <p:extLst>
      <p:ext uri="{BB962C8B-B14F-4D97-AF65-F5344CB8AC3E}">
        <p14:creationId xmlns:p14="http://schemas.microsoft.com/office/powerpoint/2010/main" val="1230128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101</a:t>
            </a:fld>
            <a:endParaRPr lang="zh-CN" altLang="en-US"/>
          </a:p>
        </p:txBody>
      </p:sp>
    </p:spTree>
    <p:extLst>
      <p:ext uri="{BB962C8B-B14F-4D97-AF65-F5344CB8AC3E}">
        <p14:creationId xmlns:p14="http://schemas.microsoft.com/office/powerpoint/2010/main" val="1758375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102</a:t>
            </a:fld>
            <a:endParaRPr lang="zh-CN" altLang="en-US"/>
          </a:p>
        </p:txBody>
      </p:sp>
    </p:spTree>
    <p:extLst>
      <p:ext uri="{BB962C8B-B14F-4D97-AF65-F5344CB8AC3E}">
        <p14:creationId xmlns:p14="http://schemas.microsoft.com/office/powerpoint/2010/main" val="3248610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107</a:t>
            </a:fld>
            <a:endParaRPr lang="zh-CN" altLang="en-US"/>
          </a:p>
        </p:txBody>
      </p:sp>
    </p:spTree>
    <p:extLst>
      <p:ext uri="{BB962C8B-B14F-4D97-AF65-F5344CB8AC3E}">
        <p14:creationId xmlns:p14="http://schemas.microsoft.com/office/powerpoint/2010/main" val="3655501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109</a:t>
            </a:fld>
            <a:endParaRPr lang="zh-CN" altLang="en-US"/>
          </a:p>
        </p:txBody>
      </p:sp>
    </p:spTree>
    <p:extLst>
      <p:ext uri="{BB962C8B-B14F-4D97-AF65-F5344CB8AC3E}">
        <p14:creationId xmlns:p14="http://schemas.microsoft.com/office/powerpoint/2010/main" val="2414801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119</a:t>
            </a:fld>
            <a:endParaRPr lang="zh-CN" altLang="en-US"/>
          </a:p>
        </p:txBody>
      </p:sp>
    </p:spTree>
    <p:extLst>
      <p:ext uri="{BB962C8B-B14F-4D97-AF65-F5344CB8AC3E}">
        <p14:creationId xmlns:p14="http://schemas.microsoft.com/office/powerpoint/2010/main" val="663378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120</a:t>
            </a:fld>
            <a:endParaRPr lang="zh-CN" altLang="en-US"/>
          </a:p>
        </p:txBody>
      </p:sp>
    </p:spTree>
    <p:extLst>
      <p:ext uri="{BB962C8B-B14F-4D97-AF65-F5344CB8AC3E}">
        <p14:creationId xmlns:p14="http://schemas.microsoft.com/office/powerpoint/2010/main" val="74221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
        <p:nvSpPr>
          <p:cNvPr id="5" name="Date Placeholder 4"/>
          <p:cNvSpPr>
            <a:spLocks noGrp="1"/>
          </p:cNvSpPr>
          <p:nvPr>
            <p:ph type="dt" idx="11"/>
          </p:nvPr>
        </p:nvSpPr>
        <p:spPr/>
        <p:txBody>
          <a:bodyPr/>
          <a:lstStyle/>
          <a:p>
            <a:fld id="{24CF01AB-7C5B-41E6-BCB5-ED7C986CF7AA}"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708612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123</a:t>
            </a:fld>
            <a:endParaRPr lang="zh-CN" altLang="en-US"/>
          </a:p>
        </p:txBody>
      </p:sp>
    </p:spTree>
    <p:extLst>
      <p:ext uri="{BB962C8B-B14F-4D97-AF65-F5344CB8AC3E}">
        <p14:creationId xmlns:p14="http://schemas.microsoft.com/office/powerpoint/2010/main" val="2736008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134</a:t>
            </a:fld>
            <a:endParaRPr lang="zh-CN" altLang="en-US"/>
          </a:p>
        </p:txBody>
      </p:sp>
    </p:spTree>
    <p:extLst>
      <p:ext uri="{BB962C8B-B14F-4D97-AF65-F5344CB8AC3E}">
        <p14:creationId xmlns:p14="http://schemas.microsoft.com/office/powerpoint/2010/main" val="2893391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137</a:t>
            </a:fld>
            <a:endParaRPr lang="zh-CN" altLang="en-US"/>
          </a:p>
        </p:txBody>
      </p:sp>
    </p:spTree>
    <p:extLst>
      <p:ext uri="{BB962C8B-B14F-4D97-AF65-F5344CB8AC3E}">
        <p14:creationId xmlns:p14="http://schemas.microsoft.com/office/powerpoint/2010/main" val="4127790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150</a:t>
            </a:fld>
            <a:endParaRPr lang="zh-CN" altLang="en-US"/>
          </a:p>
        </p:txBody>
      </p:sp>
      <p:sp>
        <p:nvSpPr>
          <p:cNvPr id="5" name="Date Placeholder 4"/>
          <p:cNvSpPr>
            <a:spLocks noGrp="1"/>
          </p:cNvSpPr>
          <p:nvPr>
            <p:ph type="dt" idx="11"/>
          </p:nvPr>
        </p:nvSpPr>
        <p:spPr/>
        <p:txBody>
          <a:bodyPr/>
          <a:lstStyle/>
          <a:p>
            <a:fld id="{D56C1261-1CFD-4E05-8624-9E910C7C3CCF}"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3366516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151</a:t>
            </a:fld>
            <a:endParaRPr lang="zh-CN" altLang="en-US"/>
          </a:p>
        </p:txBody>
      </p:sp>
      <p:sp>
        <p:nvSpPr>
          <p:cNvPr id="5" name="Date Placeholder 4"/>
          <p:cNvSpPr>
            <a:spLocks noGrp="1"/>
          </p:cNvSpPr>
          <p:nvPr>
            <p:ph type="dt" idx="11"/>
          </p:nvPr>
        </p:nvSpPr>
        <p:spPr/>
        <p:txBody>
          <a:bodyPr/>
          <a:lstStyle/>
          <a:p>
            <a:fld id="{FB2E4D86-5AC4-41CC-B91D-553EEFA41A78}"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3822252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155</a:t>
            </a:fld>
            <a:endParaRPr lang="zh-CN" altLang="en-US"/>
          </a:p>
        </p:txBody>
      </p:sp>
    </p:spTree>
    <p:extLst>
      <p:ext uri="{BB962C8B-B14F-4D97-AF65-F5344CB8AC3E}">
        <p14:creationId xmlns:p14="http://schemas.microsoft.com/office/powerpoint/2010/main" val="4042002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158</a:t>
            </a:fld>
            <a:endParaRPr lang="zh-CN" altLang="en-US"/>
          </a:p>
        </p:txBody>
      </p:sp>
    </p:spTree>
    <p:extLst>
      <p:ext uri="{BB962C8B-B14F-4D97-AF65-F5344CB8AC3E}">
        <p14:creationId xmlns:p14="http://schemas.microsoft.com/office/powerpoint/2010/main" val="4194591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165</a:t>
            </a:fld>
            <a:endParaRPr lang="zh-CN" altLang="en-US"/>
          </a:p>
        </p:txBody>
      </p:sp>
    </p:spTree>
    <p:extLst>
      <p:ext uri="{BB962C8B-B14F-4D97-AF65-F5344CB8AC3E}">
        <p14:creationId xmlns:p14="http://schemas.microsoft.com/office/powerpoint/2010/main" val="1786135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166</a:t>
            </a:fld>
            <a:endParaRPr lang="zh-CN" altLang="en-US"/>
          </a:p>
        </p:txBody>
      </p:sp>
    </p:spTree>
    <p:extLst>
      <p:ext uri="{BB962C8B-B14F-4D97-AF65-F5344CB8AC3E}">
        <p14:creationId xmlns:p14="http://schemas.microsoft.com/office/powerpoint/2010/main" val="2715576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167</a:t>
            </a:fld>
            <a:endParaRPr lang="zh-CN" altLang="en-US"/>
          </a:p>
        </p:txBody>
      </p:sp>
    </p:spTree>
    <p:extLst>
      <p:ext uri="{BB962C8B-B14F-4D97-AF65-F5344CB8AC3E}">
        <p14:creationId xmlns:p14="http://schemas.microsoft.com/office/powerpoint/2010/main" val="364024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7</a:t>
            </a:fld>
            <a:endParaRPr lang="zh-CN" altLang="en-US"/>
          </a:p>
        </p:txBody>
      </p:sp>
    </p:spTree>
    <p:extLst>
      <p:ext uri="{BB962C8B-B14F-4D97-AF65-F5344CB8AC3E}">
        <p14:creationId xmlns:p14="http://schemas.microsoft.com/office/powerpoint/2010/main" val="4185775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202</a:t>
            </a:fld>
            <a:endParaRPr lang="zh-CN" altLang="en-US"/>
          </a:p>
        </p:txBody>
      </p:sp>
      <p:sp>
        <p:nvSpPr>
          <p:cNvPr id="5" name="Date Placeholder 4"/>
          <p:cNvSpPr>
            <a:spLocks noGrp="1"/>
          </p:cNvSpPr>
          <p:nvPr>
            <p:ph type="dt" idx="11"/>
          </p:nvPr>
        </p:nvSpPr>
        <p:spPr/>
        <p:txBody>
          <a:bodyPr/>
          <a:lstStyle/>
          <a:p>
            <a:fld id="{AE592B64-123E-45AF-94D0-F7A5F236A97C}" type="datetime1">
              <a:rPr lang="zh-CN" altLang="en-US" smtClean="0"/>
              <a:t>2022/3/23</a:t>
            </a:fld>
            <a:endParaRPr lang="zh-CN" altLang="en-US"/>
          </a:p>
        </p:txBody>
      </p:sp>
      <p:sp>
        <p:nvSpPr>
          <p:cNvPr id="6" name="Footer Placeholder 5"/>
          <p:cNvSpPr>
            <a:spLocks noGrp="1"/>
          </p:cNvSpPr>
          <p:nvPr>
            <p:ph type="ftr" sz="quarter" idx="12"/>
          </p:nvPr>
        </p:nvSpPr>
        <p:spPr/>
        <p:txBody>
          <a:bodyPr/>
          <a:lstStyle/>
          <a:p>
            <a:endParaRPr lang="zh-CN" altLang="en-US"/>
          </a:p>
        </p:txBody>
      </p:sp>
    </p:spTree>
    <p:extLst>
      <p:ext uri="{BB962C8B-B14F-4D97-AF65-F5344CB8AC3E}">
        <p14:creationId xmlns:p14="http://schemas.microsoft.com/office/powerpoint/2010/main" val="211718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10</a:t>
            </a:fld>
            <a:endParaRPr lang="zh-CN" altLang="en-US"/>
          </a:p>
        </p:txBody>
      </p:sp>
    </p:spTree>
    <p:extLst>
      <p:ext uri="{BB962C8B-B14F-4D97-AF65-F5344CB8AC3E}">
        <p14:creationId xmlns:p14="http://schemas.microsoft.com/office/powerpoint/2010/main" val="1322707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17</a:t>
            </a:fld>
            <a:endParaRPr lang="zh-CN" altLang="en-US"/>
          </a:p>
        </p:txBody>
      </p:sp>
    </p:spTree>
    <p:extLst>
      <p:ext uri="{BB962C8B-B14F-4D97-AF65-F5344CB8AC3E}">
        <p14:creationId xmlns:p14="http://schemas.microsoft.com/office/powerpoint/2010/main" val="163049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38</a:t>
            </a:fld>
            <a:endParaRPr lang="zh-CN" altLang="en-US"/>
          </a:p>
        </p:txBody>
      </p:sp>
    </p:spTree>
    <p:extLst>
      <p:ext uri="{BB962C8B-B14F-4D97-AF65-F5344CB8AC3E}">
        <p14:creationId xmlns:p14="http://schemas.microsoft.com/office/powerpoint/2010/main" val="2582737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6241A8E-CEFF-4AB7-B9AF-99229D3BE518}" type="datetime1">
              <a:rPr lang="zh-CN" altLang="en-US" smtClean="0"/>
              <a:t>2022/3/23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104242-42E4-462F-B9A6-468AC33D61A2}" type="slidenum">
              <a:rPr lang="zh-CN" altLang="en-US" smtClean="0"/>
              <a:t>40</a:t>
            </a:fld>
            <a:endParaRPr lang="zh-CN" altLang="en-US"/>
          </a:p>
        </p:txBody>
      </p:sp>
    </p:spTree>
    <p:extLst>
      <p:ext uri="{BB962C8B-B14F-4D97-AF65-F5344CB8AC3E}">
        <p14:creationId xmlns:p14="http://schemas.microsoft.com/office/powerpoint/2010/main" val="408543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lide 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p:blipFill>
        <p:spPr>
          <a:xfrm>
            <a:off x="4419600" y="940460"/>
            <a:ext cx="7772400" cy="5917540"/>
          </a:xfrm>
          <a:prstGeom prst="rect">
            <a:avLst/>
          </a:prstGeom>
        </p:spPr>
      </p:pic>
      <p:sp>
        <p:nvSpPr>
          <p:cNvPr id="12" name="TextBox 11"/>
          <p:cNvSpPr txBox="1"/>
          <p:nvPr userDrawn="1"/>
        </p:nvSpPr>
        <p:spPr>
          <a:xfrm>
            <a:off x="0" y="6550223"/>
            <a:ext cx="12149608"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r"/>
            <a:fld id="{F7CE68C9-1898-4F91-91CD-5C5ED7667076}" type="datetime3">
              <a:rPr lang="en-US" smtClean="0">
                <a:solidFill>
                  <a:schemeClr val="bg1"/>
                </a:solidFill>
              </a:rPr>
              <a:pPr lvl="0" algn="r"/>
              <a:t>23 March 2022</a:t>
            </a:fld>
            <a:r>
              <a:rPr lang="en-US" smtClean="0">
                <a:solidFill>
                  <a:schemeClr val="bg1"/>
                </a:solidFill>
              </a:rPr>
              <a:t> | Page </a:t>
            </a:r>
            <a:fld id="{ABE13A69-7510-48BA-B518-3F4112F4C1A0}" type="slidenum">
              <a:rPr lang="en-US" smtClean="0">
                <a:solidFill>
                  <a:schemeClr val="bg1"/>
                </a:solidFill>
              </a:rPr>
              <a:pPr lvl="0" algn="r"/>
              <a:t>‹#›</a:t>
            </a:fld>
            <a:endParaRPr lang="en-US">
              <a:solidFill>
                <a:schemeClr val="bg1"/>
              </a:solidFill>
            </a:endParaRPr>
          </a:p>
        </p:txBody>
      </p:sp>
    </p:spTree>
    <p:extLst>
      <p:ext uri="{BB962C8B-B14F-4D97-AF65-F5344CB8AC3E}">
        <p14:creationId xmlns:p14="http://schemas.microsoft.com/office/powerpoint/2010/main" val="29135565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2">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
        <p:nvSpPr>
          <p:cNvPr id="9" name="TextBox 8"/>
          <p:cNvSpPr txBox="1"/>
          <p:nvPr userDrawn="1"/>
        </p:nvSpPr>
        <p:spPr>
          <a:xfrm>
            <a:off x="42392" y="6550223"/>
            <a:ext cx="12149608"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l"/>
            <a:fld id="{F7CE68C9-1898-4F91-91CD-5C5ED7667076}" type="datetime3">
              <a:rPr lang="en-US" smtClean="0">
                <a:solidFill>
                  <a:schemeClr val="bg1"/>
                </a:solidFill>
              </a:rPr>
              <a:pPr lvl="0" algn="l"/>
              <a:t>23 March 2022</a:t>
            </a:fld>
            <a:r>
              <a:rPr lang="en-US" smtClean="0">
                <a:solidFill>
                  <a:schemeClr val="bg1"/>
                </a:solidFill>
              </a:rPr>
              <a:t> | Page </a:t>
            </a:r>
            <a:fld id="{ABE13A69-7510-48BA-B518-3F4112F4C1A0}" type="slidenum">
              <a:rPr lang="en-US" smtClean="0">
                <a:solidFill>
                  <a:schemeClr val="bg1"/>
                </a:solidFill>
              </a:rPr>
              <a:pPr lvl="0" algn="l"/>
              <a:t>‹#›</a:t>
            </a:fld>
            <a:endParaRPr lang="en-US">
              <a:solidFill>
                <a:schemeClr val="bg1"/>
              </a:solidFill>
            </a:endParaRPr>
          </a:p>
        </p:txBody>
      </p:sp>
    </p:spTree>
    <p:extLst>
      <p:ext uri="{BB962C8B-B14F-4D97-AF65-F5344CB8AC3E}">
        <p14:creationId xmlns:p14="http://schemas.microsoft.com/office/powerpoint/2010/main" val="5656068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3">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sp>
        <p:nvSpPr>
          <p:cNvPr id="8" name="TextBox 7"/>
          <p:cNvSpPr txBox="1"/>
          <p:nvPr userDrawn="1"/>
        </p:nvSpPr>
        <p:spPr>
          <a:xfrm>
            <a:off x="-35857" y="6535299"/>
            <a:ext cx="12149608"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r"/>
            <a:fld id="{F7CE68C9-1898-4F91-91CD-5C5ED7667076}" type="datetime3">
              <a:rPr lang="en-US" smtClean="0"/>
              <a:pPr lvl="0" algn="r"/>
              <a:t>23 March 2022</a:t>
            </a:fld>
            <a:r>
              <a:rPr lang="en-US" smtClean="0"/>
              <a:t> | Page </a:t>
            </a:r>
            <a:fld id="{ABE13A69-7510-48BA-B518-3F4112F4C1A0}" type="slidenum">
              <a:rPr lang="en-US" smtClean="0"/>
              <a:pPr lvl="0" algn="r"/>
              <a:t>‹#›</a:t>
            </a:fld>
            <a:endParaRPr lang="en-US"/>
          </a:p>
        </p:txBody>
      </p:sp>
    </p:spTree>
    <p:extLst>
      <p:ext uri="{BB962C8B-B14F-4D97-AF65-F5344CB8AC3E}">
        <p14:creationId xmlns:p14="http://schemas.microsoft.com/office/powerpoint/2010/main" val="39383402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4">
    <p:spTree>
      <p:nvGrpSpPr>
        <p:cNvPr id="1" name=""/>
        <p:cNvGrpSpPr/>
        <p:nvPr/>
      </p:nvGrpSpPr>
      <p:grpSpPr>
        <a:xfrm>
          <a:off x="0" y="0"/>
          <a:ext cx="0" cy="0"/>
          <a:chOff x="0" y="0"/>
          <a:chExt cx="0" cy="0"/>
        </a:xfrm>
      </p:grpSpPr>
      <p:sp>
        <p:nvSpPr>
          <p:cNvPr id="5" name="Google Shape;93;p11"/>
          <p:cNvSpPr txBox="1">
            <a:spLocks noGrp="1"/>
          </p:cNvSpPr>
          <p:nvPr>
            <p:ph type="body" idx="1" hasCustomPrompt="1"/>
          </p:nvPr>
        </p:nvSpPr>
        <p:spPr>
          <a:xfrm>
            <a:off x="497305" y="1086667"/>
            <a:ext cx="11537677" cy="5351078"/>
          </a:xfrm>
          <a:prstGeom prst="rect">
            <a:avLst/>
          </a:prstGeom>
        </p:spPr>
        <p:txBody>
          <a:bodyPr spcFirstLastPara="1" wrap="square" lIns="91425" tIns="91425" rIns="91425" bIns="91425" anchor="t" anchorCtr="0"/>
          <a:lstStyle>
            <a:lvl1pPr marL="609585" lvl="0" indent="-457189" rtl="0">
              <a:lnSpc>
                <a:spcPct val="130000"/>
              </a:lnSpc>
              <a:spcBef>
                <a:spcPts val="0"/>
              </a:spcBef>
              <a:spcAft>
                <a:spcPts val="0"/>
              </a:spcAft>
              <a:buSzPts val="1800"/>
              <a:buFont typeface="Wingdings" panose="05000000000000000000" pitchFamily="2" charset="2"/>
              <a:buChar char="v"/>
              <a:defRPr sz="3200" b="1"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1pPr>
            <a:lvl2pPr marL="1219170" lvl="1" indent="-423323" rtl="0">
              <a:lnSpc>
                <a:spcPct val="130000"/>
              </a:lnSpc>
              <a:spcBef>
                <a:spcPts val="0"/>
              </a:spcBef>
              <a:spcAft>
                <a:spcPts val="0"/>
              </a:spcAft>
              <a:buSzPts val="1400"/>
              <a:buFont typeface="Wingdings" panose="05000000000000000000" pitchFamily="2" charset="2"/>
              <a:buChar char="q"/>
              <a:defRPr sz="28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2pPr>
            <a:lvl3pPr marL="1828754" lvl="2" indent="-423323" rtl="0">
              <a:lnSpc>
                <a:spcPct val="130000"/>
              </a:lnSpc>
              <a:spcBef>
                <a:spcPts val="0"/>
              </a:spcBef>
              <a:spcAft>
                <a:spcPts val="0"/>
              </a:spcAft>
              <a:buSzPts val="1400"/>
              <a:buFont typeface="Muli"/>
              <a:buChar char="■"/>
              <a:defRPr sz="24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3pPr>
            <a:lvl4pPr marL="2438339" lvl="3" indent="-423323" rtl="0">
              <a:lnSpc>
                <a:spcPct val="130000"/>
              </a:lnSpc>
              <a:spcBef>
                <a:spcPts val="0"/>
              </a:spcBef>
              <a:spcAft>
                <a:spcPts val="0"/>
              </a:spcAft>
              <a:buSzPts val="1400"/>
              <a:buFont typeface="Muli"/>
              <a:buChar char="●"/>
              <a:defRPr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4pPr>
            <a:lvl5pPr marL="3047924" lvl="4" indent="-423323" rtl="0">
              <a:spcBef>
                <a:spcPts val="2133"/>
              </a:spcBef>
              <a:spcAft>
                <a:spcPts val="0"/>
              </a:spcAft>
              <a:buSzPts val="1400"/>
              <a:buFont typeface="Muli"/>
              <a:buChar char="○"/>
              <a:defRPr>
                <a:latin typeface="Muli"/>
                <a:ea typeface="Muli"/>
                <a:cs typeface="Muli"/>
                <a:sym typeface="Muli"/>
              </a:defRPr>
            </a:lvl5pPr>
            <a:lvl6pPr marL="3657509" lvl="5" indent="-423323" rtl="0">
              <a:spcBef>
                <a:spcPts val="2133"/>
              </a:spcBef>
              <a:spcAft>
                <a:spcPts val="0"/>
              </a:spcAft>
              <a:buSzPts val="1400"/>
              <a:buFont typeface="Muli"/>
              <a:buChar char="■"/>
              <a:defRPr>
                <a:latin typeface="Muli"/>
                <a:ea typeface="Muli"/>
                <a:cs typeface="Muli"/>
                <a:sym typeface="Muli"/>
              </a:defRPr>
            </a:lvl6pPr>
            <a:lvl7pPr marL="4267093" lvl="6" indent="-423323" rtl="0">
              <a:spcBef>
                <a:spcPts val="2133"/>
              </a:spcBef>
              <a:spcAft>
                <a:spcPts val="0"/>
              </a:spcAft>
              <a:buSzPts val="1400"/>
              <a:buFont typeface="Muli"/>
              <a:buChar char="●"/>
              <a:defRPr>
                <a:latin typeface="Muli"/>
                <a:ea typeface="Muli"/>
                <a:cs typeface="Muli"/>
                <a:sym typeface="Muli"/>
              </a:defRPr>
            </a:lvl7pPr>
            <a:lvl8pPr marL="4876678" lvl="7" indent="-423323" rtl="0">
              <a:spcBef>
                <a:spcPts val="2133"/>
              </a:spcBef>
              <a:spcAft>
                <a:spcPts val="0"/>
              </a:spcAft>
              <a:buSzPts val="1400"/>
              <a:buFont typeface="Muli"/>
              <a:buChar char="○"/>
              <a:defRPr>
                <a:latin typeface="Muli"/>
                <a:ea typeface="Muli"/>
                <a:cs typeface="Muli"/>
                <a:sym typeface="Muli"/>
              </a:defRPr>
            </a:lvl8pPr>
            <a:lvl9pPr marL="5486263" lvl="8" indent="-423323" rtl="0">
              <a:spcBef>
                <a:spcPts val="2133"/>
              </a:spcBef>
              <a:spcAft>
                <a:spcPts val="2133"/>
              </a:spcAft>
              <a:buSzPts val="1400"/>
              <a:buFont typeface="Muli"/>
              <a:buChar char="■"/>
              <a:defRPr>
                <a:latin typeface="Muli"/>
                <a:ea typeface="Muli"/>
                <a:cs typeface="Muli"/>
                <a:sym typeface="Muli"/>
              </a:defRPr>
            </a:lvl9pPr>
          </a:lstStyle>
          <a:p>
            <a:r>
              <a:rPr lang="en-US" smtClean="0"/>
              <a:t>Click to add content</a:t>
            </a:r>
          </a:p>
          <a:p>
            <a:pPr lvl="1"/>
            <a:r>
              <a:rPr lang="en-US" smtClean="0"/>
              <a:t>Click to add content</a:t>
            </a:r>
          </a:p>
          <a:p>
            <a:pPr lvl="2"/>
            <a:r>
              <a:rPr lang="en-US" smtClean="0"/>
              <a:t>Click to add content</a:t>
            </a:r>
          </a:p>
          <a:p>
            <a:pPr lvl="3"/>
            <a:r>
              <a:rPr lang="en-US" smtClean="0"/>
              <a:t>Click to add content</a:t>
            </a:r>
            <a:endParaRPr/>
          </a:p>
        </p:txBody>
      </p:sp>
      <p:sp>
        <p:nvSpPr>
          <p:cNvPr id="2" name="Title 1"/>
          <p:cNvSpPr>
            <a:spLocks noGrp="1"/>
          </p:cNvSpPr>
          <p:nvPr>
            <p:ph type="title"/>
          </p:nvPr>
        </p:nvSpPr>
        <p:spPr>
          <a:xfrm>
            <a:off x="1456765" y="145322"/>
            <a:ext cx="11049000" cy="94228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7258104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 8">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
        <p:nvSpPr>
          <p:cNvPr id="3" name="Google Shape;92;p11"/>
          <p:cNvSpPr txBox="1">
            <a:spLocks noGrp="1"/>
          </p:cNvSpPr>
          <p:nvPr>
            <p:ph type="title"/>
          </p:nvPr>
        </p:nvSpPr>
        <p:spPr>
          <a:xfrm>
            <a:off x="1108364" y="175484"/>
            <a:ext cx="11016586" cy="711205"/>
          </a:xfrm>
          <a:prstGeom prst="rect">
            <a:avLst/>
          </a:prstGeom>
        </p:spPr>
        <p:txBody>
          <a:bodyPr spcFirstLastPara="1" wrap="square" lIns="91425" tIns="91425" rIns="91425" bIns="91425" anchor="ctr" anchorCtr="0"/>
          <a:lstStyle>
            <a:lvl1pPr lvl="0" rtl="0">
              <a:spcBef>
                <a:spcPts val="0"/>
              </a:spcBef>
              <a:spcAft>
                <a:spcPts val="0"/>
              </a:spcAft>
              <a:buClr>
                <a:srgbClr val="4E6F9B"/>
              </a:buClr>
              <a:buSzPts val="2800"/>
              <a:buFont typeface="Muli"/>
              <a:buNone/>
              <a:defRPr sz="4400" b="1">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Tree>
    <p:extLst>
      <p:ext uri="{BB962C8B-B14F-4D97-AF65-F5344CB8AC3E}">
        <p14:creationId xmlns:p14="http://schemas.microsoft.com/office/powerpoint/2010/main" val="16245641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42392" y="6476321"/>
            <a:ext cx="12149608" cy="307777"/>
          </a:xfrm>
          <a:prstGeom prst="rect">
            <a:avLst/>
          </a:prstGeom>
          <a:noFill/>
        </p:spPr>
        <p:txBody>
          <a:bodyPr wrap="square" rtlCol="0">
            <a:spAutoFit/>
          </a:bodyPr>
          <a:lstStyle>
            <a:defPPr>
              <a:defRPr lang="zh-CN"/>
            </a:defPPr>
            <a:lvl1pPr>
              <a:defRPr sz="1400" b="0" i="1">
                <a:solidFill>
                  <a:srgbClr val="C00000"/>
                </a:solidFill>
                <a:latin typeface="Calibri" panose="020F0502020204030204" pitchFamily="34" charset="0"/>
                <a:cs typeface="Calibri" panose="020F0502020204030204" pitchFamily="34" charset="0"/>
              </a:defRPr>
            </a:lvl1pPr>
          </a:lstStyle>
          <a:p>
            <a:pPr lvl="0" algn="r"/>
            <a:fld id="{F7CE68C9-1898-4F91-91CD-5C5ED7667076}" type="datetime3">
              <a:rPr lang="en-US" smtClean="0"/>
              <a:pPr lvl="0" algn="r"/>
              <a:t>23 March 2022</a:t>
            </a:fld>
            <a:r>
              <a:rPr lang="en-US" smtClean="0"/>
              <a:t> | Page </a:t>
            </a:r>
            <a:fld id="{ABE13A69-7510-48BA-B518-3F4112F4C1A0}" type="slidenum">
              <a:rPr lang="en-US" smtClean="0"/>
              <a:pPr lvl="0" algn="r"/>
              <a:t>‹#›</a:t>
            </a:fld>
            <a:endParaRPr lang="en-US"/>
          </a:p>
        </p:txBody>
      </p:sp>
      <p:sp>
        <p:nvSpPr>
          <p:cNvPr id="10" name="Rectangle 2"/>
          <p:cNvSpPr/>
          <p:nvPr userDrawn="1"/>
        </p:nvSpPr>
        <p:spPr>
          <a:xfrm>
            <a:off x="692727" y="907631"/>
            <a:ext cx="11499273" cy="4571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Tree>
    <p:extLst>
      <p:ext uri="{BB962C8B-B14F-4D97-AF65-F5344CB8AC3E}">
        <p14:creationId xmlns:p14="http://schemas.microsoft.com/office/powerpoint/2010/main" val="46424147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0" r:id="rId5"/>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80.png"/><Relationship Id="rId4"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39.xml"/><Relationship Id="rId7" Type="http://schemas.openxmlformats.org/officeDocument/2006/relationships/diagramColors" Target="../diagrams/colors9.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32.wmf"/><Relationship Id="rId4" Type="http://schemas.openxmlformats.org/officeDocument/2006/relationships/diagramData" Target="../diagrams/data9.xml"/><Relationship Id="rId9" Type="http://schemas.openxmlformats.org/officeDocument/2006/relationships/oleObject" Target="../embeddings/oleObject4.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63.wmf"/><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16"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5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3.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EF99411-4709-4D85-A7C3-945C4791A054}"/>
              </a:ext>
            </a:extLst>
          </p:cNvPr>
          <p:cNvSpPr txBox="1"/>
          <p:nvPr/>
        </p:nvSpPr>
        <p:spPr>
          <a:xfrm>
            <a:off x="731631" y="2149395"/>
            <a:ext cx="6808274" cy="830997"/>
          </a:xfrm>
          <a:prstGeom prst="rect">
            <a:avLst/>
          </a:prstGeom>
          <a:noFill/>
        </p:spPr>
        <p:txBody>
          <a:bodyPr wrap="none" rtlCol="0">
            <a:spAutoFit/>
            <a:scene3d>
              <a:camera prst="orthographicFront"/>
              <a:lightRig rig="threePt" dir="t"/>
            </a:scene3d>
            <a:sp3d contourW="12700"/>
          </a:bodyPr>
          <a:lstStyle/>
          <a:p>
            <a:r>
              <a:rPr lang="en-US" altLang="zh-CN" sz="4800" b="1">
                <a:solidFill>
                  <a:schemeClr val="tx1">
                    <a:lumMod val="75000"/>
                    <a:lumOff val="25000"/>
                  </a:schemeClr>
                </a:solidFill>
                <a:latin typeface="Calibri" panose="020F0502020204030204" pitchFamily="34" charset="0"/>
                <a:ea typeface="+mj-ea"/>
              </a:rPr>
              <a:t>NHẬP MÔN MẬT MÃ HỌC</a:t>
            </a:r>
          </a:p>
        </p:txBody>
      </p:sp>
    </p:spTree>
    <p:extLst>
      <p:ext uri="{BB962C8B-B14F-4D97-AF65-F5344CB8AC3E}">
        <p14:creationId xmlns:p14="http://schemas.microsoft.com/office/powerpoint/2010/main" val="367136365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342900" indent="-342900">
              <a:lnSpc>
                <a:spcPct val="90000"/>
              </a:lnSpc>
              <a:spcBef>
                <a:spcPct val="20000"/>
              </a:spcBef>
              <a:buFont typeface="Times New Roman" pitchFamily="18" charset="0"/>
              <a:buChar char="■"/>
              <a:defRPr/>
            </a:pPr>
            <a:r>
              <a:rPr lang="en-US" b="0">
                <a:solidFill>
                  <a:schemeClr val="tx1"/>
                </a:solidFill>
              </a:rPr>
              <a:t>Trường là một tập hợp F với hai phép toán cộng và nhân, thoả mãn tính chất sau: </a:t>
            </a:r>
          </a:p>
          <a:p>
            <a:pPr marL="742950" lvl="1" indent="-285750">
              <a:lnSpc>
                <a:spcPct val="90000"/>
              </a:lnSpc>
              <a:spcBef>
                <a:spcPct val="20000"/>
              </a:spcBef>
              <a:buFont typeface="Arial" pitchFamily="34" charset="0"/>
              <a:buChar char="□"/>
              <a:defRPr/>
            </a:pPr>
            <a:r>
              <a:rPr lang="en-US">
                <a:solidFill>
                  <a:schemeClr val="tx1"/>
                </a:solidFill>
              </a:rPr>
              <a:t>F là một vành</a:t>
            </a:r>
          </a:p>
          <a:p>
            <a:pPr marL="742950" lvl="1" indent="-285750">
              <a:lnSpc>
                <a:spcPct val="90000"/>
              </a:lnSpc>
              <a:spcBef>
                <a:spcPct val="20000"/>
              </a:spcBef>
              <a:buFont typeface="Arial" pitchFamily="34" charset="0"/>
              <a:buChar char="□"/>
              <a:defRPr/>
            </a:pPr>
            <a:r>
              <a:rPr lang="en-US">
                <a:solidFill>
                  <a:schemeClr val="tx1"/>
                </a:solidFill>
              </a:rPr>
              <a:t>Với phép nhân F </a:t>
            </a:r>
            <a:r>
              <a:rPr lang="en-US" smtClean="0">
                <a:solidFill>
                  <a:schemeClr val="tx1"/>
                </a:solidFill>
              </a:rPr>
              <a:t>\{0} </a:t>
            </a:r>
            <a:r>
              <a:rPr lang="en-US">
                <a:solidFill>
                  <a:schemeClr val="tx1"/>
                </a:solidFill>
              </a:rPr>
              <a:t>là nhóm Aben.</a:t>
            </a:r>
          </a:p>
          <a:p>
            <a:pPr marL="342900" indent="-342900">
              <a:lnSpc>
                <a:spcPct val="90000"/>
              </a:lnSpc>
              <a:spcBef>
                <a:spcPct val="20000"/>
              </a:spcBef>
              <a:buFont typeface="Times New Roman" pitchFamily="18" charset="0"/>
              <a:buChar char="■"/>
              <a:defRPr/>
            </a:pPr>
            <a:r>
              <a:rPr lang="en-US" b="0">
                <a:solidFill>
                  <a:schemeClr val="tx1"/>
                </a:solidFill>
              </a:rPr>
              <a:t>Có thể nói là có các phép toán cộng, trừ, nhân, chia số khác 0. Phép trừ được coi như là cộng với số đối của phép cộng và phép chia là nhân với số đối của phép nhân:</a:t>
            </a:r>
          </a:p>
          <a:p>
            <a:pPr marL="742950" lvl="1" indent="-285750" algn="ctr">
              <a:lnSpc>
                <a:spcPct val="90000"/>
              </a:lnSpc>
              <a:spcBef>
                <a:spcPct val="20000"/>
              </a:spcBef>
              <a:defRPr/>
            </a:pPr>
            <a:r>
              <a:rPr lang="en-US" sz="3200">
                <a:solidFill>
                  <a:schemeClr val="tx1"/>
                </a:solidFill>
                <a:latin typeface="Times New Roman" pitchFamily="18" charset="0"/>
                <a:cs typeface="Times New Roman" pitchFamily="18" charset="0"/>
              </a:rPr>
              <a:t>a - b = a + (-b) </a:t>
            </a:r>
            <a:endParaRPr lang="en-US" sz="3200" smtClean="0">
              <a:solidFill>
                <a:schemeClr val="tx1"/>
              </a:solidFill>
              <a:latin typeface="Times New Roman" pitchFamily="18" charset="0"/>
              <a:cs typeface="Times New Roman" pitchFamily="18" charset="0"/>
            </a:endParaRPr>
          </a:p>
          <a:p>
            <a:pPr marL="742950" lvl="1" indent="-285750" algn="ctr">
              <a:lnSpc>
                <a:spcPct val="90000"/>
              </a:lnSpc>
              <a:spcBef>
                <a:spcPct val="20000"/>
              </a:spcBef>
              <a:defRPr/>
            </a:pPr>
            <a:r>
              <a:rPr lang="en-US" sz="3200" smtClean="0">
                <a:latin typeface="Times New Roman" pitchFamily="18" charset="0"/>
                <a:cs typeface="Times New Roman" pitchFamily="18" charset="0"/>
              </a:rPr>
              <a:t>a </a:t>
            </a:r>
            <a:r>
              <a:rPr lang="en-US" sz="3200">
                <a:latin typeface="Times New Roman" pitchFamily="18" charset="0"/>
                <a:cs typeface="Times New Roman" pitchFamily="18" charset="0"/>
              </a:rPr>
              <a:t>/ b = a.b-1</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25901385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1" smtClean="0"/>
              <a:t>Ví dụ: </a:t>
            </a:r>
          </a:p>
          <a:p>
            <a:pPr lvl="1">
              <a:defRPr/>
            </a:pPr>
            <a:r>
              <a:rPr lang="en-US"/>
              <a:t>Tạo khóa: </a:t>
            </a:r>
          </a:p>
          <a:p>
            <a:pPr lvl="2">
              <a:defRPr/>
            </a:pPr>
            <a:r>
              <a:rPr lang="en-US" sz="2600"/>
              <a:t>Chọn các số nguyên tố p = 19; q = 23</a:t>
            </a:r>
          </a:p>
          <a:p>
            <a:pPr lvl="2">
              <a:defRPr/>
            </a:pPr>
            <a:r>
              <a:rPr lang="en-US" sz="2600"/>
              <a:t>Tính n = p.q = 437</a:t>
            </a:r>
          </a:p>
          <a:p>
            <a:pPr lvl="2">
              <a:defRPr/>
            </a:pPr>
            <a:r>
              <a:rPr lang="en-US" sz="2600">
                <a:sym typeface="Symbol" pitchFamily="18" charset="2"/>
              </a:rPr>
              <a:t> </a:t>
            </a:r>
            <a:r>
              <a:rPr lang="en-US" sz="2600"/>
              <a:t>Khóa công khai là </a:t>
            </a:r>
            <a:r>
              <a:rPr lang="en-US" sz="2600">
                <a:solidFill>
                  <a:srgbClr val="FF3300"/>
                </a:solidFill>
              </a:rPr>
              <a:t>437</a:t>
            </a:r>
            <a:r>
              <a:rPr lang="en-US" sz="2600"/>
              <a:t>, khóa bí mật là </a:t>
            </a:r>
            <a:r>
              <a:rPr lang="en-US" sz="2600">
                <a:solidFill>
                  <a:srgbClr val="FF3300"/>
                </a:solidFill>
              </a:rPr>
              <a:t>(19 , 23)</a:t>
            </a:r>
          </a:p>
          <a:p>
            <a:pPr lvl="1">
              <a:defRPr/>
            </a:pPr>
            <a:r>
              <a:rPr lang="en-US"/>
              <a:t>Ta có bản tin </a:t>
            </a:r>
            <a:r>
              <a:rPr lang="en-US" smtClean="0"/>
              <a:t>x </a:t>
            </a:r>
            <a:r>
              <a:rPr lang="en-US"/>
              <a:t>= 101001001 (lặp 3 bit cuối).</a:t>
            </a:r>
          </a:p>
          <a:p>
            <a:pPr lvl="1">
              <a:defRPr/>
            </a:pPr>
            <a:r>
              <a:rPr lang="en-US"/>
              <a:t>Thực hiện mã hóa bản tin </a:t>
            </a:r>
            <a:r>
              <a:rPr lang="en-US" smtClean="0"/>
              <a:t>x </a:t>
            </a:r>
            <a:r>
              <a:rPr lang="en-US"/>
              <a:t>và giải mã bản mã thu được.</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1325405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903001"/>
            <a:ext cx="11577782" cy="5689695"/>
          </a:xfrm>
        </p:spPr>
        <p:txBody>
          <a:bodyPr/>
          <a:lstStyle/>
          <a:p>
            <a:r>
              <a:rPr lang="en-US" b="1" smtClean="0"/>
              <a:t>Giải:</a:t>
            </a:r>
          </a:p>
          <a:p>
            <a:pPr lvl="1"/>
            <a:r>
              <a:rPr lang="en-US" smtClean="0"/>
              <a:t>Ta có x = 101001001</a:t>
            </a:r>
            <a:r>
              <a:rPr lang="en-US" baseline="-25000" smtClean="0"/>
              <a:t>2</a:t>
            </a:r>
            <a:r>
              <a:rPr lang="en-US" smtClean="0"/>
              <a:t> = 329</a:t>
            </a:r>
            <a:r>
              <a:rPr lang="en-US" baseline="-25000" smtClean="0"/>
              <a:t>10</a:t>
            </a:r>
            <a:r>
              <a:rPr lang="en-US" smtClean="0"/>
              <a:t> </a:t>
            </a:r>
          </a:p>
          <a:p>
            <a:pPr lvl="1"/>
            <a:r>
              <a:rPr lang="en-US" smtClean="0"/>
              <a:t>Bản mã y = x</a:t>
            </a:r>
            <a:r>
              <a:rPr lang="en-US" baseline="30000" smtClean="0"/>
              <a:t>2</a:t>
            </a:r>
            <a:r>
              <a:rPr lang="en-US" smtClean="0"/>
              <a:t> mod n = 329</a:t>
            </a:r>
            <a:r>
              <a:rPr lang="en-US" baseline="30000" smtClean="0"/>
              <a:t>2</a:t>
            </a:r>
            <a:r>
              <a:rPr lang="en-US" smtClean="0"/>
              <a:t> mod 437 = 302</a:t>
            </a:r>
          </a:p>
          <a:p>
            <a:pPr lvl="1"/>
            <a:r>
              <a:rPr lang="en-US" smtClean="0"/>
              <a:t>Để giải mã y ta tìm căn bậc hai của 302 mod 437</a:t>
            </a:r>
          </a:p>
          <a:p>
            <a:pPr lvl="2"/>
            <a:r>
              <a:rPr lang="en-US" smtClean="0"/>
              <a:t>Trước hết ta tìm (a, b): 19a + 23b = 1 </a:t>
            </a:r>
            <a:r>
              <a:rPr lang="en-US" smtClean="0">
                <a:sym typeface="Symbol" panose="05050102010706020507" pitchFamily="18" charset="2"/>
              </a:rPr>
              <a:t> </a:t>
            </a:r>
            <a:r>
              <a:rPr lang="en-US" b="1" smtClean="0">
                <a:sym typeface="Symbol" panose="05050102010706020507" pitchFamily="18" charset="2"/>
              </a:rPr>
              <a:t>a = - 6; b = 5</a:t>
            </a:r>
            <a:r>
              <a:rPr lang="en-US" b="1" smtClean="0"/>
              <a:t> </a:t>
            </a:r>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632604607"/>
              </p:ext>
            </p:extLst>
          </p:nvPr>
        </p:nvGraphicFramePr>
        <p:xfrm>
          <a:off x="1852385" y="4262967"/>
          <a:ext cx="8128001" cy="1828800"/>
        </p:xfrm>
        <a:graphic>
          <a:graphicData uri="http://schemas.openxmlformats.org/drawingml/2006/table">
            <a:tbl>
              <a:tblPr firstRow="1" bandRow="1">
                <a:tableStyleId>{21E4AEA4-8DFA-4A89-87EB-49C32662AFE0}</a:tableStyleId>
              </a:tblPr>
              <a:tblGrid>
                <a:gridCol w="1161143">
                  <a:extLst>
                    <a:ext uri="{9D8B030D-6E8A-4147-A177-3AD203B41FA5}">
                      <a16:colId xmlns:a16="http://schemas.microsoft.com/office/drawing/2014/main" val="2485472576"/>
                    </a:ext>
                  </a:extLst>
                </a:gridCol>
                <a:gridCol w="1161143">
                  <a:extLst>
                    <a:ext uri="{9D8B030D-6E8A-4147-A177-3AD203B41FA5}">
                      <a16:colId xmlns:a16="http://schemas.microsoft.com/office/drawing/2014/main" val="1529028657"/>
                    </a:ext>
                  </a:extLst>
                </a:gridCol>
                <a:gridCol w="1161143">
                  <a:extLst>
                    <a:ext uri="{9D8B030D-6E8A-4147-A177-3AD203B41FA5}">
                      <a16:colId xmlns:a16="http://schemas.microsoft.com/office/drawing/2014/main" val="2812597993"/>
                    </a:ext>
                  </a:extLst>
                </a:gridCol>
                <a:gridCol w="1161143">
                  <a:extLst>
                    <a:ext uri="{9D8B030D-6E8A-4147-A177-3AD203B41FA5}">
                      <a16:colId xmlns:a16="http://schemas.microsoft.com/office/drawing/2014/main" val="2654474399"/>
                    </a:ext>
                  </a:extLst>
                </a:gridCol>
                <a:gridCol w="1161143">
                  <a:extLst>
                    <a:ext uri="{9D8B030D-6E8A-4147-A177-3AD203B41FA5}">
                      <a16:colId xmlns:a16="http://schemas.microsoft.com/office/drawing/2014/main" val="1330095127"/>
                    </a:ext>
                  </a:extLst>
                </a:gridCol>
                <a:gridCol w="1161143">
                  <a:extLst>
                    <a:ext uri="{9D8B030D-6E8A-4147-A177-3AD203B41FA5}">
                      <a16:colId xmlns:a16="http://schemas.microsoft.com/office/drawing/2014/main" val="380276413"/>
                    </a:ext>
                  </a:extLst>
                </a:gridCol>
                <a:gridCol w="1161143">
                  <a:extLst>
                    <a:ext uri="{9D8B030D-6E8A-4147-A177-3AD203B41FA5}">
                      <a16:colId xmlns:a16="http://schemas.microsoft.com/office/drawing/2014/main" val="2985824952"/>
                    </a:ext>
                  </a:extLst>
                </a:gridCol>
              </a:tblGrid>
              <a:tr h="370840">
                <a:tc>
                  <a:txBody>
                    <a:bodyPr/>
                    <a:lstStyle/>
                    <a:p>
                      <a:pPr algn="ctr"/>
                      <a:r>
                        <a:rPr lang="en-US" sz="2400" smtClean="0">
                          <a:latin typeface="Calibri" panose="020F0502020204030204" pitchFamily="34" charset="0"/>
                          <a:cs typeface="Calibri" panose="020F0502020204030204" pitchFamily="34" charset="0"/>
                        </a:rPr>
                        <a:t>Q</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23</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19</a:t>
                      </a: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93252734"/>
                  </a:ext>
                </a:extLst>
              </a:tr>
              <a:tr h="370840">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0</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19</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 </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4</a:t>
                      </a:r>
                      <a:endParaRPr lang="en-US" sz="2400" b="1">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478889"/>
                  </a:ext>
                </a:extLst>
              </a:tr>
              <a:tr h="370840">
                <a:tc>
                  <a:txBody>
                    <a:bodyPr/>
                    <a:lstStyle/>
                    <a:p>
                      <a:pPr algn="ctr"/>
                      <a:r>
                        <a:rPr lang="en-US" sz="2400" b="1" smtClean="0">
                          <a:latin typeface="Calibri" panose="020F0502020204030204" pitchFamily="34" charset="0"/>
                          <a:cs typeface="Calibri" panose="020F0502020204030204" pitchFamily="34" charset="0"/>
                        </a:rPr>
                        <a:t>4</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 </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4</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-4</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5</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3</a:t>
                      </a:r>
                      <a:endParaRPr lang="en-US" sz="2400" b="1">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57130369"/>
                  </a:ext>
                </a:extLst>
              </a:tr>
              <a:tr h="370840">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-4</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5</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3</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5</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-6</a:t>
                      </a:r>
                      <a:endParaRPr lang="en-US" sz="2400" b="1">
                        <a:latin typeface="Calibri" panose="020F0502020204030204" pitchFamily="34" charset="0"/>
                        <a:cs typeface="Calibri" panose="020F0502020204030204" pitchFamily="34" charset="0"/>
                      </a:endParaRPr>
                    </a:p>
                  </a:txBody>
                  <a:tcPr/>
                </a:tc>
                <a:tc>
                  <a:txBody>
                    <a:bodyPr/>
                    <a:lstStyle/>
                    <a:p>
                      <a:pPr algn="ctr"/>
                      <a:r>
                        <a:rPr lang="en-US" sz="2400" b="1" smtClean="0">
                          <a:latin typeface="Calibri" panose="020F0502020204030204" pitchFamily="34" charset="0"/>
                          <a:cs typeface="Calibri" panose="020F0502020204030204" pitchFamily="34" charset="0"/>
                        </a:rPr>
                        <a:t>1</a:t>
                      </a:r>
                      <a:endParaRPr lang="en-US" sz="2400" b="1">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63548255"/>
                  </a:ext>
                </a:extLst>
              </a:tr>
            </a:tbl>
          </a:graphicData>
        </a:graphic>
      </p:graphicFrame>
      <p:sp>
        <p:nvSpPr>
          <p:cNvPr id="5" name="Rectangle 4"/>
          <p:cNvSpPr/>
          <p:nvPr/>
        </p:nvSpPr>
        <p:spPr>
          <a:xfrm>
            <a:off x="6819441" y="5618602"/>
            <a:ext cx="1663547" cy="5508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6307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1185" y="1009548"/>
            <a:ext cx="12070815" cy="5351078"/>
          </a:xfrm>
        </p:spPr>
        <p:txBody>
          <a:bodyPr/>
          <a:lstStyle/>
          <a:p>
            <a:r>
              <a:rPr lang="en-US" smtClean="0"/>
              <a:t>Tính r = 302</a:t>
            </a:r>
            <a:r>
              <a:rPr lang="en-US" baseline="30000" smtClean="0"/>
              <a:t>5</a:t>
            </a:r>
            <a:r>
              <a:rPr lang="en-US" smtClean="0"/>
              <a:t> mod 19 = 6; s = 302</a:t>
            </a:r>
            <a:r>
              <a:rPr lang="en-US" baseline="30000" smtClean="0"/>
              <a:t>6</a:t>
            </a:r>
            <a:r>
              <a:rPr lang="en-US"/>
              <a:t> </a:t>
            </a:r>
            <a:r>
              <a:rPr lang="en-US" smtClean="0"/>
              <a:t>mod 23 = 16</a:t>
            </a:r>
          </a:p>
          <a:p>
            <a:r>
              <a:rPr lang="en-US" smtClean="0"/>
              <a:t>Tính:</a:t>
            </a:r>
          </a:p>
          <a:p>
            <a:pPr lvl="1"/>
            <a:r>
              <a:rPr lang="en-US" smtClean="0"/>
              <a:t>x = (aps + bqr) mod n = (-6).19.16 + 5.23.6 mod 437 = -260 = 177 mod 437</a:t>
            </a:r>
          </a:p>
          <a:p>
            <a:pPr lvl="1"/>
            <a:r>
              <a:rPr lang="en-US" smtClean="0"/>
              <a:t>y </a:t>
            </a:r>
            <a:r>
              <a:rPr lang="en-US"/>
              <a:t>= (aps </a:t>
            </a:r>
            <a:r>
              <a:rPr lang="en-US" smtClean="0"/>
              <a:t>- </a:t>
            </a:r>
            <a:r>
              <a:rPr lang="en-US"/>
              <a:t>bqr) mod n = (-6).19.16 </a:t>
            </a:r>
            <a:r>
              <a:rPr lang="en-US" smtClean="0"/>
              <a:t>- </a:t>
            </a:r>
            <a:r>
              <a:rPr lang="en-US"/>
              <a:t>5.23.6 mod </a:t>
            </a:r>
            <a:r>
              <a:rPr lang="en-US" smtClean="0"/>
              <a:t>437 = -329 = 108 mod 437</a:t>
            </a:r>
            <a:endParaRPr lang="en-US"/>
          </a:p>
          <a:p>
            <a:r>
              <a:rPr lang="en-US" smtClean="0"/>
              <a:t>4 nghiệm căn bậc hai 302 mod 437 là (177; 260, 108, 329)</a:t>
            </a:r>
          </a:p>
          <a:p>
            <a:r>
              <a:rPr lang="en-US" smtClean="0"/>
              <a:t>Dãy nhị phân tương ứng:</a:t>
            </a:r>
          </a:p>
          <a:p>
            <a:pPr lvl="1"/>
            <a:r>
              <a:rPr lang="en-US" smtClean="0"/>
              <a:t>x</a:t>
            </a:r>
            <a:r>
              <a:rPr lang="en-US" baseline="-25000" smtClean="0"/>
              <a:t>1</a:t>
            </a:r>
            <a:r>
              <a:rPr lang="en-US" smtClean="0"/>
              <a:t> </a:t>
            </a:r>
            <a:r>
              <a:rPr lang="en-US"/>
              <a:t>= 177 = 10110001;	 </a:t>
            </a:r>
            <a:r>
              <a:rPr lang="en-US" smtClean="0"/>
              <a:t>x</a:t>
            </a:r>
            <a:r>
              <a:rPr lang="en-US" baseline="-25000" smtClean="0"/>
              <a:t>2</a:t>
            </a:r>
            <a:r>
              <a:rPr lang="en-US" smtClean="0"/>
              <a:t> </a:t>
            </a:r>
            <a:r>
              <a:rPr lang="en-US"/>
              <a:t>= </a:t>
            </a:r>
            <a:r>
              <a:rPr lang="en-US" smtClean="0"/>
              <a:t>260 </a:t>
            </a:r>
            <a:r>
              <a:rPr lang="en-US"/>
              <a:t>= </a:t>
            </a:r>
            <a:r>
              <a:rPr lang="en-US" smtClean="0"/>
              <a:t>100000100; </a:t>
            </a:r>
          </a:p>
          <a:p>
            <a:pPr lvl="1"/>
            <a:r>
              <a:rPr lang="en-US" smtClean="0"/>
              <a:t>x</a:t>
            </a:r>
            <a:r>
              <a:rPr lang="en-US" baseline="-25000" smtClean="0"/>
              <a:t>3</a:t>
            </a:r>
            <a:r>
              <a:rPr lang="en-US" smtClean="0"/>
              <a:t> </a:t>
            </a:r>
            <a:r>
              <a:rPr lang="en-US"/>
              <a:t>= </a:t>
            </a:r>
            <a:r>
              <a:rPr lang="en-US" smtClean="0"/>
              <a:t>108 </a:t>
            </a:r>
            <a:r>
              <a:rPr lang="en-US"/>
              <a:t>= </a:t>
            </a:r>
            <a:r>
              <a:rPr lang="en-US" smtClean="0"/>
              <a:t>1101100; 	 x</a:t>
            </a:r>
            <a:r>
              <a:rPr lang="en-US" baseline="-25000" smtClean="0"/>
              <a:t>4</a:t>
            </a:r>
            <a:r>
              <a:rPr lang="en-US" smtClean="0"/>
              <a:t> </a:t>
            </a:r>
            <a:r>
              <a:rPr lang="en-US"/>
              <a:t>= </a:t>
            </a:r>
            <a:r>
              <a:rPr lang="en-US" smtClean="0"/>
              <a:t>329 </a:t>
            </a:r>
            <a:r>
              <a:rPr lang="en-US"/>
              <a:t>= </a:t>
            </a:r>
            <a:r>
              <a:rPr lang="en-US" smtClean="0"/>
              <a:t>101</a:t>
            </a:r>
            <a:r>
              <a:rPr lang="en-US" b="1" u="sng" smtClean="0"/>
              <a:t>001</a:t>
            </a:r>
            <a:r>
              <a:rPr lang="en-US" b="1" smtClean="0"/>
              <a:t> </a:t>
            </a:r>
            <a:r>
              <a:rPr lang="en-US" b="1" u="sng" smtClean="0"/>
              <a:t>001</a:t>
            </a:r>
            <a:r>
              <a:rPr lang="en-US" smtClean="0"/>
              <a:t>;</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9181582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Đánh giá hiệu quả</a:t>
            </a:r>
          </a:p>
          <a:p>
            <a:pPr marL="914400" lvl="1" indent="-457200">
              <a:defRPr/>
            </a:pPr>
            <a:r>
              <a:rPr lang="en-US"/>
              <a:t>Thuật toán mã hoá Rabin là một thuật toán cực nhanh vì nó chỉ cần thực hiện một phép bình phương modulo đơn giản. </a:t>
            </a:r>
          </a:p>
          <a:p>
            <a:pPr marL="914400" lvl="1" indent="-457200">
              <a:defRPr/>
            </a:pPr>
            <a:r>
              <a:rPr lang="en-US"/>
              <a:t>Trong khi đó, chẳng hạn với thuật toán RSA có e = 3 phải cần tới một phép nhân modulo và một phép bình phương modulo. </a:t>
            </a:r>
          </a:p>
          <a:p>
            <a:pPr marL="914400" lvl="1" indent="-457200">
              <a:defRPr/>
            </a:pPr>
            <a:r>
              <a:rPr lang="en-US"/>
              <a:t>Thuật toán giải mã Rabin có chậm hơn thuật toán mã hoá, tuy nhiên về mặt tốc độ nó cung tương đương với thuật toán giải mã RSA.</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8321424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lnSpc>
                <a:spcPct val="90000"/>
              </a:lnSpc>
              <a:defRPr/>
            </a:pPr>
            <a:r>
              <a:rPr lang="en-US" b="1"/>
              <a:t>Độ an toàn của hệ mật Rabin:</a:t>
            </a:r>
          </a:p>
          <a:p>
            <a:pPr marL="914400" lvl="1" indent="-457200">
              <a:defRPr/>
            </a:pPr>
            <a:r>
              <a:rPr lang="en-US"/>
              <a:t>Tấn công bản rõ có lựa chọn: an toàn</a:t>
            </a:r>
          </a:p>
          <a:p>
            <a:pPr marL="914400" lvl="1" indent="-457200">
              <a:defRPr/>
            </a:pPr>
            <a:r>
              <a:rPr lang="en-US"/>
              <a:t>Không hoàn toàn an toàn với tấn công bản mã có lựa chọn.</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8142427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208547" y="930442"/>
                <a:ext cx="11614484" cy="5507303"/>
              </a:xfrm>
            </p:spPr>
            <p:txBody>
              <a:bodyPr/>
              <a:lstStyle/>
              <a:p>
                <a:r>
                  <a:rPr lang="en-US" smtClean="0"/>
                  <a:t>Hệ mật </a:t>
                </a:r>
                <a:r>
                  <a:rPr lang="en-US"/>
                  <a:t>ElGamal</a:t>
                </a:r>
                <a:r>
                  <a:rPr lang="en-US" smtClean="0"/>
                  <a:t>:</a:t>
                </a:r>
              </a:p>
              <a:p>
                <a:pPr lvl="1"/>
                <a:r>
                  <a:rPr lang="en-US" smtClean="0"/>
                  <a:t>Sơ đồ chung của hệ mật Elgamal:</a:t>
                </a:r>
              </a:p>
              <a:p>
                <a:pPr lvl="2"/>
                <a14:m>
                  <m:oMath xmlns:m="http://schemas.openxmlformats.org/officeDocument/2006/math">
                    <m:r>
                      <a:rPr lang="en-US" sz="2600" b="0" i="1" smtClean="0">
                        <a:latin typeface="Cambria Math" panose="02040503050406030204" pitchFamily="18" charset="0"/>
                      </a:rPr>
                      <m:t>𝑃</m:t>
                    </m:r>
                    <m:r>
                      <a:rPr lang="en-US" sz="2600" b="0" i="1" smtClean="0">
                        <a:latin typeface="Cambria Math" panose="02040503050406030204" pitchFamily="18" charset="0"/>
                      </a:rPr>
                      <m:t>=</m:t>
                    </m:r>
                    <m:sSubSup>
                      <m:sSubSupPr>
                        <m:ctrlPr>
                          <a:rPr lang="en-US" sz="2600" b="0" i="1" smtClean="0">
                            <a:latin typeface="Cambria Math" panose="02040503050406030204" pitchFamily="18" charset="0"/>
                          </a:rPr>
                        </m:ctrlPr>
                      </m:sSubSupPr>
                      <m:e>
                        <m:r>
                          <a:rPr lang="en-US" sz="2600" b="0" i="1" smtClean="0">
                            <a:latin typeface="Cambria Math" panose="02040503050406030204" pitchFamily="18" charset="0"/>
                          </a:rPr>
                          <m:t>𝑍</m:t>
                        </m:r>
                      </m:e>
                      <m:sub>
                        <m:r>
                          <a:rPr lang="en-US" sz="2600" b="0" i="1" smtClean="0">
                            <a:latin typeface="Cambria Math" panose="02040503050406030204" pitchFamily="18" charset="0"/>
                          </a:rPr>
                          <m:t>𝑝</m:t>
                        </m:r>
                      </m:sub>
                      <m:sup>
                        <m:r>
                          <a:rPr lang="en-US" sz="2600" b="0" i="1" smtClean="0">
                            <a:latin typeface="Cambria Math" panose="02040503050406030204" pitchFamily="18" charset="0"/>
                          </a:rPr>
                          <m:t>∗</m:t>
                        </m:r>
                      </m:sup>
                    </m:sSubSup>
                  </m:oMath>
                </a14:m>
                <a:r>
                  <a:rPr lang="en-US" sz="2600" smtClean="0"/>
                  <a:t>; </a:t>
                </a:r>
                <a14:m>
                  <m:oMath xmlns:m="http://schemas.openxmlformats.org/officeDocument/2006/math">
                    <m:r>
                      <a:rPr lang="en-US" sz="2600" b="0" i="1" smtClean="0">
                        <a:latin typeface="Cambria Math" panose="02040503050406030204" pitchFamily="18" charset="0"/>
                      </a:rPr>
                      <m:t>𝐶</m:t>
                    </m:r>
                    <m:r>
                      <a:rPr lang="en-US" sz="2600" i="1">
                        <a:latin typeface="Cambria Math" panose="02040503050406030204" pitchFamily="18" charset="0"/>
                      </a:rPr>
                      <m:t>=</m:t>
                    </m:r>
                    <m:sSubSup>
                      <m:sSubSupPr>
                        <m:ctrlPr>
                          <a:rPr lang="en-US" sz="2600" i="1">
                            <a:latin typeface="Cambria Math" panose="02040503050406030204" pitchFamily="18" charset="0"/>
                          </a:rPr>
                        </m:ctrlPr>
                      </m:sSubSupPr>
                      <m:e>
                        <m:r>
                          <a:rPr lang="en-US" sz="2600" i="1">
                            <a:latin typeface="Cambria Math" panose="02040503050406030204" pitchFamily="18" charset="0"/>
                          </a:rPr>
                          <m:t>𝑍</m:t>
                        </m:r>
                      </m:e>
                      <m:sub>
                        <m:r>
                          <a:rPr lang="en-US" sz="2600" i="1">
                            <a:latin typeface="Cambria Math" panose="02040503050406030204" pitchFamily="18" charset="0"/>
                          </a:rPr>
                          <m:t>𝑝</m:t>
                        </m:r>
                      </m:sub>
                      <m:sup>
                        <m:r>
                          <a:rPr lang="en-US" sz="2600" i="1">
                            <a:latin typeface="Cambria Math" panose="02040503050406030204" pitchFamily="18" charset="0"/>
                          </a:rPr>
                          <m:t>∗</m:t>
                        </m:r>
                      </m:sup>
                    </m:sSubSup>
                    <m:r>
                      <a:rPr lang="en-US" sz="2600" i="1" smtClean="0">
                        <a:latin typeface="Cambria Math" panose="02040503050406030204" pitchFamily="18" charset="0"/>
                        <a:ea typeface="Cambria Math" panose="02040503050406030204" pitchFamily="18" charset="0"/>
                      </a:rPr>
                      <m:t>×</m:t>
                    </m:r>
                    <m:sSubSup>
                      <m:sSubSupPr>
                        <m:ctrlPr>
                          <a:rPr lang="en-US" sz="2600" i="1">
                            <a:latin typeface="Cambria Math" panose="02040503050406030204" pitchFamily="18" charset="0"/>
                          </a:rPr>
                        </m:ctrlPr>
                      </m:sSubSupPr>
                      <m:e>
                        <m:r>
                          <a:rPr lang="en-US" sz="2600" i="1">
                            <a:latin typeface="Cambria Math" panose="02040503050406030204" pitchFamily="18" charset="0"/>
                          </a:rPr>
                          <m:t>𝑍</m:t>
                        </m:r>
                      </m:e>
                      <m:sub>
                        <m:r>
                          <a:rPr lang="en-US" sz="2600" i="1">
                            <a:latin typeface="Cambria Math" panose="02040503050406030204" pitchFamily="18" charset="0"/>
                          </a:rPr>
                          <m:t>𝑝</m:t>
                        </m:r>
                      </m:sub>
                      <m:sup>
                        <m:r>
                          <a:rPr lang="en-US" sz="2600" i="1">
                            <a:latin typeface="Cambria Math" panose="02040503050406030204" pitchFamily="18" charset="0"/>
                          </a:rPr>
                          <m:t>∗</m:t>
                        </m:r>
                      </m:sup>
                    </m:sSubSup>
                  </m:oMath>
                </a14:m>
                <a:r>
                  <a:rPr lang="en-US" sz="2600" smtClean="0"/>
                  <a:t> với p là số nguyên tố</a:t>
                </a:r>
              </a:p>
              <a:p>
                <a:pPr lvl="2"/>
                <a:r>
                  <a:rPr lang="en-US" sz="2600" smtClean="0"/>
                  <a:t>K </a:t>
                </a:r>
                <a:r>
                  <a:rPr lang="en-US" sz="2600"/>
                  <a:t>= {k=(k</a:t>
                </a:r>
                <a:r>
                  <a:rPr lang="en-US" sz="2600" baseline="-25000"/>
                  <a:t>e</a:t>
                </a:r>
                <a:r>
                  <a:rPr lang="en-US" sz="2600"/>
                  <a:t>, </a:t>
                </a:r>
                <a:r>
                  <a:rPr lang="en-US" sz="2600" smtClean="0"/>
                  <a:t>k</a:t>
                </a:r>
                <a:r>
                  <a:rPr lang="en-US" sz="2600" baseline="-25000" smtClean="0"/>
                  <a:t>d</a:t>
                </a:r>
                <a:r>
                  <a:rPr lang="en-US" sz="2600" smtClean="0"/>
                  <a:t>): k</a:t>
                </a:r>
                <a:r>
                  <a:rPr lang="en-US" sz="2600" baseline="-25000" smtClean="0"/>
                  <a:t>e</a:t>
                </a:r>
                <a:r>
                  <a:rPr lang="en-US" sz="2600" smtClean="0"/>
                  <a:t> </a:t>
                </a:r>
                <a:r>
                  <a:rPr lang="en-US" sz="2600"/>
                  <a:t>= </a:t>
                </a:r>
                <a:r>
                  <a:rPr lang="en-US" sz="2600" smtClean="0"/>
                  <a:t>(p, </a:t>
                </a:r>
                <a:r>
                  <a:rPr lang="en-US" sz="2600" smtClean="0">
                    <a:sym typeface="Symbol" panose="05050102010706020507" pitchFamily="18" charset="2"/>
                  </a:rPr>
                  <a:t>, </a:t>
                </a:r>
                <a:r>
                  <a:rPr lang="en-US" sz="2600" smtClean="0"/>
                  <a:t>), </a:t>
                </a:r>
                <a:r>
                  <a:rPr lang="en-US" sz="2600"/>
                  <a:t>k</a:t>
                </a:r>
                <a:r>
                  <a:rPr lang="en-US" sz="2600" baseline="-25000"/>
                  <a:t>d</a:t>
                </a:r>
                <a:r>
                  <a:rPr lang="en-US" sz="2600"/>
                  <a:t> = </a:t>
                </a:r>
                <a:r>
                  <a:rPr lang="en-US" sz="2600" smtClean="0"/>
                  <a:t>a </a:t>
                </a:r>
                <a:r>
                  <a:rPr lang="en-US" sz="2600" smtClean="0">
                    <a:sym typeface="Symbol" panose="05050102010706020507" pitchFamily="18" charset="2"/>
                  </a:rPr>
                  <a:t> [1, p – 2], </a:t>
                </a:r>
                <a:r>
                  <a:rPr lang="en-US" sz="2600">
                    <a:sym typeface="Symbol" panose="05050102010706020507" pitchFamily="18" charset="2"/>
                  </a:rPr>
                  <a:t> </a:t>
                </a:r>
                <a:r>
                  <a:rPr lang="en-US" sz="2600" smtClean="0">
                    <a:sym typeface="Symbol" panose="05050102010706020507" pitchFamily="18" charset="2"/>
                  </a:rPr>
                  <a:t>= </a:t>
                </a:r>
                <a:r>
                  <a:rPr lang="en-US" sz="2600" baseline="30000" smtClean="0">
                    <a:sym typeface="Symbol" panose="05050102010706020507" pitchFamily="18" charset="2"/>
                  </a:rPr>
                  <a:t>a</a:t>
                </a:r>
                <a:r>
                  <a:rPr lang="en-US" sz="2600" smtClean="0">
                    <a:sym typeface="Symbol" panose="05050102010706020507" pitchFamily="18" charset="2"/>
                  </a:rPr>
                  <a:t> mod p} ở đây  là một phần tử nguyên thủy của </a:t>
                </a:r>
                <a14:m>
                  <m:oMath xmlns:m="http://schemas.openxmlformats.org/officeDocument/2006/math">
                    <m:sSubSup>
                      <m:sSubSupPr>
                        <m:ctrlPr>
                          <a:rPr lang="en-US" sz="2600" i="1">
                            <a:latin typeface="Cambria Math" panose="02040503050406030204" pitchFamily="18" charset="0"/>
                          </a:rPr>
                        </m:ctrlPr>
                      </m:sSubSupPr>
                      <m:e>
                        <m:r>
                          <a:rPr lang="en-US" sz="2600" i="1">
                            <a:latin typeface="Cambria Math" panose="02040503050406030204" pitchFamily="18" charset="0"/>
                          </a:rPr>
                          <m:t>𝑍</m:t>
                        </m:r>
                      </m:e>
                      <m:sub>
                        <m:r>
                          <a:rPr lang="en-US" sz="2600" i="1">
                            <a:latin typeface="Cambria Math" panose="02040503050406030204" pitchFamily="18" charset="0"/>
                          </a:rPr>
                          <m:t>𝑝</m:t>
                        </m:r>
                      </m:sub>
                      <m:sup>
                        <m:r>
                          <a:rPr lang="en-US" sz="2600" i="1">
                            <a:latin typeface="Cambria Math" panose="02040503050406030204" pitchFamily="18" charset="0"/>
                          </a:rPr>
                          <m:t>∗</m:t>
                        </m:r>
                      </m:sup>
                    </m:sSubSup>
                  </m:oMath>
                </a14:m>
                <a:endParaRPr lang="en-US" sz="2600" smtClean="0">
                  <a:sym typeface="Symbol" panose="05050102010706020507" pitchFamily="18" charset="2"/>
                </a:endParaRPr>
              </a:p>
              <a:p>
                <a:pPr lvl="2"/>
                <a:r>
                  <a:rPr lang="en-US" sz="2600" smtClean="0">
                    <a:sym typeface="Symbol" panose="05050102010706020507" pitchFamily="18" charset="2"/>
                  </a:rPr>
                  <a:t>Hàm mã hóa e và giải mã d được xác định như sau:</a:t>
                </a:r>
              </a:p>
              <a:p>
                <a:pPr lvl="3"/>
                <a:r>
                  <a:rPr lang="en-US" sz="2400" smtClean="0">
                    <a:sym typeface="Symbol" panose="05050102010706020507" pitchFamily="18" charset="2"/>
                  </a:rPr>
                  <a:t>Với mỗi x  P, để lập mã cho x ta chọn thêm một số ngẫu nhiên k </a:t>
                </a:r>
                <a:r>
                  <a:rPr lang="en-US" sz="2400">
                    <a:sym typeface="Symbol" panose="05050102010706020507" pitchFamily="18" charset="2"/>
                  </a:rPr>
                  <a:t> </a:t>
                </a:r>
                <a:r>
                  <a:rPr lang="en-US" sz="2400" smtClean="0">
                    <a:sym typeface="Symbol" panose="05050102010706020507" pitchFamily="18" charset="2"/>
                  </a:rPr>
                  <a:t>Z</a:t>
                </a:r>
                <a:r>
                  <a:rPr lang="en-US" sz="2400" baseline="-25000" smtClean="0">
                    <a:sym typeface="Symbol" panose="05050102010706020507" pitchFamily="18" charset="2"/>
                  </a:rPr>
                  <a:t>p-1</a:t>
                </a:r>
                <a:r>
                  <a:rPr lang="en-US" sz="2400" smtClean="0">
                    <a:sym typeface="Symbol" panose="05050102010706020507" pitchFamily="18" charset="2"/>
                  </a:rPr>
                  <a:t> rồi tính </a:t>
                </a:r>
                <a14:m>
                  <m:oMath xmlns:m="http://schemas.openxmlformats.org/officeDocument/2006/math">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𝑒</m:t>
                        </m:r>
                      </m:e>
                      <m:sub>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𝑘</m:t>
                            </m:r>
                          </m:e>
                          <m:sub>
                            <m:r>
                              <a:rPr lang="en-US" sz="2400" b="0" i="1" smtClean="0">
                                <a:latin typeface="Cambria Math" panose="02040503050406030204" pitchFamily="18" charset="0"/>
                                <a:sym typeface="Symbol" panose="05050102010706020507" pitchFamily="18" charset="2"/>
                              </a:rPr>
                              <m:t>𝑒</m:t>
                            </m:r>
                          </m:sub>
                        </m:sSub>
                      </m:sub>
                    </m:sSub>
                    <m:d>
                      <m:dPr>
                        <m:ctrlPr>
                          <a:rPr lang="en-US" sz="2400" b="0" i="1" smtClean="0">
                            <a:latin typeface="Cambria Math" panose="02040503050406030204" pitchFamily="18" charset="0"/>
                            <a:sym typeface="Symbol" panose="05050102010706020507" pitchFamily="18" charset="2"/>
                          </a:rPr>
                        </m:ctrlPr>
                      </m:dPr>
                      <m:e>
                        <m:r>
                          <a:rPr lang="en-US" sz="2400" b="0" i="1" smtClean="0">
                            <a:latin typeface="Cambria Math" panose="02040503050406030204" pitchFamily="18" charset="0"/>
                            <a:sym typeface="Symbol" panose="05050102010706020507" pitchFamily="18" charset="2"/>
                          </a:rPr>
                          <m:t>𝑥</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𝑘</m:t>
                        </m:r>
                      </m:e>
                    </m:d>
                    <m:r>
                      <a:rPr lang="en-US" sz="2400" b="0" i="1" smtClean="0">
                        <a:latin typeface="Cambria Math" panose="02040503050406030204" pitchFamily="18" charset="0"/>
                        <a:sym typeface="Symbol" panose="05050102010706020507" pitchFamily="18" charset="2"/>
                      </a:rPr>
                      <m:t>=</m:t>
                    </m:r>
                    <m:d>
                      <m:dPr>
                        <m:ctrlPr>
                          <a:rPr lang="en-US" sz="2400" b="0" i="1" smtClean="0">
                            <a:latin typeface="Cambria Math" panose="02040503050406030204" pitchFamily="18" charset="0"/>
                            <a:sym typeface="Symbol" panose="05050102010706020507" pitchFamily="18" charset="2"/>
                          </a:rPr>
                        </m:ctrlPr>
                      </m:dPr>
                      <m:e>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1</m:t>
                            </m:r>
                          </m:sub>
                        </m:sSub>
                        <m:r>
                          <a:rPr lang="en-US" sz="2400" b="0" i="1" smtClean="0">
                            <a:latin typeface="Cambria Math" panose="02040503050406030204" pitchFamily="18" charset="0"/>
                            <a:sym typeface="Symbol" panose="05050102010706020507" pitchFamily="18" charset="2"/>
                          </a:rPr>
                          <m:t>,</m:t>
                        </m:r>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2</m:t>
                            </m:r>
                          </m:sub>
                        </m:sSub>
                      </m:e>
                    </m:d>
                  </m:oMath>
                </a14:m>
                <a:r>
                  <a:rPr lang="en-US" sz="2400" smtClean="0">
                    <a:sym typeface="Symbol" panose="05050102010706020507" pitchFamily="18" charset="2"/>
                  </a:rPr>
                  <a:t> với </a:t>
                </a:r>
                <a14:m>
                  <m:oMath xmlns:m="http://schemas.openxmlformats.org/officeDocument/2006/math">
                    <m:sSub>
                      <m:sSubPr>
                        <m:ctrlPr>
                          <a:rPr lang="en-US" sz="240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1</m:t>
                        </m:r>
                      </m:sub>
                    </m:sSub>
                    <m:r>
                      <a:rPr lang="en-US" sz="2400" b="0" i="1" smtClean="0">
                        <a:latin typeface="Cambria Math" panose="02040503050406030204" pitchFamily="18" charset="0"/>
                        <a:sym typeface="Symbol" panose="05050102010706020507" pitchFamily="18" charset="2"/>
                      </a:rPr>
                      <m:t>=</m:t>
                    </m:r>
                    <m:sSup>
                      <m:sSupPr>
                        <m:ctrlPr>
                          <a:rPr lang="en-US" sz="2400" b="0" i="1" smtClean="0">
                            <a:latin typeface="Cambria Math" panose="02040503050406030204" pitchFamily="18" charset="0"/>
                            <a:sym typeface="Symbol" panose="05050102010706020507" pitchFamily="18" charset="2"/>
                          </a:rPr>
                        </m:ctrlPr>
                      </m:sSupPr>
                      <m:e>
                        <m:r>
                          <a:rPr lang="en-US" sz="2400" i="1">
                            <a:latin typeface="Cambria Math" panose="02040503050406030204" pitchFamily="18" charset="0"/>
                            <a:ea typeface="Cambria Math" panose="02040503050406030204" pitchFamily="18" charset="0"/>
                            <a:sym typeface="Symbol" panose="05050102010706020507" pitchFamily="18" charset="2"/>
                          </a:rPr>
                          <m:t></m:t>
                        </m:r>
                      </m:e>
                      <m:sup>
                        <m:r>
                          <a:rPr lang="en-US" sz="2400" b="0" i="1" smtClean="0">
                            <a:latin typeface="Cambria Math" panose="02040503050406030204" pitchFamily="18" charset="0"/>
                            <a:sym typeface="Symbol" panose="05050102010706020507" pitchFamily="18" charset="2"/>
                          </a:rPr>
                          <m:t>𝑘</m:t>
                        </m:r>
                      </m:sup>
                    </m:sSup>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𝑚𝑜𝑑</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𝑝</m:t>
                    </m:r>
                  </m:oMath>
                </a14:m>
                <a:r>
                  <a:rPr lang="en-US" sz="2400" smtClean="0">
                    <a:sym typeface="Symbol" panose="05050102010706020507" pitchFamily="18" charset="2"/>
                  </a:rPr>
                  <a:t>, </a:t>
                </a:r>
                <a14:m>
                  <m:oMath xmlns:m="http://schemas.openxmlformats.org/officeDocument/2006/math">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2</m:t>
                        </m:r>
                      </m:sub>
                    </m:sSub>
                    <m:r>
                      <a:rPr lang="en-US" sz="2400" i="1">
                        <a:latin typeface="Cambria Math" panose="02040503050406030204" pitchFamily="18" charset="0"/>
                        <a:sym typeface="Symbol" panose="05050102010706020507" pitchFamily="18" charset="2"/>
                      </a:rPr>
                      <m:t>=</m:t>
                    </m:r>
                    <m:sSup>
                      <m:sSupPr>
                        <m:ctrlPr>
                          <a:rPr lang="en-US" sz="2400" i="1">
                            <a:latin typeface="Cambria Math" panose="02040503050406030204" pitchFamily="18" charset="0"/>
                            <a:sym typeface="Symbol" panose="05050102010706020507" pitchFamily="18" charset="2"/>
                          </a:rPr>
                        </m:ctrlPr>
                      </m:sSupPr>
                      <m:e>
                        <m:r>
                          <a:rPr lang="en-US" sz="2400" b="0" i="1" smtClean="0">
                            <a:latin typeface="Cambria Math" panose="02040503050406030204" pitchFamily="18" charset="0"/>
                            <a:sym typeface="Symbol" panose="05050102010706020507" pitchFamily="18" charset="2"/>
                          </a:rPr>
                          <m:t>𝑥</m:t>
                        </m:r>
                        <m:r>
                          <a:rPr lang="en-US" sz="2400" b="0" i="1" smtClean="0">
                            <a:latin typeface="Cambria Math" panose="02040503050406030204" pitchFamily="18" charset="0"/>
                            <a:sym typeface="Symbol" panose="05050102010706020507" pitchFamily="18" charset="2"/>
                          </a:rPr>
                          <m:t>.</m:t>
                        </m:r>
                      </m:e>
                      <m:sup>
                        <m:r>
                          <a:rPr lang="en-US" sz="2400" i="1">
                            <a:latin typeface="Cambria Math" panose="02040503050406030204" pitchFamily="18" charset="0"/>
                            <a:sym typeface="Symbol" panose="05050102010706020507" pitchFamily="18" charset="2"/>
                          </a:rPr>
                          <m:t>𝑘</m:t>
                        </m:r>
                      </m:sup>
                    </m:sSup>
                    <m:r>
                      <a:rPr lang="en-US" sz="2400" i="1">
                        <a:latin typeface="Cambria Math" panose="02040503050406030204" pitchFamily="18" charset="0"/>
                        <a:sym typeface="Symbol" panose="05050102010706020507" pitchFamily="18" charset="2"/>
                      </a:rPr>
                      <m:t> </m:t>
                    </m:r>
                    <m:r>
                      <a:rPr lang="en-US" sz="2400" i="1">
                        <a:latin typeface="Cambria Math" panose="02040503050406030204" pitchFamily="18" charset="0"/>
                        <a:sym typeface="Symbol" panose="05050102010706020507" pitchFamily="18" charset="2"/>
                      </a:rPr>
                      <m:t>𝑚𝑜𝑑</m:t>
                    </m:r>
                    <m:r>
                      <a:rPr lang="en-US" sz="2400" i="1">
                        <a:latin typeface="Cambria Math" panose="02040503050406030204" pitchFamily="18" charset="0"/>
                        <a:sym typeface="Symbol" panose="05050102010706020507" pitchFamily="18" charset="2"/>
                      </a:rPr>
                      <m:t> </m:t>
                    </m:r>
                    <m:r>
                      <a:rPr lang="en-US" sz="2400" i="1">
                        <a:latin typeface="Cambria Math" panose="02040503050406030204" pitchFamily="18" charset="0"/>
                        <a:sym typeface="Symbol" panose="05050102010706020507" pitchFamily="18" charset="2"/>
                      </a:rPr>
                      <m:t>𝑝</m:t>
                    </m:r>
                  </m:oMath>
                </a14:m>
                <a:endParaRPr lang="en-US" sz="2400" smtClean="0">
                  <a:sym typeface="Symbol" panose="05050102010706020507" pitchFamily="18" charset="2"/>
                </a:endParaRPr>
              </a:p>
              <a:p>
                <a:pPr lvl="3"/>
                <a:r>
                  <a:rPr lang="en-US" sz="2400" smtClean="0">
                    <a:sym typeface="Symbol" panose="05050102010706020507" pitchFamily="18" charset="2"/>
                  </a:rPr>
                  <a:t>Hàm giải mã: </a:t>
                </a:r>
                <a14:m>
                  <m:oMath xmlns:m="http://schemas.openxmlformats.org/officeDocument/2006/math">
                    <m:sSub>
                      <m:sSubPr>
                        <m:ctrlPr>
                          <a:rPr lang="en-US" sz="2400" i="1">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𝑥</m:t>
                        </m:r>
                        <m:r>
                          <a:rPr lang="en-US" sz="2400" b="0" i="1" smtClean="0">
                            <a:latin typeface="Cambria Math" panose="02040503050406030204" pitchFamily="18" charset="0"/>
                            <a:sym typeface="Symbol" panose="05050102010706020507" pitchFamily="18" charset="2"/>
                          </a:rPr>
                          <m:t>=</m:t>
                        </m:r>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𝑑</m:t>
                            </m:r>
                          </m:e>
                          <m:sub>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𝑘</m:t>
                                </m:r>
                              </m:e>
                              <m:sub>
                                <m:r>
                                  <a:rPr lang="en-US" sz="2400" b="0" i="1" smtClean="0">
                                    <a:latin typeface="Cambria Math" panose="02040503050406030204" pitchFamily="18" charset="0"/>
                                    <a:sym typeface="Symbol" panose="05050102010706020507" pitchFamily="18" charset="2"/>
                                  </a:rPr>
                                  <m:t>𝑑</m:t>
                                </m:r>
                              </m:sub>
                            </m:sSub>
                          </m:sub>
                        </m:sSub>
                        <m:d>
                          <m:dPr>
                            <m:ctrlPr>
                              <a:rPr lang="en-US" sz="2400" b="0" i="1" smtClean="0">
                                <a:latin typeface="Cambria Math" panose="02040503050406030204" pitchFamily="18" charset="0"/>
                                <a:sym typeface="Symbol" panose="05050102010706020507" pitchFamily="18" charset="2"/>
                              </a:rPr>
                            </m:ctrlPr>
                          </m:dPr>
                          <m:e>
                            <m:r>
                              <a:rPr lang="en-US" sz="2400" b="0" i="1" smtClean="0">
                                <a:latin typeface="Cambria Math" panose="02040503050406030204" pitchFamily="18" charset="0"/>
                                <a:sym typeface="Symbol" panose="05050102010706020507" pitchFamily="18" charset="2"/>
                              </a:rPr>
                              <m:t>𝑦</m:t>
                            </m:r>
                          </m:e>
                        </m:d>
                        <m:r>
                          <a:rPr lang="en-US" sz="2400" b="0" i="1" smtClean="0">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𝑑</m:t>
                        </m:r>
                      </m:e>
                      <m:sub>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𝑘</m:t>
                            </m:r>
                          </m:e>
                          <m:sub>
                            <m:r>
                              <a:rPr lang="en-US" sz="2400" b="0" i="1" smtClean="0">
                                <a:latin typeface="Cambria Math" panose="02040503050406030204" pitchFamily="18" charset="0"/>
                                <a:sym typeface="Symbol" panose="05050102010706020507" pitchFamily="18" charset="2"/>
                              </a:rPr>
                              <m:t>𝑑</m:t>
                            </m:r>
                          </m:sub>
                        </m:sSub>
                      </m:sub>
                    </m:sSub>
                    <m:d>
                      <m:dPr>
                        <m:ctrlPr>
                          <a:rPr lang="en-US" sz="2400" i="1">
                            <a:latin typeface="Cambria Math" panose="02040503050406030204" pitchFamily="18" charset="0"/>
                            <a:sym typeface="Symbol" panose="05050102010706020507" pitchFamily="18" charset="2"/>
                          </a:rPr>
                        </m:ctrlPr>
                      </m:dPr>
                      <m:e>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𝑦</m:t>
                            </m:r>
                          </m:e>
                          <m:sub>
                            <m:r>
                              <a:rPr lang="en-US" sz="2400" i="1">
                                <a:latin typeface="Cambria Math" panose="02040503050406030204" pitchFamily="18" charset="0"/>
                                <a:sym typeface="Symbol" panose="05050102010706020507" pitchFamily="18" charset="2"/>
                              </a:rPr>
                              <m:t>1</m:t>
                            </m:r>
                          </m:sub>
                        </m:sSub>
                        <m:r>
                          <a:rPr lang="en-US" sz="2400" i="1">
                            <a:latin typeface="Cambria Math" panose="02040503050406030204" pitchFamily="18" charset="0"/>
                            <a:sym typeface="Symbol" panose="05050102010706020507" pitchFamily="18" charset="2"/>
                          </a:rPr>
                          <m:t>,</m:t>
                        </m:r>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𝑦</m:t>
                            </m:r>
                          </m:e>
                          <m:sub>
                            <m:r>
                              <a:rPr lang="en-US" sz="2400" i="1">
                                <a:latin typeface="Cambria Math" panose="02040503050406030204" pitchFamily="18" charset="0"/>
                                <a:sym typeface="Symbol" panose="05050102010706020507" pitchFamily="18" charset="2"/>
                              </a:rPr>
                              <m:t>2</m:t>
                            </m:r>
                          </m:sub>
                        </m:sSub>
                      </m:e>
                    </m:d>
                    <m:r>
                      <a:rPr lang="en-US" sz="2400" i="1">
                        <a:latin typeface="Cambria Math" panose="02040503050406030204" pitchFamily="18" charset="0"/>
                        <a:sym typeface="Symbol" panose="05050102010706020507" pitchFamily="18" charset="2"/>
                      </a:rPr>
                      <m:t>=</m:t>
                    </m:r>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2 </m:t>
                        </m:r>
                      </m:sub>
                    </m:sSub>
                    <m:sSup>
                      <m:sSupPr>
                        <m:ctrlPr>
                          <a:rPr lang="en-US" sz="2400" i="1" smtClean="0">
                            <a:latin typeface="Cambria Math" panose="02040503050406030204" pitchFamily="18" charset="0"/>
                            <a:sym typeface="Symbol" panose="05050102010706020507" pitchFamily="18" charset="2"/>
                          </a:rPr>
                        </m:ctrlPr>
                      </m:sSupPr>
                      <m:e>
                        <m:d>
                          <m:dPr>
                            <m:ctrlPr>
                              <a:rPr lang="en-US" sz="2400" i="1" smtClean="0">
                                <a:latin typeface="Cambria Math" panose="02040503050406030204" pitchFamily="18" charset="0"/>
                                <a:sym typeface="Symbol" panose="05050102010706020507" pitchFamily="18" charset="2"/>
                              </a:rPr>
                            </m:ctrlPr>
                          </m:dPr>
                          <m:e>
                            <m:sSubSup>
                              <m:sSubSupPr>
                                <m:ctrlPr>
                                  <a:rPr lang="en-US" sz="2400" i="1" smtClean="0">
                                    <a:latin typeface="Cambria Math" panose="02040503050406030204" pitchFamily="18" charset="0"/>
                                    <a:sym typeface="Symbol" panose="05050102010706020507" pitchFamily="18" charset="2"/>
                                  </a:rPr>
                                </m:ctrlPr>
                              </m:sSubSup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1</m:t>
                                </m:r>
                              </m:sub>
                              <m:sup>
                                <m:r>
                                  <a:rPr lang="en-US" sz="2400" b="0" i="1" smtClean="0">
                                    <a:latin typeface="Cambria Math" panose="02040503050406030204" pitchFamily="18" charset="0"/>
                                    <a:sym typeface="Symbol" panose="05050102010706020507" pitchFamily="18" charset="2"/>
                                  </a:rPr>
                                  <m:t>𝑎</m:t>
                                </m:r>
                              </m:sup>
                            </m:sSubSup>
                          </m:e>
                        </m:d>
                      </m:e>
                      <m:sup>
                        <m:r>
                          <a:rPr lang="en-US" sz="2400" b="0" i="1" smtClean="0">
                            <a:latin typeface="Cambria Math" panose="02040503050406030204" pitchFamily="18" charset="0"/>
                            <a:sym typeface="Symbol" panose="05050102010706020507" pitchFamily="18" charset="2"/>
                          </a:rPr>
                          <m:t>−1</m:t>
                        </m:r>
                      </m:sup>
                    </m:sSup>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𝑚𝑜𝑑</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𝑝</m:t>
                    </m:r>
                  </m:oMath>
                </a14:m>
                <a:endParaRPr lang="en-US" sz="2400">
                  <a:sym typeface="Symbol" panose="05050102010706020507" pitchFamily="18" charset="2"/>
                </a:endParaRPr>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208547" y="930442"/>
                <a:ext cx="11614484" cy="5507303"/>
              </a:xfrm>
              <a:blipFill>
                <a:blip r:embed="rId2"/>
                <a:stretch>
                  <a:fillRect r="-26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mtClean="0"/>
              <a:t>  </a:t>
            </a:r>
            <a:r>
              <a:rPr lang="en-US"/>
              <a:t>Giới thiệu một số hệ mật KCK</a:t>
            </a:r>
          </a:p>
        </p:txBody>
      </p:sp>
      <p:sp>
        <p:nvSpPr>
          <p:cNvPr id="4" name="Rectangle 3"/>
          <p:cNvSpPr/>
          <p:nvPr/>
        </p:nvSpPr>
        <p:spPr>
          <a:xfrm>
            <a:off x="3657600" y="4892842"/>
            <a:ext cx="7411453" cy="481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79495" y="5470358"/>
            <a:ext cx="6063916" cy="449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70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9781" y="1086667"/>
            <a:ext cx="11845201" cy="5351078"/>
          </a:xfrm>
        </p:spPr>
        <p:txBody>
          <a:bodyPr/>
          <a:lstStyle/>
          <a:p>
            <a:r>
              <a:rPr lang="en-US" b="1" smtClean="0"/>
              <a:t>Ví dụ: </a:t>
            </a:r>
            <a:r>
              <a:rPr lang="en-US" b="0"/>
              <a:t>Sử dụng hệ mật Elgamal với số nguyên tố p = 211, phần tử sinh </a:t>
            </a:r>
            <a:r>
              <a:rPr lang="en-US" b="0">
                <a:sym typeface="Symbol" panose="05050102010706020507" pitchFamily="18" charset="2"/>
              </a:rPr>
              <a:t></a:t>
            </a:r>
            <a:r>
              <a:rPr lang="en-US" b="0"/>
              <a:t> = </a:t>
            </a:r>
            <a:r>
              <a:rPr lang="en-US" b="0" smtClean="0"/>
              <a:t>39 </a:t>
            </a:r>
            <a:r>
              <a:rPr lang="en-US" b="0"/>
              <a:t>của Z</a:t>
            </a:r>
            <a:r>
              <a:rPr lang="en-US" b="0" baseline="30000"/>
              <a:t>*</a:t>
            </a:r>
            <a:r>
              <a:rPr lang="en-US" b="0" baseline="-25000"/>
              <a:t>211</a:t>
            </a:r>
            <a:r>
              <a:rPr lang="en-US" b="0"/>
              <a:t>. Giả sử người dùng A chọn khóa bí mật a = </a:t>
            </a:r>
            <a:r>
              <a:rPr lang="en-US" b="0" smtClean="0"/>
              <a:t>113.</a:t>
            </a:r>
            <a:endParaRPr lang="en-US" b="0"/>
          </a:p>
          <a:p>
            <a:pPr lvl="1"/>
            <a:r>
              <a:rPr lang="en-US"/>
              <a:t>Hãy tìm khoá công khai của A?</a:t>
            </a:r>
          </a:p>
          <a:p>
            <a:pPr lvl="1"/>
            <a:r>
              <a:rPr lang="en-US"/>
              <a:t>Giả sử chọn số ngẫu nhiên k = </a:t>
            </a:r>
            <a:r>
              <a:rPr lang="en-US" smtClean="0"/>
              <a:t>23</a:t>
            </a:r>
            <a:r>
              <a:rPr lang="en-US"/>
              <a:t>, hãy thực hiện mã hoá bản tin </a:t>
            </a:r>
            <a:r>
              <a:rPr lang="en-US" smtClean="0"/>
              <a:t>x </a:t>
            </a:r>
            <a:r>
              <a:rPr lang="en-US"/>
              <a:t>= </a:t>
            </a:r>
            <a:r>
              <a:rPr lang="en-US" smtClean="0"/>
              <a:t>34 </a:t>
            </a:r>
            <a:r>
              <a:rPr lang="en-US"/>
              <a:t>với khoá công khai của A, và giả mã bản mã vừa thu được.</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78943752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253" y="1086667"/>
            <a:ext cx="12034982" cy="5351078"/>
          </a:xfrm>
        </p:spPr>
        <p:txBody>
          <a:bodyPr/>
          <a:lstStyle/>
          <a:p>
            <a:r>
              <a:rPr lang="en-US" b="1" smtClean="0"/>
              <a:t>Giải:</a:t>
            </a:r>
          </a:p>
          <a:p>
            <a:pPr lvl="1"/>
            <a:r>
              <a:rPr lang="fr-FR"/>
              <a:t>Ta tính </a:t>
            </a:r>
            <a:r>
              <a:rPr lang="en-US">
                <a:sym typeface="Symbol" panose="05050102010706020507" pitchFamily="18" charset="2"/>
              </a:rPr>
              <a:t></a:t>
            </a:r>
            <a:r>
              <a:rPr lang="fr-FR" baseline="30000"/>
              <a:t>a</a:t>
            </a:r>
            <a:r>
              <a:rPr lang="fr-FR"/>
              <a:t> mod 211 = </a:t>
            </a:r>
            <a:r>
              <a:rPr lang="fr-FR" smtClean="0"/>
              <a:t>39</a:t>
            </a:r>
            <a:r>
              <a:rPr lang="fr-FR" baseline="30000" smtClean="0"/>
              <a:t>113</a:t>
            </a:r>
            <a:r>
              <a:rPr lang="fr-FR" smtClean="0"/>
              <a:t> </a:t>
            </a:r>
            <a:r>
              <a:rPr lang="fr-FR"/>
              <a:t>mod 211. Ta phân tích </a:t>
            </a:r>
            <a:r>
              <a:rPr lang="fr-FR" smtClean="0"/>
              <a:t>113 </a:t>
            </a:r>
            <a:r>
              <a:rPr lang="fr-FR"/>
              <a:t>= 2</a:t>
            </a:r>
            <a:r>
              <a:rPr lang="fr-FR" baseline="30000"/>
              <a:t>6</a:t>
            </a:r>
            <a:r>
              <a:rPr lang="fr-FR"/>
              <a:t> + 2</a:t>
            </a:r>
            <a:r>
              <a:rPr lang="fr-FR" baseline="30000"/>
              <a:t>5</a:t>
            </a:r>
            <a:r>
              <a:rPr lang="fr-FR"/>
              <a:t> +  </a:t>
            </a:r>
            <a:r>
              <a:rPr lang="fr-FR" smtClean="0"/>
              <a:t>2</a:t>
            </a:r>
            <a:r>
              <a:rPr lang="fr-FR" baseline="30000" smtClean="0"/>
              <a:t>4</a:t>
            </a:r>
            <a:r>
              <a:rPr lang="fr-FR" smtClean="0"/>
              <a:t> </a:t>
            </a:r>
            <a:r>
              <a:rPr lang="fr-FR"/>
              <a:t>+ 2</a:t>
            </a:r>
            <a:r>
              <a:rPr lang="fr-FR" baseline="30000"/>
              <a:t>0</a:t>
            </a:r>
            <a:r>
              <a:rPr lang="fr-FR"/>
              <a:t>. Áp dụng phương pháp nhân và bình phương có lặp ta có bảng giá trị sau</a:t>
            </a:r>
            <a:r>
              <a:rPr lang="fr-FR" smtClean="0"/>
              <a:t>:</a:t>
            </a:r>
          </a:p>
          <a:p>
            <a:pPr lvl="1"/>
            <a:endParaRPr lang="fr-FR"/>
          </a:p>
          <a:p>
            <a:pPr lvl="1"/>
            <a:endParaRPr lang="fr-FR" smtClean="0"/>
          </a:p>
          <a:p>
            <a:pPr lvl="1"/>
            <a:endParaRPr lang="fr-FR" smtClean="0"/>
          </a:p>
          <a:p>
            <a:pPr lvl="1"/>
            <a:endParaRPr lang="fr-FR"/>
          </a:p>
          <a:p>
            <a:pPr lvl="1"/>
            <a:endParaRPr lang="fr-FR" smtClean="0"/>
          </a:p>
          <a:p>
            <a:pPr lvl="1"/>
            <a:r>
              <a:rPr lang="fr-FR" smtClean="0"/>
              <a:t>Vậy KCK của A là </a:t>
            </a:r>
            <a:r>
              <a:rPr lang="en-US" b="1"/>
              <a:t>(p, </a:t>
            </a:r>
            <a:r>
              <a:rPr lang="en-US" b="1">
                <a:sym typeface="Symbol" panose="05050102010706020507" pitchFamily="18" charset="2"/>
              </a:rPr>
              <a:t></a:t>
            </a:r>
            <a:r>
              <a:rPr lang="en-US" b="1"/>
              <a:t>,</a:t>
            </a:r>
            <a:r>
              <a:rPr lang="en-US" b="1" baseline="30000"/>
              <a:t> </a:t>
            </a:r>
            <a:r>
              <a:rPr lang="en-US" b="1">
                <a:sym typeface="Symbol" panose="05050102010706020507" pitchFamily="18" charset="2"/>
              </a:rPr>
              <a:t></a:t>
            </a:r>
            <a:r>
              <a:rPr lang="en-US" b="1" baseline="30000"/>
              <a:t>a</a:t>
            </a:r>
            <a:r>
              <a:rPr lang="en-US" b="1"/>
              <a:t>) = (211, </a:t>
            </a:r>
            <a:r>
              <a:rPr lang="en-US" b="1" smtClean="0"/>
              <a:t>39, 108)</a:t>
            </a:r>
            <a:endParaRPr lang="fr-FR" smtClean="0"/>
          </a:p>
          <a:p>
            <a:pPr lvl="1"/>
            <a:endParaRPr lang="fr-FR"/>
          </a:p>
          <a:p>
            <a:pPr lvl="1"/>
            <a:endParaRPr lang="fr-FR" smtClean="0"/>
          </a:p>
          <a:p>
            <a:pPr lvl="1"/>
            <a:endParaRPr lang="fr-FR"/>
          </a:p>
          <a:p>
            <a:pPr marL="795847" lvl="1" indent="0">
              <a:buNone/>
            </a:pPr>
            <a:endParaRPr lang="en-US"/>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01499596"/>
              </p:ext>
            </p:extLst>
          </p:nvPr>
        </p:nvGraphicFramePr>
        <p:xfrm>
          <a:off x="2135517" y="3186820"/>
          <a:ext cx="8198928" cy="2560320"/>
        </p:xfrm>
        <a:graphic>
          <a:graphicData uri="http://schemas.openxmlformats.org/drawingml/2006/table">
            <a:tbl>
              <a:tblPr firstRow="1" bandRow="1">
                <a:tableStyleId>{616DA210-FB5B-4158-B5E0-FEB733F419BA}</a:tableStyleId>
              </a:tblPr>
              <a:tblGrid>
                <a:gridCol w="1024866">
                  <a:extLst>
                    <a:ext uri="{9D8B030D-6E8A-4147-A177-3AD203B41FA5}">
                      <a16:colId xmlns:a16="http://schemas.microsoft.com/office/drawing/2014/main" val="3690766049"/>
                    </a:ext>
                  </a:extLst>
                </a:gridCol>
                <a:gridCol w="1024866">
                  <a:extLst>
                    <a:ext uri="{9D8B030D-6E8A-4147-A177-3AD203B41FA5}">
                      <a16:colId xmlns:a16="http://schemas.microsoft.com/office/drawing/2014/main" val="3325633414"/>
                    </a:ext>
                  </a:extLst>
                </a:gridCol>
                <a:gridCol w="1024866">
                  <a:extLst>
                    <a:ext uri="{9D8B030D-6E8A-4147-A177-3AD203B41FA5}">
                      <a16:colId xmlns:a16="http://schemas.microsoft.com/office/drawing/2014/main" val="3680025596"/>
                    </a:ext>
                  </a:extLst>
                </a:gridCol>
                <a:gridCol w="1024866">
                  <a:extLst>
                    <a:ext uri="{9D8B030D-6E8A-4147-A177-3AD203B41FA5}">
                      <a16:colId xmlns:a16="http://schemas.microsoft.com/office/drawing/2014/main" val="3986665531"/>
                    </a:ext>
                  </a:extLst>
                </a:gridCol>
                <a:gridCol w="1024866">
                  <a:extLst>
                    <a:ext uri="{9D8B030D-6E8A-4147-A177-3AD203B41FA5}">
                      <a16:colId xmlns:a16="http://schemas.microsoft.com/office/drawing/2014/main" val="1427143334"/>
                    </a:ext>
                  </a:extLst>
                </a:gridCol>
                <a:gridCol w="1024866">
                  <a:extLst>
                    <a:ext uri="{9D8B030D-6E8A-4147-A177-3AD203B41FA5}">
                      <a16:colId xmlns:a16="http://schemas.microsoft.com/office/drawing/2014/main" val="100630805"/>
                    </a:ext>
                  </a:extLst>
                </a:gridCol>
                <a:gridCol w="1024866">
                  <a:extLst>
                    <a:ext uri="{9D8B030D-6E8A-4147-A177-3AD203B41FA5}">
                      <a16:colId xmlns:a16="http://schemas.microsoft.com/office/drawing/2014/main" val="316098794"/>
                    </a:ext>
                  </a:extLst>
                </a:gridCol>
                <a:gridCol w="1024866">
                  <a:extLst>
                    <a:ext uri="{9D8B030D-6E8A-4147-A177-3AD203B41FA5}">
                      <a16:colId xmlns:a16="http://schemas.microsoft.com/office/drawing/2014/main" val="3612809940"/>
                    </a:ext>
                  </a:extLst>
                </a:gridCol>
              </a:tblGrid>
              <a:tr h="54901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4</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6</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778853570"/>
                  </a:ext>
                </a:extLst>
              </a:tr>
              <a:tr h="54901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0</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439563312"/>
                  </a:ext>
                </a:extLst>
              </a:tr>
              <a:tr h="54901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A</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44</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37</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103</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59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105</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53</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22384075"/>
                  </a:ext>
                </a:extLst>
              </a:tr>
              <a:tr h="54901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b</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191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0" u="none" smtClean="0">
                          <a:effectLst/>
                          <a:latin typeface="Calibri" panose="020F0502020204030204" pitchFamily="34" charset="0"/>
                          <a:ea typeface="Times New Roman" panose="02020603050405020304" pitchFamily="18" charset="0"/>
                          <a:cs typeface="Calibri" panose="020F0502020204030204" pitchFamily="34" charset="0"/>
                        </a:rPr>
                        <a:t>10</a:t>
                      </a:r>
                      <a:endParaRPr lang="en-US" sz="2800" b="0" u="none">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1" u="sng" smtClean="0">
                          <a:effectLst/>
                          <a:latin typeface="Calibri" panose="020F0502020204030204" pitchFamily="34" charset="0"/>
                          <a:ea typeface="Times New Roman" panose="02020603050405020304" pitchFamily="18" charset="0"/>
                          <a:cs typeface="Calibri" panose="020F0502020204030204" pitchFamily="34" charset="0"/>
                        </a:rPr>
                        <a:t>108</a:t>
                      </a:r>
                      <a:endParaRPr lang="en-US" sz="2800" b="1" u="sng">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932660386"/>
                  </a:ext>
                </a:extLst>
              </a:tr>
            </a:tbl>
          </a:graphicData>
        </a:graphic>
      </p:graphicFrame>
    </p:spTree>
    <p:extLst>
      <p:ext uri="{BB962C8B-B14F-4D97-AF65-F5344CB8AC3E}">
        <p14:creationId xmlns:p14="http://schemas.microsoft.com/office/powerpoint/2010/main" val="16225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749"/>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6045" y="1086667"/>
            <a:ext cx="11848905" cy="5351078"/>
          </a:xfrm>
        </p:spPr>
        <p:txBody>
          <a:bodyPr/>
          <a:lstStyle/>
          <a:p>
            <a:r>
              <a:rPr lang="en-US" b="0" smtClean="0"/>
              <a:t>Tính </a:t>
            </a:r>
            <a:r>
              <a:rPr lang="en-US" b="0" smtClean="0">
                <a:sym typeface="Symbol" panose="05050102010706020507" pitchFamily="18" charset="2"/>
              </a:rPr>
              <a:t>y</a:t>
            </a:r>
            <a:r>
              <a:rPr lang="en-US" b="0" baseline="-25000" smtClean="0">
                <a:sym typeface="Symbol" panose="05050102010706020507" pitchFamily="18" charset="2"/>
              </a:rPr>
              <a:t>1</a:t>
            </a:r>
            <a:r>
              <a:rPr lang="en-US" b="0" smtClean="0"/>
              <a:t> </a:t>
            </a:r>
            <a:r>
              <a:rPr lang="en-US" b="0"/>
              <a:t>= </a:t>
            </a:r>
            <a:r>
              <a:rPr lang="en-US" b="0">
                <a:sym typeface="Symbol" panose="05050102010706020507" pitchFamily="18" charset="2"/>
              </a:rPr>
              <a:t></a:t>
            </a:r>
            <a:r>
              <a:rPr lang="en-US" b="0" baseline="30000">
                <a:sym typeface="Symbol" panose="05050102010706020507" pitchFamily="18" charset="2"/>
              </a:rPr>
              <a:t>k</a:t>
            </a:r>
            <a:r>
              <a:rPr lang="en-US" b="0">
                <a:sym typeface="Symbol" panose="05050102010706020507" pitchFamily="18" charset="2"/>
              </a:rPr>
              <a:t> mod p = </a:t>
            </a:r>
            <a:r>
              <a:rPr lang="en-US" b="0" smtClean="0"/>
              <a:t>39</a:t>
            </a:r>
            <a:r>
              <a:rPr lang="en-US" b="0" baseline="30000" smtClean="0"/>
              <a:t>23</a:t>
            </a:r>
            <a:r>
              <a:rPr lang="en-US" b="0" smtClean="0"/>
              <a:t> </a:t>
            </a:r>
            <a:r>
              <a:rPr lang="en-US" b="0"/>
              <a:t>mod </a:t>
            </a:r>
            <a:r>
              <a:rPr lang="en-US" b="0" smtClean="0"/>
              <a:t>211. Phân tích 23 = 2</a:t>
            </a:r>
            <a:r>
              <a:rPr lang="en-US" b="0" baseline="30000" smtClean="0"/>
              <a:t>4</a:t>
            </a:r>
            <a:r>
              <a:rPr lang="en-US" b="0" smtClean="0"/>
              <a:t> </a:t>
            </a:r>
            <a:r>
              <a:rPr lang="en-US" b="0"/>
              <a:t>+ </a:t>
            </a:r>
            <a:r>
              <a:rPr lang="en-US" b="0" smtClean="0"/>
              <a:t>2</a:t>
            </a:r>
            <a:r>
              <a:rPr lang="en-US" b="0" baseline="30000" smtClean="0"/>
              <a:t>2</a:t>
            </a:r>
            <a:r>
              <a:rPr lang="en-US" b="0" smtClean="0"/>
              <a:t> </a:t>
            </a:r>
            <a:r>
              <a:rPr lang="en-US" b="0"/>
              <a:t>+ </a:t>
            </a:r>
            <a:r>
              <a:rPr lang="en-US" b="0" smtClean="0"/>
              <a:t>2</a:t>
            </a:r>
            <a:r>
              <a:rPr lang="en-US" b="0" baseline="30000" smtClean="0"/>
              <a:t>1</a:t>
            </a:r>
            <a:r>
              <a:rPr lang="en-US" b="0" smtClean="0"/>
              <a:t> </a:t>
            </a:r>
            <a:r>
              <a:rPr lang="en-US" b="0"/>
              <a:t>+ 2</a:t>
            </a:r>
            <a:r>
              <a:rPr lang="en-US" b="0" baseline="30000"/>
              <a:t>0</a:t>
            </a:r>
            <a:r>
              <a:rPr lang="en-US" b="0" smtClean="0"/>
              <a:t>. </a:t>
            </a:r>
            <a:r>
              <a:rPr lang="en-US" b="0"/>
              <a:t>Áp dụng phương pháp nhân bình phương có lặp ta có bảng tính sau: </a:t>
            </a:r>
            <a:endParaRPr lang="en-US" b="0" smtClean="0"/>
          </a:p>
          <a:p>
            <a:endParaRPr lang="en-US"/>
          </a:p>
          <a:p>
            <a:endParaRPr lang="en-US" smtClean="0"/>
          </a:p>
          <a:p>
            <a:endParaRPr lang="en-US"/>
          </a:p>
          <a:p>
            <a:endParaRPr lang="en-US" smtClean="0"/>
          </a:p>
          <a:p>
            <a:r>
              <a:rPr lang="en-US" b="0" smtClean="0"/>
              <a:t>Vậy: </a:t>
            </a:r>
            <a:r>
              <a:rPr lang="en-US" b="0" smtClean="0">
                <a:sym typeface="Symbol" panose="05050102010706020507" pitchFamily="18" charset="2"/>
              </a:rPr>
              <a:t>y</a:t>
            </a:r>
            <a:r>
              <a:rPr lang="en-US" b="0" baseline="-25000" smtClean="0">
                <a:sym typeface="Symbol" panose="05050102010706020507" pitchFamily="18" charset="2"/>
              </a:rPr>
              <a:t>1</a:t>
            </a:r>
            <a:r>
              <a:rPr lang="en-US" b="0" smtClean="0"/>
              <a:t> </a:t>
            </a:r>
            <a:r>
              <a:rPr lang="en-US" b="0"/>
              <a:t>= </a:t>
            </a:r>
            <a:r>
              <a:rPr lang="en-US" b="0" smtClean="0"/>
              <a:t>145</a:t>
            </a:r>
            <a:endParaRPr lang="en-US" b="0"/>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967211876"/>
              </p:ext>
            </p:extLst>
          </p:nvPr>
        </p:nvGraphicFramePr>
        <p:xfrm>
          <a:off x="1928483" y="2945281"/>
          <a:ext cx="8147172" cy="2560320"/>
        </p:xfrm>
        <a:graphic>
          <a:graphicData uri="http://schemas.openxmlformats.org/drawingml/2006/table">
            <a:tbl>
              <a:tblPr firstRow="1" bandRow="1">
                <a:tableStyleId>{5DA37D80-6434-44D0-A028-1B22A696006F}</a:tableStyleId>
              </a:tblPr>
              <a:tblGrid>
                <a:gridCol w="1357862">
                  <a:extLst>
                    <a:ext uri="{9D8B030D-6E8A-4147-A177-3AD203B41FA5}">
                      <a16:colId xmlns:a16="http://schemas.microsoft.com/office/drawing/2014/main" val="685766795"/>
                    </a:ext>
                  </a:extLst>
                </a:gridCol>
                <a:gridCol w="1357862">
                  <a:extLst>
                    <a:ext uri="{9D8B030D-6E8A-4147-A177-3AD203B41FA5}">
                      <a16:colId xmlns:a16="http://schemas.microsoft.com/office/drawing/2014/main" val="1420773884"/>
                    </a:ext>
                  </a:extLst>
                </a:gridCol>
                <a:gridCol w="1357862">
                  <a:extLst>
                    <a:ext uri="{9D8B030D-6E8A-4147-A177-3AD203B41FA5}">
                      <a16:colId xmlns:a16="http://schemas.microsoft.com/office/drawing/2014/main" val="1087982343"/>
                    </a:ext>
                  </a:extLst>
                </a:gridCol>
                <a:gridCol w="1357862">
                  <a:extLst>
                    <a:ext uri="{9D8B030D-6E8A-4147-A177-3AD203B41FA5}">
                      <a16:colId xmlns:a16="http://schemas.microsoft.com/office/drawing/2014/main" val="3632169882"/>
                    </a:ext>
                  </a:extLst>
                </a:gridCol>
                <a:gridCol w="1357862">
                  <a:extLst>
                    <a:ext uri="{9D8B030D-6E8A-4147-A177-3AD203B41FA5}">
                      <a16:colId xmlns:a16="http://schemas.microsoft.com/office/drawing/2014/main" val="2428599548"/>
                    </a:ext>
                  </a:extLst>
                </a:gridCol>
                <a:gridCol w="1357862">
                  <a:extLst>
                    <a:ext uri="{9D8B030D-6E8A-4147-A177-3AD203B41FA5}">
                      <a16:colId xmlns:a16="http://schemas.microsoft.com/office/drawing/2014/main" val="2015785599"/>
                    </a:ext>
                  </a:extLst>
                </a:gridCol>
              </a:tblGrid>
              <a:tr h="488631">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4</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3219819"/>
                  </a:ext>
                </a:extLst>
              </a:tr>
              <a:tr h="488631">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326540492"/>
                  </a:ext>
                </a:extLst>
              </a:tr>
              <a:tr h="488631">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A</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44</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37</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103</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59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389491821"/>
                  </a:ext>
                </a:extLst>
              </a:tr>
              <a:tr h="488631">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b</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39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28</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192</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192</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1" u="sng" smtClean="0">
                          <a:effectLst/>
                          <a:latin typeface="Calibri" panose="020F0502020204030204" pitchFamily="34" charset="0"/>
                          <a:ea typeface="Times New Roman" panose="02020603050405020304" pitchFamily="18" charset="0"/>
                          <a:cs typeface="Calibri" panose="020F0502020204030204" pitchFamily="34" charset="0"/>
                        </a:rPr>
                        <a:t>145</a:t>
                      </a:r>
                      <a:endParaRPr lang="en-US" sz="2800" b="1" u="sng">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202770019"/>
                  </a:ext>
                </a:extLst>
              </a:tr>
            </a:tbl>
          </a:graphicData>
        </a:graphic>
      </p:graphicFrame>
    </p:spTree>
    <p:extLst>
      <p:ext uri="{BB962C8B-B14F-4D97-AF65-F5344CB8AC3E}">
        <p14:creationId xmlns:p14="http://schemas.microsoft.com/office/powerpoint/2010/main" val="390485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6045" y="845124"/>
            <a:ext cx="11758937" cy="6012875"/>
          </a:xfrm>
        </p:spPr>
        <p:txBody>
          <a:bodyPr/>
          <a:lstStyle/>
          <a:p>
            <a:r>
              <a:rPr lang="en-US" b="0"/>
              <a:t>Tính </a:t>
            </a:r>
            <a:r>
              <a:rPr lang="en-US" b="0" smtClean="0">
                <a:sym typeface="Symbol" panose="05050102010706020507" pitchFamily="18" charset="2"/>
              </a:rPr>
              <a:t>y</a:t>
            </a:r>
            <a:r>
              <a:rPr lang="en-US" b="0" baseline="-25000" smtClean="0">
                <a:sym typeface="Symbol" panose="05050102010706020507" pitchFamily="18" charset="2"/>
              </a:rPr>
              <a:t>2</a:t>
            </a:r>
            <a:r>
              <a:rPr lang="en-US" b="0" smtClean="0"/>
              <a:t> </a:t>
            </a:r>
            <a:r>
              <a:rPr lang="en-US" b="0"/>
              <a:t>= </a:t>
            </a:r>
            <a:r>
              <a:rPr lang="en-US" b="0" smtClean="0"/>
              <a:t>x.(</a:t>
            </a:r>
            <a:r>
              <a:rPr lang="en-US" b="0">
                <a:sym typeface="Symbol" panose="05050102010706020507" pitchFamily="18" charset="2"/>
              </a:rPr>
              <a:t></a:t>
            </a:r>
            <a:r>
              <a:rPr lang="en-US" b="0" baseline="30000"/>
              <a:t>a</a:t>
            </a:r>
            <a:r>
              <a:rPr lang="en-US" b="0"/>
              <a:t>)</a:t>
            </a:r>
            <a:r>
              <a:rPr lang="en-US" b="0" baseline="30000"/>
              <a:t>k</a:t>
            </a:r>
            <a:r>
              <a:rPr lang="en-US" b="0"/>
              <a:t> mod 211 = </a:t>
            </a:r>
            <a:r>
              <a:rPr lang="en-US" b="0" smtClean="0"/>
              <a:t>34.(108)</a:t>
            </a:r>
            <a:r>
              <a:rPr lang="en-US" b="0" baseline="30000" smtClean="0"/>
              <a:t>23</a:t>
            </a:r>
            <a:r>
              <a:rPr lang="en-US" b="0" smtClean="0"/>
              <a:t> </a:t>
            </a:r>
            <a:r>
              <a:rPr lang="en-US" b="0"/>
              <a:t>mod 211. </a:t>
            </a:r>
            <a:r>
              <a:rPr lang="fr-FR" b="0"/>
              <a:t>Trước hết ta tính </a:t>
            </a:r>
            <a:r>
              <a:rPr lang="fr-FR" b="0" smtClean="0"/>
              <a:t>(108)</a:t>
            </a:r>
            <a:r>
              <a:rPr lang="fr-FR" b="0" baseline="30000" smtClean="0"/>
              <a:t>23</a:t>
            </a:r>
            <a:r>
              <a:rPr lang="fr-FR" b="0" smtClean="0"/>
              <a:t> </a:t>
            </a:r>
            <a:r>
              <a:rPr lang="fr-FR" b="0"/>
              <a:t>mod 211 =?. Áp dụng phương pháp nhân bình phương có lặp ta có bảng sau:</a:t>
            </a:r>
            <a:endParaRPr lang="en-US" b="0"/>
          </a:p>
          <a:p>
            <a:endParaRPr lang="en-US" smtClean="0"/>
          </a:p>
          <a:p>
            <a:endParaRPr lang="en-US"/>
          </a:p>
          <a:p>
            <a:endParaRPr lang="en-US" smtClean="0"/>
          </a:p>
          <a:p>
            <a:endParaRPr lang="en-US" smtClean="0"/>
          </a:p>
          <a:p>
            <a:r>
              <a:rPr lang="en-US" b="0" smtClean="0"/>
              <a:t>Khi đó </a:t>
            </a:r>
            <a:r>
              <a:rPr lang="en-US" b="0">
                <a:sym typeface="Symbol" panose="05050102010706020507" pitchFamily="18" charset="2"/>
              </a:rPr>
              <a:t></a:t>
            </a:r>
            <a:r>
              <a:rPr lang="en-US" b="0"/>
              <a:t> = m(</a:t>
            </a:r>
            <a:r>
              <a:rPr lang="en-US" b="0">
                <a:sym typeface="Symbol" panose="05050102010706020507" pitchFamily="18" charset="2"/>
              </a:rPr>
              <a:t></a:t>
            </a:r>
            <a:r>
              <a:rPr lang="en-US" b="0" baseline="30000"/>
              <a:t>a</a:t>
            </a:r>
            <a:r>
              <a:rPr lang="en-US" b="0"/>
              <a:t>)</a:t>
            </a:r>
            <a:r>
              <a:rPr lang="en-US" b="0" baseline="30000"/>
              <a:t>k</a:t>
            </a:r>
            <a:r>
              <a:rPr lang="en-US" b="0"/>
              <a:t> mod 211 </a:t>
            </a:r>
            <a:r>
              <a:rPr lang="en-US" b="0" smtClean="0"/>
              <a:t>= 34. 91 mod 211 = 140</a:t>
            </a:r>
          </a:p>
          <a:p>
            <a:r>
              <a:rPr lang="en-US" b="0" smtClean="0"/>
              <a:t>Vậy bản mã </a:t>
            </a:r>
            <a:r>
              <a:rPr lang="en-US" b="1" smtClean="0">
                <a:solidFill>
                  <a:srgbClr val="0070C0"/>
                </a:solidFill>
              </a:rPr>
              <a:t>y = (</a:t>
            </a:r>
            <a:r>
              <a:rPr lang="en-US" b="1" smtClean="0">
                <a:solidFill>
                  <a:srgbClr val="0070C0"/>
                </a:solidFill>
                <a:sym typeface="Symbol" panose="05050102010706020507" pitchFamily="18" charset="2"/>
              </a:rPr>
              <a:t>y</a:t>
            </a:r>
            <a:r>
              <a:rPr lang="en-US" b="1" baseline="-25000" smtClean="0">
                <a:solidFill>
                  <a:srgbClr val="0070C0"/>
                </a:solidFill>
                <a:sym typeface="Symbol" panose="05050102010706020507" pitchFamily="18" charset="2"/>
              </a:rPr>
              <a:t>1</a:t>
            </a:r>
            <a:r>
              <a:rPr lang="en-US" b="1" smtClean="0">
                <a:solidFill>
                  <a:srgbClr val="0070C0"/>
                </a:solidFill>
              </a:rPr>
              <a:t>, </a:t>
            </a:r>
            <a:r>
              <a:rPr lang="en-US" b="1" smtClean="0">
                <a:solidFill>
                  <a:srgbClr val="0070C0"/>
                </a:solidFill>
                <a:sym typeface="Symbol" panose="05050102010706020507" pitchFamily="18" charset="2"/>
              </a:rPr>
              <a:t>y</a:t>
            </a:r>
            <a:r>
              <a:rPr lang="en-US" b="1" baseline="-25000" smtClean="0">
                <a:solidFill>
                  <a:srgbClr val="0070C0"/>
                </a:solidFill>
                <a:sym typeface="Symbol" panose="05050102010706020507" pitchFamily="18" charset="2"/>
              </a:rPr>
              <a:t>2</a:t>
            </a:r>
            <a:r>
              <a:rPr lang="en-US" b="1" smtClean="0">
                <a:solidFill>
                  <a:srgbClr val="0070C0"/>
                </a:solidFill>
              </a:rPr>
              <a:t>) </a:t>
            </a:r>
            <a:r>
              <a:rPr lang="en-US" b="1">
                <a:solidFill>
                  <a:srgbClr val="0070C0"/>
                </a:solidFill>
              </a:rPr>
              <a:t>= </a:t>
            </a:r>
            <a:r>
              <a:rPr lang="en-US" b="1" smtClean="0">
                <a:solidFill>
                  <a:srgbClr val="0070C0"/>
                </a:solidFill>
              </a:rPr>
              <a:t>(145, 140)</a:t>
            </a:r>
            <a:endParaRPr lang="en-US" b="1">
              <a:solidFill>
                <a:srgbClr val="0070C0"/>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0369209"/>
              </p:ext>
            </p:extLst>
          </p:nvPr>
        </p:nvGraphicFramePr>
        <p:xfrm>
          <a:off x="1928475" y="2882502"/>
          <a:ext cx="8302452" cy="2560320"/>
        </p:xfrm>
        <a:graphic>
          <a:graphicData uri="http://schemas.openxmlformats.org/drawingml/2006/table">
            <a:tbl>
              <a:tblPr firstRow="1" bandRow="1">
                <a:tableStyleId>{5DA37D80-6434-44D0-A028-1B22A696006F}</a:tableStyleId>
              </a:tblPr>
              <a:tblGrid>
                <a:gridCol w="1383742">
                  <a:extLst>
                    <a:ext uri="{9D8B030D-6E8A-4147-A177-3AD203B41FA5}">
                      <a16:colId xmlns:a16="http://schemas.microsoft.com/office/drawing/2014/main" val="2566841559"/>
                    </a:ext>
                  </a:extLst>
                </a:gridCol>
                <a:gridCol w="1383742">
                  <a:extLst>
                    <a:ext uri="{9D8B030D-6E8A-4147-A177-3AD203B41FA5}">
                      <a16:colId xmlns:a16="http://schemas.microsoft.com/office/drawing/2014/main" val="722797287"/>
                    </a:ext>
                  </a:extLst>
                </a:gridCol>
                <a:gridCol w="1383742">
                  <a:extLst>
                    <a:ext uri="{9D8B030D-6E8A-4147-A177-3AD203B41FA5}">
                      <a16:colId xmlns:a16="http://schemas.microsoft.com/office/drawing/2014/main" val="3740577441"/>
                    </a:ext>
                  </a:extLst>
                </a:gridCol>
                <a:gridCol w="1383742">
                  <a:extLst>
                    <a:ext uri="{9D8B030D-6E8A-4147-A177-3AD203B41FA5}">
                      <a16:colId xmlns:a16="http://schemas.microsoft.com/office/drawing/2014/main" val="3763941319"/>
                    </a:ext>
                  </a:extLst>
                </a:gridCol>
                <a:gridCol w="1383742">
                  <a:extLst>
                    <a:ext uri="{9D8B030D-6E8A-4147-A177-3AD203B41FA5}">
                      <a16:colId xmlns:a16="http://schemas.microsoft.com/office/drawing/2014/main" val="767758497"/>
                    </a:ext>
                  </a:extLst>
                </a:gridCol>
                <a:gridCol w="1383742">
                  <a:extLst>
                    <a:ext uri="{9D8B030D-6E8A-4147-A177-3AD203B41FA5}">
                      <a16:colId xmlns:a16="http://schemas.microsoft.com/office/drawing/2014/main" val="1925550517"/>
                    </a:ext>
                  </a:extLst>
                </a:gridCol>
              </a:tblGrid>
              <a:tr h="530205">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4</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664879935"/>
                  </a:ext>
                </a:extLst>
              </a:tr>
              <a:tr h="530205">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636014786"/>
                  </a:ext>
                </a:extLst>
              </a:tr>
              <a:tr h="530205">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A</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108</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59</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105</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53</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66</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623454568"/>
                  </a:ext>
                </a:extLst>
              </a:tr>
              <a:tr h="530205">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b</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108</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42</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190</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effectLst/>
                          <a:latin typeface="Calibri" panose="020F0502020204030204" pitchFamily="34" charset="0"/>
                          <a:ea typeface="Times New Roman" panose="02020603050405020304" pitchFamily="18" charset="0"/>
                          <a:cs typeface="Calibri" panose="020F0502020204030204" pitchFamily="34" charset="0"/>
                        </a:rPr>
                        <a:t>190</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1" u="sng" smtClean="0">
                          <a:effectLst/>
                          <a:latin typeface="Calibri" panose="020F0502020204030204" pitchFamily="34" charset="0"/>
                          <a:ea typeface="Times New Roman" panose="02020603050405020304" pitchFamily="18" charset="0"/>
                          <a:cs typeface="Calibri" panose="020F0502020204030204" pitchFamily="34" charset="0"/>
                        </a:rPr>
                        <a:t>91</a:t>
                      </a:r>
                      <a:endParaRPr lang="en-US" sz="2800" b="1" u="sng">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525024559"/>
                  </a:ext>
                </a:extLst>
              </a:tr>
            </a:tbl>
          </a:graphicData>
        </a:graphic>
      </p:graphicFrame>
    </p:spTree>
    <p:extLst>
      <p:ext uri="{BB962C8B-B14F-4D97-AF65-F5344CB8AC3E}">
        <p14:creationId xmlns:p14="http://schemas.microsoft.com/office/powerpoint/2010/main" val="30165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0843" y="786063"/>
            <a:ext cx="11261557" cy="5683766"/>
          </a:xfrm>
        </p:spPr>
        <p:txBody>
          <a:bodyPr/>
          <a:lstStyle/>
          <a:p>
            <a:pPr marL="342900" indent="-342900">
              <a:lnSpc>
                <a:spcPct val="110000"/>
              </a:lnSpc>
              <a:spcBef>
                <a:spcPct val="20000"/>
              </a:spcBef>
              <a:buFont typeface="Times New Roman" pitchFamily="18" charset="0"/>
              <a:buChar char="■"/>
              <a:defRPr/>
            </a:pPr>
            <a:r>
              <a:rPr lang="en-US" b="1" smtClean="0">
                <a:solidFill>
                  <a:schemeClr val="tx1"/>
                </a:solidFill>
              </a:rPr>
              <a:t>Số </a:t>
            </a:r>
            <a:r>
              <a:rPr lang="en-US" b="1">
                <a:solidFill>
                  <a:schemeClr val="tx1"/>
                </a:solidFill>
              </a:rPr>
              <a:t>học modulo</a:t>
            </a:r>
          </a:p>
          <a:p>
            <a:pPr lvl="1" algn="just">
              <a:lnSpc>
                <a:spcPct val="110000"/>
              </a:lnSpc>
              <a:defRPr/>
            </a:pPr>
            <a:r>
              <a:rPr lang="en-US" b="1"/>
              <a:t>Tính chia hết: </a:t>
            </a:r>
            <a:r>
              <a:rPr lang="en-US"/>
              <a:t>Chia số nguyên </a:t>
            </a:r>
            <a:r>
              <a:rPr lang="en-US" i="1"/>
              <a:t>a</a:t>
            </a:r>
            <a:r>
              <a:rPr lang="en-US"/>
              <a:t> cho </a:t>
            </a:r>
            <a:r>
              <a:rPr lang="en-US" i="1"/>
              <a:t>n</a:t>
            </a:r>
            <a:r>
              <a:rPr lang="en-US"/>
              <a:t> được thương là số nguyên </a:t>
            </a:r>
            <a:r>
              <a:rPr lang="en-US" i="1"/>
              <a:t>q, a = n.q</a:t>
            </a:r>
            <a:r>
              <a:rPr lang="en-US"/>
              <a:t>.</a:t>
            </a:r>
          </a:p>
          <a:p>
            <a:pPr lvl="2" algn="just">
              <a:lnSpc>
                <a:spcPct val="110000"/>
              </a:lnSpc>
              <a:defRPr/>
            </a:pPr>
            <a:r>
              <a:rPr lang="en-US" sz="2600" i="1"/>
              <a:t>a</a:t>
            </a:r>
            <a:r>
              <a:rPr lang="en-US" sz="2600"/>
              <a:t> chia hết cho </a:t>
            </a:r>
            <a:r>
              <a:rPr lang="en-US" sz="2600" i="1"/>
              <a:t>n</a:t>
            </a:r>
            <a:r>
              <a:rPr lang="en-US" sz="2600"/>
              <a:t>, </a:t>
            </a:r>
            <a:r>
              <a:rPr lang="en-US" sz="2600" i="1"/>
              <a:t>n</a:t>
            </a:r>
            <a:r>
              <a:rPr lang="en-US" sz="2600"/>
              <a:t> chia hết </a:t>
            </a:r>
            <a:r>
              <a:rPr lang="en-US" sz="2600" i="1"/>
              <a:t>a</a:t>
            </a:r>
            <a:r>
              <a:rPr lang="en-US" sz="2600"/>
              <a:t> hay </a:t>
            </a:r>
            <a:r>
              <a:rPr lang="en-US" sz="2600" i="1"/>
              <a:t>a</a:t>
            </a:r>
            <a:r>
              <a:rPr lang="en-US" sz="2600"/>
              <a:t> là bội số của </a:t>
            </a:r>
            <a:r>
              <a:rPr lang="en-US" sz="2600" i="1"/>
              <a:t>n</a:t>
            </a:r>
            <a:r>
              <a:rPr lang="en-US" sz="2600"/>
              <a:t>, </a:t>
            </a:r>
            <a:r>
              <a:rPr lang="en-US" sz="2600" i="1"/>
              <a:t>n</a:t>
            </a:r>
            <a:r>
              <a:rPr lang="en-US" sz="2600"/>
              <a:t> là ước số của </a:t>
            </a:r>
            <a:r>
              <a:rPr lang="en-US" sz="2600" i="1"/>
              <a:t>a</a:t>
            </a:r>
            <a:r>
              <a:rPr lang="en-US" sz="2600"/>
              <a:t> và ký hiệu là </a:t>
            </a:r>
            <a:r>
              <a:rPr lang="en-US" sz="2600" i="1"/>
              <a:t>n</a:t>
            </a:r>
            <a:r>
              <a:rPr lang="en-US" sz="2600"/>
              <a:t>|</a:t>
            </a:r>
            <a:r>
              <a:rPr lang="en-US" sz="2600" i="1"/>
              <a:t>a</a:t>
            </a:r>
          </a:p>
          <a:p>
            <a:pPr lvl="1" algn="just">
              <a:lnSpc>
                <a:spcPct val="110000"/>
              </a:lnSpc>
              <a:defRPr/>
            </a:pPr>
            <a:r>
              <a:rPr lang="en-US"/>
              <a:t>Cho 2 số nguyên </a:t>
            </a:r>
            <a:r>
              <a:rPr lang="en-US" i="1"/>
              <a:t>a</a:t>
            </a:r>
            <a:r>
              <a:rPr lang="en-US"/>
              <a:t> và </a:t>
            </a:r>
            <a:r>
              <a:rPr lang="en-US" i="1"/>
              <a:t>n</a:t>
            </a:r>
            <a:r>
              <a:rPr lang="en-US"/>
              <a:t>, </a:t>
            </a:r>
            <a:r>
              <a:rPr lang="en-US" i="1"/>
              <a:t>n</a:t>
            </a:r>
            <a:r>
              <a:rPr lang="en-US"/>
              <a:t> &gt; 1. Thực hiện phép chia </a:t>
            </a:r>
            <a:r>
              <a:rPr lang="en-US" i="1"/>
              <a:t>a</a:t>
            </a:r>
            <a:r>
              <a:rPr lang="en-US"/>
              <a:t> cho </a:t>
            </a:r>
            <a:r>
              <a:rPr lang="en-US" i="1"/>
              <a:t>n</a:t>
            </a:r>
            <a:r>
              <a:rPr lang="en-US"/>
              <a:t> ta sẽ được 2 số nguyên </a:t>
            </a:r>
            <a:r>
              <a:rPr lang="en-US" i="1"/>
              <a:t>q</a:t>
            </a:r>
            <a:r>
              <a:rPr lang="en-US"/>
              <a:t> và </a:t>
            </a:r>
            <a:r>
              <a:rPr lang="en-US" i="1"/>
              <a:t>r</a:t>
            </a:r>
            <a:r>
              <a:rPr lang="en-US"/>
              <a:t> sao cho:</a:t>
            </a:r>
          </a:p>
          <a:p>
            <a:pPr marL="1371600" lvl="3" indent="0" algn="ctr">
              <a:lnSpc>
                <a:spcPct val="110000"/>
              </a:lnSpc>
              <a:buNone/>
              <a:defRPr/>
            </a:pPr>
            <a:r>
              <a:rPr lang="en-US" sz="2600" b="1" i="1"/>
              <a:t>a</a:t>
            </a:r>
            <a:r>
              <a:rPr lang="en-US" sz="2600" b="1"/>
              <a:t> = </a:t>
            </a:r>
            <a:r>
              <a:rPr lang="en-US" sz="2600" b="1" i="1"/>
              <a:t>n.q</a:t>
            </a:r>
            <a:r>
              <a:rPr lang="en-US" sz="2600" b="1"/>
              <a:t> + </a:t>
            </a:r>
            <a:r>
              <a:rPr lang="en-US" sz="2600" b="1" i="1"/>
              <a:t>r</a:t>
            </a:r>
            <a:r>
              <a:rPr lang="en-US" sz="2600" b="1"/>
              <a:t>, 0 &lt; r &lt; n</a:t>
            </a:r>
          </a:p>
          <a:p>
            <a:pPr lvl="2" algn="just">
              <a:lnSpc>
                <a:spcPct val="110000"/>
              </a:lnSpc>
              <a:defRPr/>
            </a:pPr>
            <a:r>
              <a:rPr lang="en-US" sz="2600" i="1"/>
              <a:t>q</a:t>
            </a:r>
            <a:r>
              <a:rPr lang="en-US" sz="2600"/>
              <a:t>  được gọi là thương, ký hiệu là </a:t>
            </a:r>
            <a:r>
              <a:rPr lang="en-US" sz="2600" i="1"/>
              <a:t>a</a:t>
            </a:r>
            <a:r>
              <a:rPr lang="en-US" sz="2600"/>
              <a:t> div </a:t>
            </a:r>
            <a:r>
              <a:rPr lang="en-US" sz="2600" i="1"/>
              <a:t>n</a:t>
            </a:r>
          </a:p>
          <a:p>
            <a:pPr lvl="2" algn="just">
              <a:lnSpc>
                <a:spcPct val="110000"/>
              </a:lnSpc>
              <a:defRPr/>
            </a:pPr>
            <a:r>
              <a:rPr lang="en-US" sz="2600" i="1"/>
              <a:t>r</a:t>
            </a:r>
            <a:r>
              <a:rPr lang="en-US" sz="2600"/>
              <a:t> được gọi là số dư, ký hiệu là </a:t>
            </a:r>
            <a:r>
              <a:rPr lang="en-US" sz="2600" i="1">
                <a:effectLst>
                  <a:outerShdw blurRad="38100" dist="38100" dir="2700000" algn="tl">
                    <a:srgbClr val="C0C0C0"/>
                  </a:outerShdw>
                </a:effectLst>
              </a:rPr>
              <a:t>a</a:t>
            </a:r>
            <a:r>
              <a:rPr lang="en-US" sz="2600">
                <a:effectLst>
                  <a:outerShdw blurRad="38100" dist="38100" dir="2700000" algn="tl">
                    <a:srgbClr val="C0C0C0"/>
                  </a:outerShdw>
                </a:effectLst>
              </a:rPr>
              <a:t> mod </a:t>
            </a:r>
            <a:r>
              <a:rPr lang="en-US" sz="2600" i="1">
                <a:effectLst>
                  <a:outerShdw blurRad="38100" dist="38100" dir="2700000" algn="tl">
                    <a:srgbClr val="C0C0C0"/>
                  </a:outerShdw>
                </a:effectLst>
              </a:rPr>
              <a:t>n</a:t>
            </a:r>
            <a:r>
              <a:rPr lang="en-US" sz="2600"/>
              <a:t> </a:t>
            </a:r>
          </a:p>
          <a:p>
            <a:pPr lvl="1" algn="just">
              <a:lnSpc>
                <a:spcPct val="110000"/>
              </a:lnSpc>
              <a:defRPr/>
            </a:pPr>
            <a:r>
              <a:rPr lang="en-US" b="1"/>
              <a:t>Định nghĩa quan hệ đồng dư trên tập số nguyên: </a:t>
            </a:r>
            <a:r>
              <a:rPr lang="en-AU"/>
              <a:t>a ≡ b mod n</a:t>
            </a:r>
            <a:r>
              <a:rPr lang="en-US"/>
              <a:t> khi và chỉ khi  a và b có phần dư như nhau khi chia cho n</a:t>
            </a:r>
            <a:r>
              <a:rPr lang="en-US" smtClean="0"/>
              <a:t>.</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4" name="Rectangle 3"/>
          <p:cNvSpPr/>
          <p:nvPr/>
        </p:nvSpPr>
        <p:spPr>
          <a:xfrm>
            <a:off x="5229726" y="4251158"/>
            <a:ext cx="2775285" cy="4491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1377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0" y="1086667"/>
                <a:ext cx="12034981" cy="5351078"/>
              </a:xfrm>
            </p:spPr>
            <p:txBody>
              <a:bodyPr/>
              <a:lstStyle/>
              <a:p>
                <a:r>
                  <a:rPr lang="en-US" smtClean="0"/>
                  <a:t>Giải mã y = (</a:t>
                </a:r>
                <a:r>
                  <a:rPr lang="en-US" smtClean="0">
                    <a:sym typeface="Symbol" panose="05050102010706020507" pitchFamily="18" charset="2"/>
                  </a:rPr>
                  <a:t>y</a:t>
                </a:r>
                <a:r>
                  <a:rPr lang="en-US" baseline="-25000" smtClean="0">
                    <a:sym typeface="Symbol" panose="05050102010706020507" pitchFamily="18" charset="2"/>
                  </a:rPr>
                  <a:t>1</a:t>
                </a:r>
                <a:r>
                  <a:rPr lang="en-US" smtClean="0"/>
                  <a:t>, </a:t>
                </a:r>
                <a:r>
                  <a:rPr lang="en-US" smtClean="0">
                    <a:sym typeface="Symbol" panose="05050102010706020507" pitchFamily="18" charset="2"/>
                  </a:rPr>
                  <a:t>y</a:t>
                </a:r>
                <a:r>
                  <a:rPr lang="en-US" baseline="-25000" smtClean="0">
                    <a:sym typeface="Symbol" panose="05050102010706020507" pitchFamily="18" charset="2"/>
                  </a:rPr>
                  <a:t>2</a:t>
                </a:r>
                <a:r>
                  <a:rPr lang="en-US" smtClean="0"/>
                  <a:t>) =</a:t>
                </a:r>
                <a:r>
                  <a:rPr lang="en-US" b="1" smtClean="0">
                    <a:solidFill>
                      <a:srgbClr val="0070C0"/>
                    </a:solidFill>
                  </a:rPr>
                  <a:t> </a:t>
                </a:r>
                <a:r>
                  <a:rPr lang="en-US" smtClean="0"/>
                  <a:t>(145, 140). </a:t>
                </a:r>
              </a:p>
              <a:p>
                <a:pPr lvl="1"/>
                <a:r>
                  <a:rPr lang="en-US" smtClean="0"/>
                  <a:t>Ta tính </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d>
                          <m:dPr>
                            <m:ctrlPr>
                              <a:rPr lang="en-US" i="1">
                                <a:latin typeface="Cambria Math" panose="02040503050406030204" pitchFamily="18" charset="0"/>
                                <a:sym typeface="Symbol" panose="05050102010706020507" pitchFamily="18" charset="2"/>
                              </a:rPr>
                            </m:ctrlPr>
                          </m:dPr>
                          <m:e>
                            <m:sSubSup>
                              <m:sSubSupPr>
                                <m:ctrlPr>
                                  <a:rPr lang="en-US" i="1">
                                    <a:latin typeface="Cambria Math" panose="02040503050406030204" pitchFamily="18" charset="0"/>
                                    <a:sym typeface="Symbol" panose="05050102010706020507" pitchFamily="18" charset="2"/>
                                  </a:rPr>
                                </m:ctrlPr>
                              </m:sSubSupPr>
                              <m:e>
                                <m:r>
                                  <a:rPr lang="en-US" i="1">
                                    <a:latin typeface="Cambria Math" panose="02040503050406030204" pitchFamily="18" charset="0"/>
                                    <a:sym typeface="Symbol" panose="05050102010706020507" pitchFamily="18" charset="2"/>
                                  </a:rPr>
                                  <m:t>𝑦</m:t>
                                </m:r>
                              </m:e>
                              <m:sub>
                                <m:r>
                                  <a:rPr lang="en-US" i="1">
                                    <a:latin typeface="Cambria Math" panose="02040503050406030204" pitchFamily="18" charset="0"/>
                                    <a:sym typeface="Symbol" panose="05050102010706020507" pitchFamily="18" charset="2"/>
                                  </a:rPr>
                                  <m:t>1</m:t>
                                </m:r>
                              </m:sub>
                              <m:sup>
                                <m:r>
                                  <a:rPr lang="en-US" i="1">
                                    <a:latin typeface="Cambria Math" panose="02040503050406030204" pitchFamily="18" charset="0"/>
                                    <a:sym typeface="Symbol" panose="05050102010706020507" pitchFamily="18" charset="2"/>
                                  </a:rPr>
                                  <m:t>𝑎</m:t>
                                </m:r>
                              </m:sup>
                            </m:sSubSup>
                          </m:e>
                        </m:d>
                      </m:e>
                      <m:sup>
                        <m:r>
                          <a:rPr lang="en-US" i="1">
                            <a:latin typeface="Cambria Math" panose="02040503050406030204" pitchFamily="18" charset="0"/>
                            <a:sym typeface="Symbol" panose="05050102010706020507" pitchFamily="18" charset="2"/>
                          </a:rPr>
                          <m:t>−1</m:t>
                        </m:r>
                      </m:sup>
                    </m:sSup>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𝑚𝑜𝑑</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𝑝</m:t>
                    </m:r>
                    <m:r>
                      <a:rPr lang="en-US" b="0" i="0" smtClean="0">
                        <a:latin typeface="Cambria Math" panose="02040503050406030204" pitchFamily="18" charset="0"/>
                        <a:sym typeface="Symbol" panose="05050102010706020507" pitchFamily="18" charset="2"/>
                      </a:rPr>
                      <m:t>= </m:t>
                    </m:r>
                  </m:oMath>
                </a14:m>
                <a:r>
                  <a:rPr lang="en-US" smtClean="0"/>
                  <a:t>y</a:t>
                </a:r>
                <a:r>
                  <a:rPr lang="en-US" baseline="-25000" smtClean="0">
                    <a:sym typeface="Symbol" panose="05050102010706020507" pitchFamily="18" charset="2"/>
                  </a:rPr>
                  <a:t>1 </a:t>
                </a:r>
                <a:r>
                  <a:rPr lang="en-US" baseline="30000" smtClean="0"/>
                  <a:t>p-1-a</a:t>
                </a:r>
                <a:r>
                  <a:rPr lang="en-US" smtClean="0"/>
                  <a:t> </a:t>
                </a:r>
                <a:r>
                  <a:rPr lang="en-US"/>
                  <a:t>mod 211 = </a:t>
                </a:r>
                <a:r>
                  <a:rPr lang="en-US" smtClean="0"/>
                  <a:t>145</a:t>
                </a:r>
                <a:r>
                  <a:rPr lang="en-US" baseline="30000" smtClean="0"/>
                  <a:t>211-1-113</a:t>
                </a:r>
                <a:r>
                  <a:rPr lang="en-US" smtClean="0"/>
                  <a:t> </a:t>
                </a:r>
                <a:r>
                  <a:rPr lang="en-US"/>
                  <a:t>mod 211 = </a:t>
                </a:r>
                <a:r>
                  <a:rPr lang="en-US" smtClean="0"/>
                  <a:t>145</a:t>
                </a:r>
                <a:r>
                  <a:rPr lang="en-US" baseline="30000" smtClean="0"/>
                  <a:t>97</a:t>
                </a:r>
                <a:r>
                  <a:rPr lang="en-US" smtClean="0"/>
                  <a:t> </a:t>
                </a:r>
                <a:r>
                  <a:rPr lang="en-US"/>
                  <a:t>mod </a:t>
                </a:r>
                <a:r>
                  <a:rPr lang="en-US" smtClean="0"/>
                  <a:t>211. </a:t>
                </a:r>
                <a:r>
                  <a:rPr lang="en-US"/>
                  <a:t>Ta phân tích </a:t>
                </a:r>
                <a:r>
                  <a:rPr lang="en-US" smtClean="0"/>
                  <a:t>97 </a:t>
                </a:r>
                <a:r>
                  <a:rPr lang="en-US"/>
                  <a:t>=  2</a:t>
                </a:r>
                <a:r>
                  <a:rPr lang="en-US" baseline="30000"/>
                  <a:t>6</a:t>
                </a:r>
                <a:r>
                  <a:rPr lang="en-US"/>
                  <a:t> + </a:t>
                </a:r>
                <a:r>
                  <a:rPr lang="en-US" smtClean="0"/>
                  <a:t>2</a:t>
                </a:r>
                <a:r>
                  <a:rPr lang="en-US" baseline="30000" smtClean="0"/>
                  <a:t>5</a:t>
                </a:r>
                <a:r>
                  <a:rPr lang="en-US" smtClean="0"/>
                  <a:t> </a:t>
                </a:r>
                <a:r>
                  <a:rPr lang="en-US"/>
                  <a:t>+ </a:t>
                </a:r>
                <a:r>
                  <a:rPr lang="en-US" smtClean="0"/>
                  <a:t>2</a:t>
                </a:r>
                <a:r>
                  <a:rPr lang="en-US" baseline="30000" smtClean="0"/>
                  <a:t>0</a:t>
                </a:r>
              </a:p>
              <a:p>
                <a:pPr lvl="1"/>
                <a:endParaRPr lang="en-US" baseline="30000"/>
              </a:p>
              <a:p>
                <a:pPr lvl="1"/>
                <a:endParaRPr lang="en-US" baseline="30000" smtClean="0"/>
              </a:p>
              <a:p>
                <a:pPr lvl="1"/>
                <a:endParaRPr lang="en-US" baseline="30000"/>
              </a:p>
              <a:p>
                <a:pPr lvl="1"/>
                <a:endParaRPr lang="en-US" baseline="30000" smtClean="0"/>
              </a:p>
              <a:p>
                <a:pPr lvl="1"/>
                <a:endParaRPr lang="en-US" baseline="30000" smtClean="0"/>
              </a:p>
              <a:p>
                <a:pPr lvl="1"/>
                <a:endParaRPr lang="en-US" baseline="30000"/>
              </a:p>
              <a:p>
                <a:pPr lvl="1"/>
                <a:endParaRPr lang="en-US" baseline="30000"/>
              </a:p>
              <a:p>
                <a:pPr lvl="1"/>
                <a:endParaRPr lang="en-US" baseline="30000" smtClean="0"/>
              </a:p>
              <a:p>
                <a:pPr lvl="1"/>
                <a:r>
                  <a:rPr lang="en-US" smtClean="0"/>
                  <a:t>Khôi phục bản rõ x bằng cách tính </a:t>
                </a:r>
                <a:r>
                  <a:rPr lang="en-US" b="1" smtClean="0"/>
                  <a:t>x = </a:t>
                </a:r>
                <a:r>
                  <a:rPr lang="en-US" b="1" smtClean="0">
                    <a:sym typeface="Symbol" panose="05050102010706020507" pitchFamily="18" charset="2"/>
                  </a:rPr>
                  <a:t>y</a:t>
                </a:r>
                <a:r>
                  <a:rPr lang="en-US" b="1" baseline="-25000" smtClean="0">
                    <a:sym typeface="Symbol" panose="05050102010706020507" pitchFamily="18" charset="2"/>
                  </a:rPr>
                  <a:t>2.</a:t>
                </a:r>
                <a:r>
                  <a:rPr lang="en-US" b="1" smtClean="0"/>
                  <a:t> </a:t>
                </a:r>
                <a:r>
                  <a:rPr lang="en-US"/>
                  <a:t>y</a:t>
                </a:r>
                <a:r>
                  <a:rPr lang="en-US" baseline="-25000">
                    <a:sym typeface="Symbol" panose="05050102010706020507" pitchFamily="18" charset="2"/>
                  </a:rPr>
                  <a:t>1 </a:t>
                </a:r>
                <a:r>
                  <a:rPr lang="en-US" b="1" baseline="30000" smtClean="0"/>
                  <a:t>p-1-a</a:t>
                </a:r>
                <a:r>
                  <a:rPr lang="en-US" b="1" smtClean="0"/>
                  <a:t>  </a:t>
                </a:r>
                <a:r>
                  <a:rPr lang="en-US" b="1"/>
                  <a:t>= </a:t>
                </a:r>
                <a:r>
                  <a:rPr lang="en-US" b="1" smtClean="0"/>
                  <a:t>140. 160 </a:t>
                </a:r>
                <a:r>
                  <a:rPr lang="en-US" b="1"/>
                  <a:t>mod 211 = </a:t>
                </a:r>
                <a:r>
                  <a:rPr lang="en-US" b="1" smtClean="0"/>
                  <a:t>34</a:t>
                </a:r>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0" y="1086667"/>
                <a:ext cx="12034981" cy="5351078"/>
              </a:xfrm>
              <a:blipFill>
                <a:blip r:embed="rId2"/>
                <a:stretch>
                  <a:fillRect b="-3303"/>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193159555"/>
              </p:ext>
            </p:extLst>
          </p:nvPr>
        </p:nvGraphicFramePr>
        <p:xfrm>
          <a:off x="2091512" y="3169568"/>
          <a:ext cx="8139416" cy="2560320"/>
        </p:xfrm>
        <a:graphic>
          <a:graphicData uri="http://schemas.openxmlformats.org/drawingml/2006/table">
            <a:tbl>
              <a:tblPr firstRow="1" bandRow="1">
                <a:tableStyleId>{5DA37D80-6434-44D0-A028-1B22A696006F}</a:tableStyleId>
              </a:tblPr>
              <a:tblGrid>
                <a:gridCol w="1017427">
                  <a:extLst>
                    <a:ext uri="{9D8B030D-6E8A-4147-A177-3AD203B41FA5}">
                      <a16:colId xmlns:a16="http://schemas.microsoft.com/office/drawing/2014/main" val="2897076139"/>
                    </a:ext>
                  </a:extLst>
                </a:gridCol>
                <a:gridCol w="1017427">
                  <a:extLst>
                    <a:ext uri="{9D8B030D-6E8A-4147-A177-3AD203B41FA5}">
                      <a16:colId xmlns:a16="http://schemas.microsoft.com/office/drawing/2014/main" val="2081775368"/>
                    </a:ext>
                  </a:extLst>
                </a:gridCol>
                <a:gridCol w="1017427">
                  <a:extLst>
                    <a:ext uri="{9D8B030D-6E8A-4147-A177-3AD203B41FA5}">
                      <a16:colId xmlns:a16="http://schemas.microsoft.com/office/drawing/2014/main" val="320341235"/>
                    </a:ext>
                  </a:extLst>
                </a:gridCol>
                <a:gridCol w="1017427">
                  <a:extLst>
                    <a:ext uri="{9D8B030D-6E8A-4147-A177-3AD203B41FA5}">
                      <a16:colId xmlns:a16="http://schemas.microsoft.com/office/drawing/2014/main" val="237056816"/>
                    </a:ext>
                  </a:extLst>
                </a:gridCol>
                <a:gridCol w="1017427">
                  <a:extLst>
                    <a:ext uri="{9D8B030D-6E8A-4147-A177-3AD203B41FA5}">
                      <a16:colId xmlns:a16="http://schemas.microsoft.com/office/drawing/2014/main" val="1149186528"/>
                    </a:ext>
                  </a:extLst>
                </a:gridCol>
                <a:gridCol w="1017427">
                  <a:extLst>
                    <a:ext uri="{9D8B030D-6E8A-4147-A177-3AD203B41FA5}">
                      <a16:colId xmlns:a16="http://schemas.microsoft.com/office/drawing/2014/main" val="2862723216"/>
                    </a:ext>
                  </a:extLst>
                </a:gridCol>
                <a:gridCol w="1017427">
                  <a:extLst>
                    <a:ext uri="{9D8B030D-6E8A-4147-A177-3AD203B41FA5}">
                      <a16:colId xmlns:a16="http://schemas.microsoft.com/office/drawing/2014/main" val="1352578479"/>
                    </a:ext>
                  </a:extLst>
                </a:gridCol>
                <a:gridCol w="1017427">
                  <a:extLst>
                    <a:ext uri="{9D8B030D-6E8A-4147-A177-3AD203B41FA5}">
                      <a16:colId xmlns:a16="http://schemas.microsoft.com/office/drawing/2014/main" val="673221450"/>
                    </a:ext>
                  </a:extLst>
                </a:gridCol>
              </a:tblGrid>
              <a:tr h="41530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4</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tc>
                <a:tc>
                  <a:txBody>
                    <a:bodyPr/>
                    <a:lstStyle/>
                    <a:p>
                      <a:pPr marL="0" marR="0" algn="ctr">
                        <a:lnSpc>
                          <a:spcPct val="150000"/>
                        </a:lnSpc>
                        <a:spcBef>
                          <a:spcPts val="0"/>
                        </a:spcBef>
                        <a:spcAft>
                          <a:spcPts val="0"/>
                        </a:spcAft>
                      </a:pPr>
                      <a:r>
                        <a:rPr lang="en-US" sz="2800">
                          <a:effectLst/>
                          <a:latin typeface="Calibri" panose="020F0502020204030204" pitchFamily="34" charset="0"/>
                          <a:ea typeface="Times New Roman" panose="02020603050405020304" pitchFamily="18" charset="0"/>
                          <a:cs typeface="Calibri" panose="020F0502020204030204" pitchFamily="34" charset="0"/>
                        </a:rPr>
                        <a:t>6</a:t>
                      </a:r>
                    </a:p>
                  </a:txBody>
                  <a:tcPr marL="68580" marR="68580" marT="0" marB="0"/>
                </a:tc>
                <a:extLst>
                  <a:ext uri="{0D108BD9-81ED-4DB2-BD59-A6C34878D82A}">
                    <a16:rowId xmlns:a16="http://schemas.microsoft.com/office/drawing/2014/main" val="672131584"/>
                  </a:ext>
                </a:extLst>
              </a:tr>
              <a:tr h="41530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effectLst/>
                          <a:latin typeface="Calibri" panose="020F0502020204030204" pitchFamily="34" charset="0"/>
                          <a:ea typeface="Times New Roman" panose="02020603050405020304" pitchFamily="18" charset="0"/>
                          <a:cs typeface="Calibri" panose="020F0502020204030204" pitchFamily="34" charset="0"/>
                        </a:rPr>
                        <a:t>i</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5838328"/>
                  </a:ext>
                </a:extLst>
              </a:tr>
              <a:tr h="41530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A</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sz="2800" smtClean="0">
                          <a:latin typeface="Calibri" panose="020F0502020204030204" pitchFamily="34" charset="0"/>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136</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139</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120</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52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172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44</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5601108"/>
                  </a:ext>
                </a:extLst>
              </a:tr>
              <a:tr h="415306">
                <a:tc>
                  <a:txBody>
                    <a:bodyPr/>
                    <a:lstStyle/>
                    <a:p>
                      <a:pPr marL="0" marR="0" algn="ctr">
                        <a:lnSpc>
                          <a:spcPct val="150000"/>
                        </a:lnSpc>
                        <a:spcBef>
                          <a:spcPts val="0"/>
                        </a:spcBef>
                        <a:spcAft>
                          <a:spcPts val="0"/>
                        </a:spcAft>
                      </a:pPr>
                      <a:r>
                        <a:rPr lang="en-US" sz="2800" b="1">
                          <a:effectLst/>
                          <a:latin typeface="Calibri" panose="020F0502020204030204" pitchFamily="34" charset="0"/>
                          <a:ea typeface="Times New Roman" panose="02020603050405020304" pitchFamily="18" charset="0"/>
                          <a:cs typeface="Calibri" panose="020F0502020204030204" pitchFamily="34" charset="0"/>
                        </a:rPr>
                        <a:t>b</a:t>
                      </a:r>
                      <a:endParaRPr lang="en-US" sz="28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sz="2800" smtClean="0">
                          <a:latin typeface="Calibri" panose="020F0502020204030204" pitchFamily="34" charset="0"/>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kumimoji="0" lang="en-US" sz="2800" b="0" i="0" u="none" strike="noStrike" kern="1200" cap="none" spc="0" normalizeH="0" baseline="0" noProof="0" smtClean="0">
                          <a:ln>
                            <a:noFill/>
                          </a:ln>
                          <a:solidFill>
                            <a:prstClr val="black"/>
                          </a:solidFill>
                          <a:effectLst/>
                          <a:uLnTx/>
                          <a:uFillTx/>
                          <a:latin typeface="Calibri" panose="020F0502020204030204" pitchFamily="34" charset="0"/>
                          <a:ea typeface="微软雅黑"/>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kumimoji="0" lang="en-US" sz="2800" b="0" i="0" u="none" strike="noStrike" kern="1200" cap="none" spc="0" normalizeH="0" baseline="0" noProof="0" smtClean="0">
                          <a:ln>
                            <a:noFill/>
                          </a:ln>
                          <a:solidFill>
                            <a:prstClr val="black"/>
                          </a:solidFill>
                          <a:effectLst/>
                          <a:uLnTx/>
                          <a:uFillTx/>
                          <a:latin typeface="Calibri" panose="020F0502020204030204" pitchFamily="34" charset="0"/>
                          <a:ea typeface="微软雅黑"/>
                          <a:cs typeface="Calibri" panose="020F0502020204030204" pitchFamily="34" charset="0"/>
                        </a:rPr>
                        <a:t>145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42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b="1" u="sng" smtClean="0">
                          <a:latin typeface="Calibri" panose="020F0502020204030204" pitchFamily="34" charset="0"/>
                          <a:cs typeface="Calibri" panose="020F0502020204030204" pitchFamily="34" charset="0"/>
                        </a:rPr>
                        <a:t>160</a:t>
                      </a:r>
                      <a:endParaRPr lang="en-US" sz="2800" b="1" u="sng">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86614534"/>
                  </a:ext>
                </a:extLst>
              </a:tr>
            </a:tbl>
          </a:graphicData>
        </a:graphic>
      </p:graphicFrame>
      <p:sp>
        <p:nvSpPr>
          <p:cNvPr id="5" name="Rectangle 4"/>
          <p:cNvSpPr/>
          <p:nvPr/>
        </p:nvSpPr>
        <p:spPr>
          <a:xfrm>
            <a:off x="6161220" y="5822607"/>
            <a:ext cx="5725980" cy="6460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04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5659" y="1086667"/>
            <a:ext cx="9083616" cy="1622027"/>
          </a:xfrm>
        </p:spPr>
        <p:txBody>
          <a:bodyPr/>
          <a:lstStyle/>
          <a:p>
            <a:r>
              <a:rPr lang="en-US" b="1" smtClean="0"/>
              <a:t>Bài toán xếp ba lô và hệ mật Merkle – Hellman:</a:t>
            </a:r>
          </a:p>
          <a:p>
            <a:pPr lvl="1">
              <a:defRPr/>
            </a:pPr>
            <a:r>
              <a:rPr lang="en-US" b="1"/>
              <a:t>Bài toán ba lô tổng quát</a:t>
            </a:r>
            <a:r>
              <a:rPr lang="en-US" b="1" smtClean="0"/>
              <a:t>:</a:t>
            </a:r>
          </a:p>
          <a:p>
            <a:pPr lvl="1">
              <a:defRPr/>
            </a:pPr>
            <a:endParaRPr lang="en-US" b="1" smtClean="0"/>
          </a:p>
          <a:p>
            <a:pPr lvl="1">
              <a:defRPr/>
            </a:pPr>
            <a:endParaRPr lang="en-US" b="1"/>
          </a:p>
          <a:p>
            <a:pPr lvl="1">
              <a:defRPr/>
            </a:pPr>
            <a:endParaRPr lang="en-US" b="1" smtClean="0"/>
          </a:p>
          <a:p>
            <a:pPr lvl="1">
              <a:defRPr/>
            </a:pPr>
            <a:endParaRPr lang="en-US" b="1"/>
          </a:p>
          <a:p>
            <a:pPr lvl="1">
              <a:defRPr/>
            </a:pPr>
            <a:r>
              <a:rPr lang="en-US" b="1" smtClean="0"/>
              <a:t>Ví dụ:</a:t>
            </a:r>
          </a:p>
          <a:p>
            <a:pPr lvl="2">
              <a:defRPr/>
            </a:pPr>
            <a:r>
              <a:rPr lang="en-US" sz="2800" smtClean="0"/>
              <a:t>Cho S = 53, dãy số nguyên (17, 38, 73, 4, 11, 1)</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pic>
        <p:nvPicPr>
          <p:cNvPr id="4" name="Picture 3"/>
          <p:cNvPicPr>
            <a:picLocks noChangeAspect="1"/>
          </p:cNvPicPr>
          <p:nvPr/>
        </p:nvPicPr>
        <p:blipFill>
          <a:blip r:embed="rId2"/>
          <a:stretch>
            <a:fillRect/>
          </a:stretch>
        </p:blipFill>
        <p:spPr>
          <a:xfrm>
            <a:off x="8323499" y="1936547"/>
            <a:ext cx="3495675" cy="3028950"/>
          </a:xfrm>
          <a:prstGeom prst="rect">
            <a:avLst/>
          </a:prstGeom>
        </p:spPr>
      </p:pic>
      <p:sp>
        <p:nvSpPr>
          <p:cNvPr id="5" name="TextBox 4"/>
          <p:cNvSpPr txBox="1"/>
          <p:nvPr/>
        </p:nvSpPr>
        <p:spPr>
          <a:xfrm>
            <a:off x="17252" y="2555998"/>
            <a:ext cx="7694762" cy="1772793"/>
          </a:xfrm>
          <a:prstGeom prst="rect">
            <a:avLst/>
          </a:prstGeom>
          <a:noFill/>
        </p:spPr>
        <p:txBody>
          <a:bodyPr wrap="square" rtlCol="0">
            <a:spAutoFit/>
          </a:bodyPr>
          <a:lstStyle/>
          <a:p>
            <a:pPr lvl="2">
              <a:lnSpc>
                <a:spcPct val="130000"/>
              </a:lnSpc>
              <a:defRPr/>
            </a:pPr>
            <a:r>
              <a:rPr lang="en-US" sz="2800">
                <a:latin typeface="Calibri" panose="020F0502020204030204" pitchFamily="34" charset="0"/>
                <a:cs typeface="Calibri" panose="020F0502020204030204" pitchFamily="34" charset="0"/>
              </a:rPr>
              <a:t>Cho tập giá trị a</a:t>
            </a:r>
            <a:r>
              <a:rPr lang="en-US" sz="2800" baseline="-25000">
                <a:latin typeface="Calibri" panose="020F0502020204030204" pitchFamily="34" charset="0"/>
                <a:cs typeface="Calibri" panose="020F0502020204030204" pitchFamily="34" charset="0"/>
              </a:rPr>
              <a:t>1</a:t>
            </a:r>
            <a:r>
              <a:rPr lang="en-US" sz="2800">
                <a:latin typeface="Calibri" panose="020F0502020204030204" pitchFamily="34" charset="0"/>
                <a:cs typeface="Calibri" panose="020F0502020204030204" pitchFamily="34" charset="0"/>
              </a:rPr>
              <a:t>, a</a:t>
            </a:r>
            <a:r>
              <a:rPr lang="en-US" sz="2800" baseline="-25000">
                <a:latin typeface="Calibri" panose="020F0502020204030204" pitchFamily="34" charset="0"/>
                <a:cs typeface="Calibri" panose="020F0502020204030204" pitchFamily="34" charset="0"/>
              </a:rPr>
              <a:t>2</a:t>
            </a:r>
            <a:r>
              <a:rPr lang="en-US" sz="2800">
                <a:latin typeface="Calibri" panose="020F0502020204030204" pitchFamily="34" charset="0"/>
                <a:cs typeface="Calibri" panose="020F0502020204030204" pitchFamily="34" charset="0"/>
              </a:rPr>
              <a:t>, …, a</a:t>
            </a:r>
            <a:r>
              <a:rPr lang="en-US" sz="2800" baseline="-25000">
                <a:latin typeface="Calibri" panose="020F0502020204030204" pitchFamily="34" charset="0"/>
                <a:cs typeface="Calibri" panose="020F0502020204030204" pitchFamily="34" charset="0"/>
              </a:rPr>
              <a:t>n</a:t>
            </a:r>
            <a:r>
              <a:rPr lang="en-US" sz="2800">
                <a:latin typeface="Calibri" panose="020F0502020204030204" pitchFamily="34" charset="0"/>
                <a:cs typeface="Calibri" panose="020F0502020204030204" pitchFamily="34" charset="0"/>
              </a:rPr>
              <a:t> và một tổng </a:t>
            </a:r>
            <a:r>
              <a:rPr lang="en-US" sz="2800" smtClean="0">
                <a:latin typeface="Calibri" panose="020F0502020204030204" pitchFamily="34" charset="0"/>
                <a:cs typeface="Calibri" panose="020F0502020204030204" pitchFamily="34" charset="0"/>
              </a:rPr>
              <a:t>S. </a:t>
            </a:r>
            <a:r>
              <a:rPr lang="en-US" sz="2800">
                <a:latin typeface="Calibri" panose="020F0502020204030204" pitchFamily="34" charset="0"/>
                <a:cs typeface="Calibri" panose="020F0502020204030204" pitchFamily="34" charset="0"/>
              </a:rPr>
              <a:t>Tính giá trị v</a:t>
            </a:r>
            <a:r>
              <a:rPr lang="en-US" sz="2800" baseline="-25000">
                <a:latin typeface="Calibri" panose="020F0502020204030204" pitchFamily="34" charset="0"/>
                <a:cs typeface="Calibri" panose="020F0502020204030204" pitchFamily="34" charset="0"/>
              </a:rPr>
              <a:t>i</a:t>
            </a:r>
            <a:r>
              <a:rPr lang="en-US" sz="2800">
                <a:latin typeface="Calibri" panose="020F0502020204030204" pitchFamily="34" charset="0"/>
                <a:cs typeface="Calibri" panose="020F0502020204030204" pitchFamily="34" charset="0"/>
              </a:rPr>
              <a:t> để cho: </a:t>
            </a:r>
          </a:p>
          <a:p>
            <a:pPr algn="ctr">
              <a:lnSpc>
                <a:spcPct val="130000"/>
              </a:lnSpc>
              <a:buFontTx/>
              <a:buNone/>
              <a:defRPr/>
            </a:pPr>
            <a:r>
              <a:rPr lang="en-US" sz="2800" smtClean="0">
                <a:latin typeface="Calibri" panose="020F0502020204030204" pitchFamily="34" charset="0"/>
                <a:cs typeface="Calibri" panose="020F0502020204030204" pitchFamily="34" charset="0"/>
              </a:rPr>
              <a:t>S </a:t>
            </a:r>
            <a:r>
              <a:rPr lang="en-US" sz="2800">
                <a:latin typeface="Calibri" panose="020F0502020204030204" pitchFamily="34" charset="0"/>
                <a:cs typeface="Calibri" panose="020F0502020204030204" pitchFamily="34" charset="0"/>
              </a:rPr>
              <a:t>= v</a:t>
            </a:r>
            <a:r>
              <a:rPr lang="en-US" sz="2800" baseline="-25000">
                <a:latin typeface="Calibri" panose="020F0502020204030204" pitchFamily="34" charset="0"/>
                <a:cs typeface="Calibri" panose="020F0502020204030204" pitchFamily="34" charset="0"/>
              </a:rPr>
              <a:t>1</a:t>
            </a:r>
            <a:r>
              <a:rPr lang="en-US" sz="2800">
                <a:latin typeface="Calibri" panose="020F0502020204030204" pitchFamily="34" charset="0"/>
                <a:cs typeface="Calibri" panose="020F0502020204030204" pitchFamily="34" charset="0"/>
              </a:rPr>
              <a:t>a</a:t>
            </a:r>
            <a:r>
              <a:rPr lang="en-US" sz="2800" baseline="-25000">
                <a:latin typeface="Calibri" panose="020F0502020204030204" pitchFamily="34" charset="0"/>
                <a:cs typeface="Calibri" panose="020F0502020204030204" pitchFamily="34" charset="0"/>
              </a:rPr>
              <a:t>1</a:t>
            </a:r>
            <a:r>
              <a:rPr lang="en-US" sz="2800">
                <a:latin typeface="Calibri" panose="020F0502020204030204" pitchFamily="34" charset="0"/>
                <a:cs typeface="Calibri" panose="020F0502020204030204" pitchFamily="34" charset="0"/>
              </a:rPr>
              <a:t> + v</a:t>
            </a:r>
            <a:r>
              <a:rPr lang="en-US" sz="2800" baseline="-25000">
                <a:latin typeface="Calibri" panose="020F0502020204030204" pitchFamily="34" charset="0"/>
                <a:cs typeface="Calibri" panose="020F0502020204030204" pitchFamily="34" charset="0"/>
              </a:rPr>
              <a:t>2</a:t>
            </a:r>
            <a:r>
              <a:rPr lang="en-US" sz="2800">
                <a:latin typeface="Calibri" panose="020F0502020204030204" pitchFamily="34" charset="0"/>
                <a:cs typeface="Calibri" panose="020F0502020204030204" pitchFamily="34" charset="0"/>
              </a:rPr>
              <a:t>a</a:t>
            </a:r>
            <a:r>
              <a:rPr lang="en-US" sz="2800" baseline="-25000">
                <a:latin typeface="Calibri" panose="020F0502020204030204" pitchFamily="34" charset="0"/>
                <a:cs typeface="Calibri" panose="020F0502020204030204" pitchFamily="34" charset="0"/>
              </a:rPr>
              <a:t>2</a:t>
            </a:r>
            <a:r>
              <a:rPr lang="en-US" sz="2800">
                <a:latin typeface="Calibri" panose="020F0502020204030204" pitchFamily="34" charset="0"/>
                <a:cs typeface="Calibri" panose="020F0502020204030204" pitchFamily="34" charset="0"/>
              </a:rPr>
              <a:t> + … + v</a:t>
            </a:r>
            <a:r>
              <a:rPr lang="en-US" sz="2800" baseline="-25000">
                <a:latin typeface="Calibri" panose="020F0502020204030204" pitchFamily="34" charset="0"/>
                <a:cs typeface="Calibri" panose="020F0502020204030204" pitchFamily="34" charset="0"/>
              </a:rPr>
              <a:t>n</a:t>
            </a:r>
            <a:r>
              <a:rPr lang="en-US" sz="2800">
                <a:latin typeface="Calibri" panose="020F0502020204030204" pitchFamily="34" charset="0"/>
                <a:cs typeface="Calibri" panose="020F0502020204030204" pitchFamily="34" charset="0"/>
              </a:rPr>
              <a:t>a</a:t>
            </a:r>
            <a:r>
              <a:rPr lang="en-US" sz="2800" baseline="-25000">
                <a:latin typeface="Calibri" panose="020F0502020204030204" pitchFamily="34" charset="0"/>
                <a:cs typeface="Calibri" panose="020F0502020204030204" pitchFamily="34" charset="0"/>
              </a:rPr>
              <a:t>n </a:t>
            </a:r>
            <a:r>
              <a:rPr lang="en-US" sz="2800">
                <a:latin typeface="Calibri" panose="020F0502020204030204" pitchFamily="34" charset="0"/>
                <a:cs typeface="Calibri" panose="020F0502020204030204" pitchFamily="34" charset="0"/>
              </a:rPr>
              <a:t>với v</a:t>
            </a:r>
            <a:r>
              <a:rPr lang="en-US" sz="2800" baseline="-25000">
                <a:latin typeface="Calibri" panose="020F0502020204030204" pitchFamily="34" charset="0"/>
                <a:cs typeface="Calibri" panose="020F0502020204030204" pitchFamily="34" charset="0"/>
              </a:rPr>
              <a:t>i</a:t>
            </a:r>
            <a:r>
              <a:rPr lang="en-US" sz="280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sym typeface="Symbol" pitchFamily="18" charset="2"/>
              </a:rPr>
              <a:t> {0,1}</a:t>
            </a:r>
            <a:endParaRPr lang="en-US" sz="2800">
              <a:latin typeface="Calibri" panose="020F0502020204030204" pitchFamily="34" charset="0"/>
              <a:cs typeface="Calibri" panose="020F0502020204030204" pitchFamily="34" charset="0"/>
            </a:endParaRPr>
          </a:p>
        </p:txBody>
      </p:sp>
      <p:sp>
        <p:nvSpPr>
          <p:cNvPr id="6" name="Rectangle 5"/>
          <p:cNvSpPr/>
          <p:nvPr/>
        </p:nvSpPr>
        <p:spPr>
          <a:xfrm>
            <a:off x="1108364" y="3668185"/>
            <a:ext cx="5508293" cy="690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8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896884"/>
            <a:ext cx="11577782" cy="5351078"/>
          </a:xfrm>
        </p:spPr>
        <p:txBody>
          <a:bodyPr/>
          <a:lstStyle/>
          <a:p>
            <a:r>
              <a:rPr lang="en-US" smtClean="0"/>
              <a:t>Với S = 53, </a:t>
            </a:r>
            <a:r>
              <a:rPr lang="en-US"/>
              <a:t>dãy số nguyên (17, 38, 73, 4, 11, 1)</a:t>
            </a:r>
            <a:r>
              <a:rPr lang="en-US" smtClean="0"/>
              <a:t> </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
        <p:nvSpPr>
          <p:cNvPr id="4" name="Curved Left Arrow 3"/>
          <p:cNvSpPr/>
          <p:nvPr/>
        </p:nvSpPr>
        <p:spPr bwMode="auto">
          <a:xfrm>
            <a:off x="6832839" y="1929441"/>
            <a:ext cx="762000" cy="1216025"/>
          </a:xfrm>
          <a:prstGeom prst="curved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solidFill>
                <a:schemeClr val="tx1"/>
              </a:solidFill>
            </a:endParaRPr>
          </a:p>
        </p:txBody>
      </p:sp>
      <p:sp>
        <p:nvSpPr>
          <p:cNvPr id="5" name="Curved Right Arrow 4"/>
          <p:cNvSpPr/>
          <p:nvPr/>
        </p:nvSpPr>
        <p:spPr bwMode="auto">
          <a:xfrm>
            <a:off x="3556239" y="4215441"/>
            <a:ext cx="793750" cy="1447800"/>
          </a:xfrm>
          <a:prstGeom prst="curv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solidFill>
                <a:schemeClr val="tx1"/>
              </a:solidFill>
            </a:endParaRPr>
          </a:p>
        </p:txBody>
      </p:sp>
      <p:grpSp>
        <p:nvGrpSpPr>
          <p:cNvPr id="6" name="Group 6"/>
          <p:cNvGrpSpPr>
            <a:grpSpLocks/>
          </p:cNvGrpSpPr>
          <p:nvPr/>
        </p:nvGrpSpPr>
        <p:grpSpPr bwMode="auto">
          <a:xfrm>
            <a:off x="3446702" y="1332541"/>
            <a:ext cx="6662737" cy="1055688"/>
            <a:chOff x="3247684" y="1283662"/>
            <a:chExt cx="4370580" cy="1055196"/>
          </a:xfrm>
        </p:grpSpPr>
        <p:sp>
          <p:nvSpPr>
            <p:cNvPr id="7" name="Rectangle 6"/>
            <p:cNvSpPr/>
            <p:nvPr/>
          </p:nvSpPr>
          <p:spPr>
            <a:xfrm>
              <a:off x="5433495" y="1283662"/>
              <a:ext cx="2184769" cy="9155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p:cNvSpPr/>
            <p:nvPr/>
          </p:nvSpPr>
          <p:spPr>
            <a:xfrm>
              <a:off x="3247684" y="1423297"/>
              <a:ext cx="2185811" cy="9155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2700" tIns="12700" rIns="12700" bIns="12700" spcCol="1270" anchor="ctr"/>
            <a:lstStyle/>
            <a:p>
              <a:pPr algn="ctr" defTabSz="889000">
                <a:lnSpc>
                  <a:spcPct val="90000"/>
                </a:lnSpc>
                <a:spcAft>
                  <a:spcPct val="35000"/>
                </a:spcAft>
                <a:defRPr/>
              </a:pPr>
              <a:r>
                <a:rPr lang="en-US" sz="2800"/>
                <a:t>Loại </a:t>
              </a:r>
              <a:r>
                <a:rPr lang="en-US" sz="2800">
                  <a:solidFill>
                    <a:srgbClr val="FF0000"/>
                  </a:solidFill>
                </a:rPr>
                <a:t>73</a:t>
              </a:r>
              <a:r>
                <a:rPr lang="en-US" sz="2800"/>
                <a:t>, vì 73 &gt; 53</a:t>
              </a:r>
            </a:p>
          </p:txBody>
        </p:sp>
      </p:grpSp>
      <p:grpSp>
        <p:nvGrpSpPr>
          <p:cNvPr id="9" name="Group 9"/>
          <p:cNvGrpSpPr>
            <a:grpSpLocks/>
          </p:cNvGrpSpPr>
          <p:nvPr/>
        </p:nvGrpSpPr>
        <p:grpSpPr bwMode="auto">
          <a:xfrm>
            <a:off x="4470639" y="3148641"/>
            <a:ext cx="6186488" cy="1279525"/>
            <a:chOff x="3872164" y="3098880"/>
            <a:chExt cx="5257800" cy="973853"/>
          </a:xfrm>
        </p:grpSpPr>
        <p:sp>
          <p:nvSpPr>
            <p:cNvPr id="10" name="Rectangle 9"/>
            <p:cNvSpPr/>
            <p:nvPr/>
          </p:nvSpPr>
          <p:spPr>
            <a:xfrm>
              <a:off x="4753187" y="3156876"/>
              <a:ext cx="4376777" cy="91585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3872164" y="3098880"/>
              <a:ext cx="5257800" cy="91585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2700" tIns="12700" rIns="12700" bIns="12700" spcCol="1270" anchor="ctr"/>
            <a:lstStyle/>
            <a:p>
              <a:pPr defTabSz="889000">
                <a:lnSpc>
                  <a:spcPct val="90000"/>
                </a:lnSpc>
                <a:spcAft>
                  <a:spcPct val="35000"/>
                </a:spcAft>
                <a:defRPr/>
              </a:pPr>
              <a:r>
                <a:rPr lang="en-US" sz="2800">
                  <a:solidFill>
                    <a:srgbClr val="FF0000"/>
                  </a:solidFill>
                </a:rPr>
                <a:t>Thử 17, </a:t>
              </a:r>
              <a:r>
                <a:rPr lang="en-US" sz="2800" smtClean="0"/>
                <a:t>S </a:t>
              </a:r>
              <a:r>
                <a:rPr lang="en-US" sz="2800"/>
                <a:t>= 53 – </a:t>
              </a:r>
              <a:r>
                <a:rPr lang="en-US" sz="2800">
                  <a:solidFill>
                    <a:schemeClr val="tx1"/>
                  </a:solidFill>
                </a:rPr>
                <a:t>17 = 36, Loại 38, nhưng 4 + 11 + 1 &lt; 36. Vậy 17 không có trong lời giải</a:t>
              </a:r>
            </a:p>
          </p:txBody>
        </p:sp>
      </p:grpSp>
      <p:grpSp>
        <p:nvGrpSpPr>
          <p:cNvPr id="12" name="Group 12"/>
          <p:cNvGrpSpPr>
            <a:grpSpLocks/>
          </p:cNvGrpSpPr>
          <p:nvPr/>
        </p:nvGrpSpPr>
        <p:grpSpPr bwMode="auto">
          <a:xfrm>
            <a:off x="1155938" y="5661654"/>
            <a:ext cx="10879044" cy="915987"/>
            <a:chOff x="1333500" y="4953004"/>
            <a:chExt cx="6637881" cy="915860"/>
          </a:xfrm>
        </p:grpSpPr>
        <p:sp>
          <p:nvSpPr>
            <p:cNvPr id="13" name="Rectangle 12"/>
            <p:cNvSpPr/>
            <p:nvPr/>
          </p:nvSpPr>
          <p:spPr>
            <a:xfrm>
              <a:off x="1333500" y="4953004"/>
              <a:ext cx="6180181" cy="9158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p:cNvSpPr/>
            <p:nvPr/>
          </p:nvSpPr>
          <p:spPr>
            <a:xfrm>
              <a:off x="1649307" y="4953004"/>
              <a:ext cx="6322074" cy="9158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2700" tIns="12700" rIns="12700" bIns="12700" spcCol="1270" anchor="ctr"/>
            <a:lstStyle/>
            <a:p>
              <a:pPr defTabSz="889000">
                <a:lnSpc>
                  <a:spcPct val="90000"/>
                </a:lnSpc>
                <a:spcAft>
                  <a:spcPct val="35000"/>
                </a:spcAft>
                <a:defRPr/>
              </a:pPr>
              <a:r>
                <a:rPr lang="en-US" sz="2800">
                  <a:solidFill>
                    <a:srgbClr val="FF0000"/>
                  </a:solidFill>
                </a:rPr>
                <a:t>Thử 38, </a:t>
              </a:r>
              <a:r>
                <a:rPr lang="en-US" sz="2800" smtClean="0"/>
                <a:t>S </a:t>
              </a:r>
              <a:r>
                <a:rPr lang="en-US" sz="2800"/>
                <a:t>= 53 – 38 = 15, thấy tổng số hạng còn lại 4 + 11 = 15. Vậy lời giải: </a:t>
              </a:r>
              <a:r>
                <a:rPr lang="en-US" sz="2800" b="1" smtClean="0"/>
                <a:t>S </a:t>
              </a:r>
              <a:r>
                <a:rPr lang="en-US" sz="2800" b="1"/>
                <a:t>= 53 = 38 + 4 + 11</a:t>
              </a:r>
              <a:endParaRPr lang="en-US" sz="2800" b="1">
                <a:solidFill>
                  <a:srgbClr val="FF0000"/>
                </a:solidFill>
              </a:endParaRPr>
            </a:p>
          </p:txBody>
        </p:sp>
      </p:grpSp>
    </p:spTree>
    <p:extLst>
      <p:ext uri="{BB962C8B-B14F-4D97-AF65-F5344CB8AC3E}">
        <p14:creationId xmlns:p14="http://schemas.microsoft.com/office/powerpoint/2010/main" val="3967598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78301" y="0"/>
            <a:ext cx="11577782" cy="845650"/>
          </a:xfrm>
        </p:spPr>
        <p:txBody>
          <a:bodyPr/>
          <a:lstStyle/>
          <a:p>
            <a:r>
              <a:rPr lang="en-US" smtClean="0"/>
              <a:t>Cách giải bài toán:</a:t>
            </a:r>
            <a:endParaRPr lang="en-US"/>
          </a:p>
        </p:txBody>
      </p:sp>
      <p:graphicFrame>
        <p:nvGraphicFramePr>
          <p:cNvPr id="4" name="Content Placeholder 1"/>
          <p:cNvGraphicFramePr>
            <a:graphicFrameLocks/>
          </p:cNvGraphicFramePr>
          <p:nvPr>
            <p:extLst>
              <p:ext uri="{D42A27DB-BD31-4B8C-83A1-F6EECF244321}">
                <p14:modId xmlns:p14="http://schemas.microsoft.com/office/powerpoint/2010/main" val="3977384649"/>
              </p:ext>
            </p:extLst>
          </p:nvPr>
        </p:nvGraphicFramePr>
        <p:xfrm>
          <a:off x="1481341" y="215464"/>
          <a:ext cx="9677399" cy="6642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688410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457200" y="1086667"/>
                <a:ext cx="11577782" cy="5351078"/>
              </a:xfrm>
            </p:spPr>
            <p:txBody>
              <a:bodyPr/>
              <a:lstStyle/>
              <a:p>
                <a:pPr>
                  <a:defRPr/>
                </a:pPr>
                <a:r>
                  <a:rPr lang="en-US" b="1" smtClean="0"/>
                  <a:t>Dãy siêu tăng:</a:t>
                </a:r>
              </a:p>
              <a:p>
                <a:pPr lvl="1">
                  <a:defRPr/>
                </a:pPr>
                <a:r>
                  <a:rPr lang="en-US"/>
                  <a:t>Cho dãy số nguyên dương (a</a:t>
                </a:r>
                <a:r>
                  <a:rPr lang="en-US" baseline="-25000"/>
                  <a:t>1</a:t>
                </a:r>
                <a:r>
                  <a:rPr lang="en-US"/>
                  <a:t>, …, a</a:t>
                </a:r>
                <a:r>
                  <a:rPr lang="en-US" baseline="-25000"/>
                  <a:t>n</a:t>
                </a:r>
                <a:r>
                  <a:rPr lang="en-US"/>
                  <a:t>), dãy này được gọi là dãy siêu tăng nếu:</a:t>
                </a:r>
              </a:p>
              <a:p>
                <a:pPr marL="795847" lvl="1" indent="0">
                  <a:buNone/>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&gt;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p>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𝑛</m:t>
                              </m:r>
                            </m:e>
                          </m:acc>
                        </m:e>
                      </m:nary>
                    </m:oMath>
                  </m:oMathPara>
                </a14:m>
                <a:endParaRPr lang="en-US"/>
              </a:p>
              <a:p>
                <a:pPr lvl="1">
                  <a:defRPr/>
                </a:pPr>
                <a:r>
                  <a:rPr lang="en-US" smtClean="0"/>
                  <a:t>Ví </a:t>
                </a:r>
                <a:r>
                  <a:rPr lang="en-US"/>
                  <a:t>dụ: {1, 4, 11, 17, 38, 73} là một dãy siêu tăng</a:t>
                </a:r>
              </a:p>
              <a:p>
                <a:pPr lvl="1">
                  <a:defRPr/>
                </a:pPr>
                <a:endParaRPr lang="en-US"/>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457200" y="1086667"/>
                <a:ext cx="11577782" cy="5351078"/>
              </a:xfrm>
              <a:blipFill>
                <a:blip r:embed="rId2"/>
                <a:stretch>
                  <a:fillRect r="-1632"/>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3884030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0"/>
              <a:t>Nếu ta hạn chế bài toán ba lô thành các </a:t>
            </a:r>
            <a:r>
              <a:rPr lang="en-US" b="0">
                <a:solidFill>
                  <a:srgbClr val="FF0000"/>
                </a:solidFill>
              </a:rPr>
              <a:t>dãy siêu tăng</a:t>
            </a:r>
            <a:r>
              <a:rPr lang="en-US" b="0"/>
              <a:t>, ta có thể dễ dàng nói một số hạng có trong tổng không.</a:t>
            </a:r>
          </a:p>
          <a:p>
            <a:pPr>
              <a:defRPr/>
            </a:pPr>
            <a:r>
              <a:rPr lang="en-US" b="0"/>
              <a:t>Nếu tổng nằm giữa a</a:t>
            </a:r>
            <a:r>
              <a:rPr lang="en-US" b="0" baseline="-25000"/>
              <a:t>k</a:t>
            </a:r>
            <a:r>
              <a:rPr lang="en-US" b="0"/>
              <a:t> và a</a:t>
            </a:r>
            <a:r>
              <a:rPr lang="en-US" b="0" baseline="-25000"/>
              <a:t>k+1</a:t>
            </a:r>
            <a:r>
              <a:rPr lang="en-US" b="0"/>
              <a:t> thì nó phải bao hàm a</a:t>
            </a:r>
            <a:r>
              <a:rPr lang="en-US" b="0" baseline="-25000"/>
              <a:t>k</a:t>
            </a:r>
            <a:r>
              <a:rPr lang="en-US" b="0"/>
              <a:t> như một số hạng. Ngược lại nếu tổng nhỏ hơn a</a:t>
            </a:r>
            <a:r>
              <a:rPr lang="en-US" b="0" baseline="-25000"/>
              <a:t>k</a:t>
            </a:r>
            <a:r>
              <a:rPr lang="en-US" b="0"/>
              <a:t> thì nó không thể bao hàm a</a:t>
            </a:r>
            <a:r>
              <a:rPr lang="en-US" b="0" baseline="-25000"/>
              <a:t>k </a:t>
            </a:r>
            <a:r>
              <a:rPr lang="en-US" b="0"/>
              <a:t>như một số hạng.</a:t>
            </a:r>
          </a:p>
          <a:p>
            <a:pPr>
              <a:defRPr/>
            </a:pPr>
            <a:r>
              <a:rPr lang="en-US" b="1"/>
              <a:t>Ví dụ: </a:t>
            </a:r>
          </a:p>
          <a:p>
            <a:pPr lvl="1">
              <a:defRPr/>
            </a:pPr>
            <a:r>
              <a:rPr lang="en-US"/>
              <a:t>Cho dãy {1, 4, 11, 17, 38, 73}. </a:t>
            </a:r>
          </a:p>
          <a:p>
            <a:pPr lvl="1">
              <a:defRPr/>
            </a:pPr>
            <a:r>
              <a:rPr lang="en-US"/>
              <a:t>Giải bài toán với các tổng đích </a:t>
            </a:r>
            <a:r>
              <a:rPr lang="en-US" smtClean="0"/>
              <a:t>S </a:t>
            </a:r>
            <a:r>
              <a:rPr lang="en-US"/>
              <a:t>= 96, </a:t>
            </a:r>
            <a:r>
              <a:rPr lang="en-US" smtClean="0"/>
              <a:t>S </a:t>
            </a:r>
            <a:r>
              <a:rPr lang="en-US"/>
              <a:t>= 95</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395670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98787578"/>
              </p:ext>
            </p:extLst>
          </p:nvPr>
        </p:nvGraphicFramePr>
        <p:xfrm>
          <a:off x="386826" y="1327350"/>
          <a:ext cx="5486401" cy="4869711"/>
        </p:xfrm>
        <a:graphic>
          <a:graphicData uri="http://schemas.openxmlformats.org/drawingml/2006/table">
            <a:tbl>
              <a:tblPr firstRow="1" bandRow="1">
                <a:tableStyleId>{616DA210-FB5B-4158-B5E0-FEB733F419BA}</a:tableStyleId>
              </a:tblPr>
              <a:tblGrid>
                <a:gridCol w="1923313">
                  <a:extLst>
                    <a:ext uri="{9D8B030D-6E8A-4147-A177-3AD203B41FA5}">
                      <a16:colId xmlns:a16="http://schemas.microsoft.com/office/drawing/2014/main" val="3029741036"/>
                    </a:ext>
                  </a:extLst>
                </a:gridCol>
                <a:gridCol w="1187696">
                  <a:extLst>
                    <a:ext uri="{9D8B030D-6E8A-4147-A177-3AD203B41FA5}">
                      <a16:colId xmlns:a16="http://schemas.microsoft.com/office/drawing/2014/main" val="3213445564"/>
                    </a:ext>
                  </a:extLst>
                </a:gridCol>
                <a:gridCol w="1187696">
                  <a:extLst>
                    <a:ext uri="{9D8B030D-6E8A-4147-A177-3AD203B41FA5}">
                      <a16:colId xmlns:a16="http://schemas.microsoft.com/office/drawing/2014/main" val="3486011690"/>
                    </a:ext>
                  </a:extLst>
                </a:gridCol>
                <a:gridCol w="1187696">
                  <a:extLst>
                    <a:ext uri="{9D8B030D-6E8A-4147-A177-3AD203B41FA5}">
                      <a16:colId xmlns:a16="http://schemas.microsoft.com/office/drawing/2014/main" val="4247477119"/>
                    </a:ext>
                  </a:extLst>
                </a:gridCol>
              </a:tblGrid>
              <a:tr h="695673">
                <a:tc>
                  <a:txBody>
                    <a:bodyPr/>
                    <a:lstStyle/>
                    <a:p>
                      <a:pPr algn="ctr"/>
                      <a:r>
                        <a:rPr lang="en-US" sz="2800" smtClean="0">
                          <a:latin typeface="Calibri" panose="020F0502020204030204" pitchFamily="34" charset="0"/>
                          <a:cs typeface="Calibri" panose="020F0502020204030204" pitchFamily="34" charset="0"/>
                        </a:rPr>
                        <a:t>S = 96</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73?</a:t>
                      </a:r>
                      <a:endParaRPr lang="en-US" sz="2800" b="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Yes</a:t>
                      </a:r>
                      <a:endParaRPr lang="en-US" sz="2800" b="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1</a:t>
                      </a:r>
                      <a:endParaRPr lang="en-US" sz="2800" b="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865347"/>
                  </a:ext>
                </a:extLst>
              </a:tr>
              <a:tr h="695673">
                <a:tc>
                  <a:txBody>
                    <a:bodyPr/>
                    <a:lstStyle/>
                    <a:p>
                      <a:pPr algn="ctr"/>
                      <a:r>
                        <a:rPr lang="en-US" sz="2800" smtClean="0">
                          <a:latin typeface="Calibri" panose="020F0502020204030204" pitchFamily="34" charset="0"/>
                          <a:cs typeface="Calibri" panose="020F0502020204030204" pitchFamily="34" charset="0"/>
                        </a:rPr>
                        <a:t>96 -73 = 23</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38?</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No</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51955091"/>
                  </a:ext>
                </a:extLst>
              </a:tr>
              <a:tr h="695673">
                <a:tc>
                  <a:txBody>
                    <a:bodyPr/>
                    <a:lstStyle/>
                    <a:p>
                      <a:pPr algn="ctr"/>
                      <a:r>
                        <a:rPr lang="en-US" sz="2800" smtClean="0">
                          <a:latin typeface="Calibri" panose="020F0502020204030204" pitchFamily="34" charset="0"/>
                          <a:cs typeface="Calibri" panose="020F0502020204030204" pitchFamily="34" charset="0"/>
                        </a:rPr>
                        <a:t>23</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17?</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0433656"/>
                  </a:ext>
                </a:extLst>
              </a:tr>
              <a:tr h="695673">
                <a:tc>
                  <a:txBody>
                    <a:bodyPr/>
                    <a:lstStyle/>
                    <a:p>
                      <a:pPr algn="ctr"/>
                      <a:r>
                        <a:rPr lang="en-US" sz="2800" smtClean="0">
                          <a:latin typeface="Calibri" panose="020F0502020204030204" pitchFamily="34" charset="0"/>
                          <a:cs typeface="Calibri" panose="020F0502020204030204" pitchFamily="34" charset="0"/>
                        </a:rPr>
                        <a:t>23 – 17 = 6</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No</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28931079"/>
                  </a:ext>
                </a:extLst>
              </a:tr>
              <a:tr h="695673">
                <a:tc>
                  <a:txBody>
                    <a:bodyPr/>
                    <a:lstStyle/>
                    <a:p>
                      <a:pPr algn="ctr"/>
                      <a:r>
                        <a:rPr lang="en-US" sz="2800" smtClean="0">
                          <a:latin typeface="Calibri" panose="020F0502020204030204" pitchFamily="34" charset="0"/>
                          <a:cs typeface="Calibri" panose="020F0502020204030204" pitchFamily="34" charset="0"/>
                        </a:rPr>
                        <a:t>6</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4?</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7076601"/>
                  </a:ext>
                </a:extLst>
              </a:tr>
              <a:tr h="695673">
                <a:tc>
                  <a:txBody>
                    <a:bodyPr/>
                    <a:lstStyle/>
                    <a:p>
                      <a:pPr algn="ctr"/>
                      <a:r>
                        <a:rPr lang="en-US" sz="2800" smtClean="0">
                          <a:latin typeface="Calibri" panose="020F0502020204030204" pitchFamily="34" charset="0"/>
                          <a:cs typeface="Calibri" panose="020F0502020204030204" pitchFamily="34" charset="0"/>
                        </a:rPr>
                        <a:t>6 – 4 =</a:t>
                      </a:r>
                      <a:r>
                        <a:rPr lang="en-US" sz="2800" baseline="0" smtClean="0">
                          <a:latin typeface="Calibri" panose="020F0502020204030204" pitchFamily="34" charset="0"/>
                          <a:cs typeface="Calibri" panose="020F0502020204030204" pitchFamily="34" charset="0"/>
                        </a:rPr>
                        <a:t> 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25852832"/>
                  </a:ext>
                </a:extLst>
              </a:tr>
              <a:tr h="695673">
                <a:tc>
                  <a:txBody>
                    <a:bodyPr/>
                    <a:lstStyle/>
                    <a:p>
                      <a:pPr algn="ctr"/>
                      <a:r>
                        <a:rPr lang="en-US" sz="2800" smtClean="0">
                          <a:latin typeface="Calibri" panose="020F0502020204030204" pitchFamily="34" charset="0"/>
                          <a:cs typeface="Calibri" panose="020F0502020204030204" pitchFamily="34" charset="0"/>
                        </a:rPr>
                        <a:t>2 – 1</a:t>
                      </a:r>
                      <a:r>
                        <a:rPr lang="en-US" sz="2800" baseline="0" smtClean="0">
                          <a:latin typeface="Calibri" panose="020F0502020204030204" pitchFamily="34" charset="0"/>
                          <a:cs typeface="Calibri" panose="020F0502020204030204" pitchFamily="34" charset="0"/>
                        </a:rPr>
                        <a:t> = 1</a:t>
                      </a:r>
                      <a:endParaRPr lang="en-US" sz="2800">
                        <a:latin typeface="Calibri" panose="020F0502020204030204" pitchFamily="34" charset="0"/>
                        <a:cs typeface="Calibri" panose="020F0502020204030204" pitchFamily="34" charset="0"/>
                      </a:endParaRPr>
                    </a:p>
                  </a:txBody>
                  <a:tcPr/>
                </a:tc>
                <a:tc gridSpan="3">
                  <a:txBody>
                    <a:bodyPr/>
                    <a:lstStyle/>
                    <a:p>
                      <a:pPr algn="ctr"/>
                      <a:r>
                        <a:rPr lang="en-US" sz="2800" smtClean="0">
                          <a:solidFill>
                            <a:srgbClr val="FF0000"/>
                          </a:solidFill>
                          <a:latin typeface="Calibri" panose="020F0502020204030204" pitchFamily="34" charset="0"/>
                          <a:cs typeface="Calibri" panose="020F0502020204030204" pitchFamily="34" charset="0"/>
                        </a:rPr>
                        <a:t>Không</a:t>
                      </a:r>
                      <a:r>
                        <a:rPr lang="en-US" sz="2800" baseline="0" smtClean="0">
                          <a:solidFill>
                            <a:srgbClr val="FF0000"/>
                          </a:solidFill>
                          <a:latin typeface="Calibri" panose="020F0502020204030204" pitchFamily="34" charset="0"/>
                          <a:cs typeface="Calibri" panose="020F0502020204030204" pitchFamily="34" charset="0"/>
                        </a:rPr>
                        <a:t> có lời giải</a:t>
                      </a:r>
                      <a:endParaRPr lang="en-US" sz="2800">
                        <a:solidFill>
                          <a:srgbClr val="FF0000"/>
                        </a:solidFill>
                        <a:latin typeface="Calibri" panose="020F0502020204030204" pitchFamily="34" charset="0"/>
                        <a:cs typeface="Calibri" panose="020F0502020204030204" pitchFamily="34" charset="0"/>
                      </a:endParaRPr>
                    </a:p>
                  </a:txBody>
                  <a:tcPr/>
                </a:tc>
                <a:tc hMerge="1">
                  <a:txBody>
                    <a:bodyPr/>
                    <a:lstStyle/>
                    <a:p>
                      <a:pPr algn="ctr"/>
                      <a:endParaRPr lang="en-US" sz="2800">
                        <a:latin typeface="Calibri" panose="020F0502020204030204" pitchFamily="34" charset="0"/>
                        <a:cs typeface="Calibri" panose="020F0502020204030204" pitchFamily="34" charset="0"/>
                      </a:endParaRPr>
                    </a:p>
                  </a:txBody>
                  <a:tcPr/>
                </a:tc>
                <a:tc hMerge="1">
                  <a:txBody>
                    <a:bodyPr/>
                    <a:lstStyle/>
                    <a:p>
                      <a:pPr algn="ct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220973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651362519"/>
              </p:ext>
            </p:extLst>
          </p:nvPr>
        </p:nvGraphicFramePr>
        <p:xfrm>
          <a:off x="6230679" y="1327349"/>
          <a:ext cx="5511210" cy="4869711"/>
        </p:xfrm>
        <a:graphic>
          <a:graphicData uri="http://schemas.openxmlformats.org/drawingml/2006/table">
            <a:tbl>
              <a:tblPr firstRow="1" bandRow="1">
                <a:tableStyleId>{616DA210-FB5B-4158-B5E0-FEB733F419BA}</a:tableStyleId>
              </a:tblPr>
              <a:tblGrid>
                <a:gridCol w="1948122">
                  <a:extLst>
                    <a:ext uri="{9D8B030D-6E8A-4147-A177-3AD203B41FA5}">
                      <a16:colId xmlns:a16="http://schemas.microsoft.com/office/drawing/2014/main" val="3029741036"/>
                    </a:ext>
                  </a:extLst>
                </a:gridCol>
                <a:gridCol w="1187696">
                  <a:extLst>
                    <a:ext uri="{9D8B030D-6E8A-4147-A177-3AD203B41FA5}">
                      <a16:colId xmlns:a16="http://schemas.microsoft.com/office/drawing/2014/main" val="3213445564"/>
                    </a:ext>
                  </a:extLst>
                </a:gridCol>
                <a:gridCol w="1187696">
                  <a:extLst>
                    <a:ext uri="{9D8B030D-6E8A-4147-A177-3AD203B41FA5}">
                      <a16:colId xmlns:a16="http://schemas.microsoft.com/office/drawing/2014/main" val="3486011690"/>
                    </a:ext>
                  </a:extLst>
                </a:gridCol>
                <a:gridCol w="1187696">
                  <a:extLst>
                    <a:ext uri="{9D8B030D-6E8A-4147-A177-3AD203B41FA5}">
                      <a16:colId xmlns:a16="http://schemas.microsoft.com/office/drawing/2014/main" val="4247477119"/>
                    </a:ext>
                  </a:extLst>
                </a:gridCol>
              </a:tblGrid>
              <a:tr h="695673">
                <a:tc>
                  <a:txBody>
                    <a:bodyPr/>
                    <a:lstStyle/>
                    <a:p>
                      <a:pPr algn="ctr"/>
                      <a:r>
                        <a:rPr lang="en-US" sz="2800" smtClean="0">
                          <a:latin typeface="Calibri" panose="020F0502020204030204" pitchFamily="34" charset="0"/>
                          <a:cs typeface="Calibri" panose="020F0502020204030204" pitchFamily="34" charset="0"/>
                        </a:rPr>
                        <a:t>S = 95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73?</a:t>
                      </a:r>
                      <a:endParaRPr lang="en-US" sz="2800" b="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Yes</a:t>
                      </a:r>
                      <a:endParaRPr lang="en-US" sz="2800" b="0">
                        <a:latin typeface="Calibri" panose="020F0502020204030204" pitchFamily="34" charset="0"/>
                        <a:cs typeface="Calibri" panose="020F0502020204030204" pitchFamily="34" charset="0"/>
                      </a:endParaRPr>
                    </a:p>
                  </a:txBody>
                  <a:tcPr/>
                </a:tc>
                <a:tc>
                  <a:txBody>
                    <a:bodyPr/>
                    <a:lstStyle/>
                    <a:p>
                      <a:pPr algn="ctr"/>
                      <a:r>
                        <a:rPr lang="en-US" sz="2800" b="0" smtClean="0">
                          <a:latin typeface="Calibri" panose="020F0502020204030204" pitchFamily="34" charset="0"/>
                          <a:cs typeface="Calibri" panose="020F0502020204030204" pitchFamily="34" charset="0"/>
                        </a:rPr>
                        <a:t>1</a:t>
                      </a:r>
                      <a:endParaRPr lang="en-US" sz="2800" b="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8865347"/>
                  </a:ext>
                </a:extLst>
              </a:tr>
              <a:tr h="695673">
                <a:tc>
                  <a:txBody>
                    <a:bodyPr/>
                    <a:lstStyle/>
                    <a:p>
                      <a:pPr algn="ctr"/>
                      <a:r>
                        <a:rPr lang="en-US" sz="2800" smtClean="0">
                          <a:latin typeface="Calibri" panose="020F0502020204030204" pitchFamily="34" charset="0"/>
                          <a:cs typeface="Calibri" panose="020F0502020204030204" pitchFamily="34" charset="0"/>
                        </a:rPr>
                        <a:t>95 -73 = 22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38?</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No</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51955091"/>
                  </a:ext>
                </a:extLst>
              </a:tr>
              <a:tr h="695673">
                <a:tc>
                  <a:txBody>
                    <a:bodyPr/>
                    <a:lstStyle/>
                    <a:p>
                      <a:pPr algn="ctr"/>
                      <a:r>
                        <a:rPr lang="en-US" sz="2800" smtClean="0">
                          <a:latin typeface="Calibri" panose="020F0502020204030204" pitchFamily="34" charset="0"/>
                          <a:cs typeface="Calibri" panose="020F0502020204030204" pitchFamily="34" charset="0"/>
                        </a:rPr>
                        <a:t>22</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17?</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0433656"/>
                  </a:ext>
                </a:extLst>
              </a:tr>
              <a:tr h="695673">
                <a:tc>
                  <a:txBody>
                    <a:bodyPr/>
                    <a:lstStyle/>
                    <a:p>
                      <a:pPr algn="ctr"/>
                      <a:r>
                        <a:rPr lang="en-US" sz="2800" smtClean="0">
                          <a:latin typeface="Calibri" panose="020F0502020204030204" pitchFamily="34" charset="0"/>
                          <a:cs typeface="Calibri" panose="020F0502020204030204" pitchFamily="34" charset="0"/>
                        </a:rPr>
                        <a:t>22 – 17 = 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No</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0</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28931079"/>
                  </a:ext>
                </a:extLst>
              </a:tr>
              <a:tr h="695673">
                <a:tc>
                  <a:txBody>
                    <a:bodyPr/>
                    <a:lstStyle/>
                    <a:p>
                      <a:pPr algn="ctr"/>
                      <a:r>
                        <a:rPr lang="en-US" sz="2800" smtClean="0">
                          <a:latin typeface="Calibri" panose="020F0502020204030204" pitchFamily="34" charset="0"/>
                          <a:cs typeface="Calibri" panose="020F0502020204030204" pitchFamily="34" charset="0"/>
                        </a:rPr>
                        <a:t>5</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4?</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7076601"/>
                  </a:ext>
                </a:extLst>
              </a:tr>
              <a:tr h="695673">
                <a:tc>
                  <a:txBody>
                    <a:bodyPr/>
                    <a:lstStyle/>
                    <a:p>
                      <a:pPr algn="ctr"/>
                      <a:r>
                        <a:rPr lang="en-US" sz="2800" smtClean="0">
                          <a:latin typeface="Calibri" panose="020F0502020204030204" pitchFamily="34" charset="0"/>
                          <a:cs typeface="Calibri" panose="020F0502020204030204" pitchFamily="34" charset="0"/>
                        </a:rPr>
                        <a:t>5 – 4 =</a:t>
                      </a:r>
                      <a:r>
                        <a:rPr lang="en-US" sz="2800" baseline="0" smtClean="0">
                          <a:latin typeface="Calibri" panose="020F0502020204030204" pitchFamily="34" charset="0"/>
                          <a:cs typeface="Calibri" panose="020F0502020204030204" pitchFamily="34" charset="0"/>
                        </a:rPr>
                        <a:t> 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Yes</a:t>
                      </a:r>
                      <a:endParaRPr lang="en-US" sz="2800">
                        <a:latin typeface="Calibri" panose="020F0502020204030204" pitchFamily="34" charset="0"/>
                        <a:cs typeface="Calibri" panose="020F0502020204030204" pitchFamily="34" charset="0"/>
                      </a:endParaRPr>
                    </a:p>
                  </a:txBody>
                  <a:tcPr/>
                </a:tc>
                <a:tc>
                  <a:txBody>
                    <a:bodyPr/>
                    <a:lstStyle/>
                    <a:p>
                      <a:pPr algn="ctr"/>
                      <a:r>
                        <a:rPr lang="en-US" sz="2800" smtClean="0">
                          <a:latin typeface="Calibri" panose="020F0502020204030204" pitchFamily="34" charset="0"/>
                          <a:cs typeface="Calibri" panose="020F0502020204030204" pitchFamily="34" charset="0"/>
                        </a:rPr>
                        <a:t>1</a:t>
                      </a: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25852832"/>
                  </a:ext>
                </a:extLst>
              </a:tr>
              <a:tr h="695673">
                <a:tc>
                  <a:txBody>
                    <a:bodyPr/>
                    <a:lstStyle/>
                    <a:p>
                      <a:pPr algn="ctr"/>
                      <a:r>
                        <a:rPr lang="en-US" sz="2800" smtClean="0">
                          <a:latin typeface="Calibri" panose="020F0502020204030204" pitchFamily="34" charset="0"/>
                          <a:cs typeface="Calibri" panose="020F0502020204030204" pitchFamily="34" charset="0"/>
                        </a:rPr>
                        <a:t>1 – 1</a:t>
                      </a:r>
                      <a:r>
                        <a:rPr lang="en-US" sz="2800" baseline="0" smtClean="0">
                          <a:latin typeface="Calibri" panose="020F0502020204030204" pitchFamily="34" charset="0"/>
                          <a:cs typeface="Calibri" panose="020F0502020204030204" pitchFamily="34" charset="0"/>
                        </a:rPr>
                        <a:t> = 0</a:t>
                      </a:r>
                      <a:endParaRPr lang="en-US" sz="2800">
                        <a:latin typeface="Calibri" panose="020F0502020204030204" pitchFamily="34" charset="0"/>
                        <a:cs typeface="Calibri" panose="020F0502020204030204" pitchFamily="34" charset="0"/>
                      </a:endParaRPr>
                    </a:p>
                  </a:txBody>
                  <a:tcPr/>
                </a:tc>
                <a:tc gridSpan="3">
                  <a:txBody>
                    <a:bodyPr/>
                    <a:lstStyle/>
                    <a:p>
                      <a:pPr algn="ctr"/>
                      <a:r>
                        <a:rPr lang="en-US" sz="2800" smtClean="0">
                          <a:solidFill>
                            <a:srgbClr val="FF0000"/>
                          </a:solidFill>
                          <a:latin typeface="Calibri" panose="020F0502020204030204" pitchFamily="34" charset="0"/>
                          <a:cs typeface="Calibri" panose="020F0502020204030204" pitchFamily="34" charset="0"/>
                        </a:rPr>
                        <a:t>Có</a:t>
                      </a:r>
                      <a:r>
                        <a:rPr lang="en-US" sz="2800" baseline="0" smtClean="0">
                          <a:solidFill>
                            <a:srgbClr val="FF0000"/>
                          </a:solidFill>
                          <a:latin typeface="Calibri" panose="020F0502020204030204" pitchFamily="34" charset="0"/>
                          <a:cs typeface="Calibri" panose="020F0502020204030204" pitchFamily="34" charset="0"/>
                        </a:rPr>
                        <a:t> lời giải</a:t>
                      </a:r>
                      <a:endParaRPr lang="en-US" sz="2800">
                        <a:solidFill>
                          <a:srgbClr val="FF0000"/>
                        </a:solidFill>
                        <a:latin typeface="Calibri" panose="020F0502020204030204" pitchFamily="34" charset="0"/>
                        <a:cs typeface="Calibri" panose="020F0502020204030204" pitchFamily="34" charset="0"/>
                      </a:endParaRPr>
                    </a:p>
                  </a:txBody>
                  <a:tcPr/>
                </a:tc>
                <a:tc hMerge="1">
                  <a:txBody>
                    <a:bodyPr/>
                    <a:lstStyle/>
                    <a:p>
                      <a:pPr algn="ctr"/>
                      <a:endParaRPr lang="en-US" sz="2800">
                        <a:latin typeface="Calibri" panose="020F0502020204030204" pitchFamily="34" charset="0"/>
                        <a:cs typeface="Calibri" panose="020F0502020204030204" pitchFamily="34" charset="0"/>
                      </a:endParaRPr>
                    </a:p>
                  </a:txBody>
                  <a:tcPr/>
                </a:tc>
                <a:tc hMerge="1">
                  <a:txBody>
                    <a:bodyPr/>
                    <a:lstStyle/>
                    <a:p>
                      <a:pPr algn="ctr"/>
                      <a:endParaRPr lang="en-US"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2209734"/>
                  </a:ext>
                </a:extLst>
              </a:tr>
            </a:tbl>
          </a:graphicData>
        </a:graphic>
      </p:graphicFrame>
    </p:spTree>
    <p:extLst>
      <p:ext uri="{BB962C8B-B14F-4D97-AF65-F5344CB8AC3E}">
        <p14:creationId xmlns:p14="http://schemas.microsoft.com/office/powerpoint/2010/main" val="23297145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1" smtClean="0"/>
              <a:t>Thuật giải bài toán xếp ba lô trong trường hợp dãy siêu tăng:</a:t>
            </a:r>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pSp>
        <p:nvGrpSpPr>
          <p:cNvPr id="4" name="Group 3"/>
          <p:cNvGrpSpPr/>
          <p:nvPr/>
        </p:nvGrpSpPr>
        <p:grpSpPr>
          <a:xfrm>
            <a:off x="508128" y="2191109"/>
            <a:ext cx="11613843" cy="3748009"/>
            <a:chOff x="1291105" y="1525209"/>
            <a:chExt cx="10377769" cy="3369625"/>
          </a:xfrm>
        </p:grpSpPr>
        <p:sp>
          <p:nvSpPr>
            <p:cNvPr id="5" name="MH_SubTitle_2"/>
            <p:cNvSpPr>
              <a:spLocks/>
            </p:cNvSpPr>
            <p:nvPr>
              <p:custDataLst>
                <p:tags r:id="rId1"/>
              </p:custDataLst>
            </p:nvPr>
          </p:nvSpPr>
          <p:spPr bwMode="auto">
            <a:xfrm>
              <a:off x="6418370" y="1572685"/>
              <a:ext cx="5065735" cy="556158"/>
            </a:xfrm>
            <a:custGeom>
              <a:avLst/>
              <a:gdLst>
                <a:gd name="T0" fmla="*/ 27367 w 3275513"/>
                <a:gd name="T1" fmla="*/ 0 h 431880"/>
                <a:gd name="T2" fmla="*/ 3058172 w 3275513"/>
                <a:gd name="T3" fmla="*/ 0 h 431880"/>
                <a:gd name="T4" fmla="*/ 3274013 w 3275513"/>
                <a:gd name="T5" fmla="*/ 215820 h 431880"/>
                <a:gd name="T6" fmla="*/ 3058172 w 3275513"/>
                <a:gd name="T7" fmla="*/ 431640 h 431880"/>
                <a:gd name="T8" fmla="*/ 873032 w 3275513"/>
                <a:gd name="T9" fmla="*/ 431640 h 431880"/>
                <a:gd name="T10" fmla="*/ 803886 w 3275513"/>
                <a:gd name="T11" fmla="*/ 355570 h 431880"/>
                <a:gd name="T12" fmla="*/ 69518 w 3275513"/>
                <a:gd name="T13" fmla="*/ 6269 h 431880"/>
                <a:gd name="T14" fmla="*/ 0 w 3275513"/>
                <a:gd name="T15" fmla="*/ 2757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tx2">
                <a:lumMod val="60000"/>
                <a:lumOff val="40000"/>
              </a:schemeClr>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lnSpc>
                  <a:spcPct val="120000"/>
                </a:lnSpc>
                <a:spcBef>
                  <a:spcPct val="0"/>
                </a:spcBef>
                <a:buFontTx/>
                <a:buNone/>
                <a:defRPr/>
              </a:pPr>
              <a:endParaRPr lang="zh-CN" altLang="en-US" sz="2000">
                <a:solidFill>
                  <a:srgbClr val="FFFFFF"/>
                </a:solidFill>
                <a:latin typeface="Calibri" panose="020F0502020204030204" pitchFamily="34" charset="0"/>
                <a:ea typeface="+mn-ea"/>
              </a:endParaRPr>
            </a:p>
          </p:txBody>
        </p:sp>
        <p:sp>
          <p:nvSpPr>
            <p:cNvPr id="6" name="MH_SubTitle_1"/>
            <p:cNvSpPr>
              <a:spLocks/>
            </p:cNvSpPr>
            <p:nvPr>
              <p:custDataLst>
                <p:tags r:id="rId2"/>
              </p:custDataLst>
            </p:nvPr>
          </p:nvSpPr>
          <p:spPr bwMode="auto">
            <a:xfrm>
              <a:off x="1839135" y="4028082"/>
              <a:ext cx="4617160" cy="535137"/>
            </a:xfrm>
            <a:custGeom>
              <a:avLst/>
              <a:gdLst>
                <a:gd name="T0" fmla="*/ 216036 w 3279285"/>
                <a:gd name="T1" fmla="*/ 0 h 431880"/>
                <a:gd name="T2" fmla="*/ 2354086 w 3279285"/>
                <a:gd name="T3" fmla="*/ 0 h 431880"/>
                <a:gd name="T4" fmla="*/ 2423293 w 3279285"/>
                <a:gd name="T5" fmla="*/ 76072 h 431880"/>
                <a:gd name="T6" fmla="*/ 3158326 w 3279285"/>
                <a:gd name="T7" fmla="*/ 425372 h 431880"/>
                <a:gd name="T8" fmla="*/ 3280755 w 3279285"/>
                <a:gd name="T9" fmla="*/ 431549 h 431880"/>
                <a:gd name="T10" fmla="*/ 3279845 w 3279285"/>
                <a:gd name="T11" fmla="*/ 431640 h 431880"/>
                <a:gd name="T12" fmla="*/ 216036 w 3279285"/>
                <a:gd name="T13" fmla="*/ 431640 h 431880"/>
                <a:gd name="T14" fmla="*/ 0 w 3279285"/>
                <a:gd name="T15" fmla="*/ 215820 h 431880"/>
                <a:gd name="T16" fmla="*/ 216036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tx2">
                <a:lumMod val="60000"/>
                <a:lumOff val="40000"/>
              </a:schemeClr>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20000"/>
                </a:lnSpc>
                <a:spcBef>
                  <a:spcPct val="0"/>
                </a:spcBef>
                <a:buFontTx/>
                <a:buNone/>
                <a:defRPr/>
              </a:pPr>
              <a:endParaRPr lang="zh-CN" altLang="en-US" sz="2000">
                <a:solidFill>
                  <a:srgbClr val="FFFFFF"/>
                </a:solidFill>
                <a:latin typeface="Calibri" panose="020F0502020204030204" pitchFamily="34" charset="0"/>
                <a:ea typeface="+mn-ea"/>
              </a:endParaRPr>
            </a:p>
          </p:txBody>
        </p:sp>
        <mc:AlternateContent xmlns:mc="http://schemas.openxmlformats.org/markup-compatibility/2006" xmlns:a14="http://schemas.microsoft.com/office/drawing/2010/main">
          <mc:Choice Requires="a14">
            <p:sp>
              <p:nvSpPr>
                <p:cNvPr id="7" name="矩形 27"/>
                <p:cNvSpPr/>
                <p:nvPr/>
              </p:nvSpPr>
              <p:spPr>
                <a:xfrm>
                  <a:off x="7834610" y="2217225"/>
                  <a:ext cx="3834264" cy="25916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smtClean="0">
                      <a:latin typeface="Times New Roman" pitchFamily="18" charset="0"/>
                      <a:cs typeface="Times New Roman" pitchFamily="18" charset="0"/>
                    </a:rPr>
                    <a:t>Dãy nhị phân: v=(v</a:t>
                  </a:r>
                  <a:r>
                    <a:rPr lang="en-US" sz="2800" baseline="-25000">
                      <a:latin typeface="Times New Roman" pitchFamily="18" charset="0"/>
                      <a:cs typeface="Times New Roman" pitchFamily="18" charset="0"/>
                    </a:rPr>
                    <a:t>1</a:t>
                  </a:r>
                  <a:r>
                    <a:rPr lang="en-US" sz="2800">
                      <a:latin typeface="Times New Roman" pitchFamily="18" charset="0"/>
                      <a:cs typeface="Times New Roman" pitchFamily="18" charset="0"/>
                    </a:rPr>
                    <a:t>, …, v</a:t>
                  </a:r>
                  <a:r>
                    <a:rPr lang="en-US" sz="2800" baseline="-25000">
                      <a:latin typeface="Times New Roman" pitchFamily="18" charset="0"/>
                      <a:cs typeface="Times New Roman" pitchFamily="18" charset="0"/>
                    </a:rPr>
                    <a:t>n</a:t>
                  </a:r>
                  <a:r>
                    <a:rPr lang="en-US" sz="2800" smtClean="0">
                      <a:latin typeface="Times New Roman" pitchFamily="18" charset="0"/>
                      <a:cs typeface="Times New Roman" pitchFamily="18" charset="0"/>
                    </a:rPr>
                    <a:t>) </a:t>
                  </a:r>
                  <a14:m>
                    <m:oMath xmlns:m="http://schemas.openxmlformats.org/officeDocument/2006/math">
                      <m:r>
                        <a:rPr lang="en-US" sz="2800" i="1">
                          <a:solidFill>
                            <a:srgbClr val="000000"/>
                          </a:solidFill>
                          <a:latin typeface="Cambria Math" panose="02040503050406030204" pitchFamily="18" charset="0"/>
                        </a:rPr>
                        <m:t>𝑣</m:t>
                      </m:r>
                      <m:r>
                        <a:rPr lang="en-US" sz="2800" i="1">
                          <a:solidFill>
                            <a:srgbClr val="000000"/>
                          </a:solidFill>
                          <a:latin typeface="Cambria Math" panose="02040503050406030204" pitchFamily="18" charset="0"/>
                        </a:rPr>
                        <m:t>∈</m:t>
                      </m:r>
                      <m:d>
                        <m:dPr>
                          <m:begChr m:val="{"/>
                          <m:endChr m:val="}"/>
                          <m:ctrlPr>
                            <a:rPr lang="en-US" sz="2800" i="1">
                              <a:solidFill>
                                <a:srgbClr val="000000"/>
                              </a:solidFill>
                              <a:latin typeface="Cambria Math" panose="02040503050406030204" pitchFamily="18" charset="0"/>
                            </a:rPr>
                          </m:ctrlPr>
                        </m:dPr>
                        <m:e>
                          <m:r>
                            <a:rPr lang="en-US" sz="2800" i="1">
                              <a:solidFill>
                                <a:srgbClr val="000000"/>
                              </a:solidFill>
                              <a:latin typeface="Cambria Math" panose="02040503050406030204" pitchFamily="18" charset="0"/>
                            </a:rPr>
                            <m:t>0,1</m:t>
                          </m:r>
                        </m:e>
                      </m:d>
                    </m:oMath>
                  </a14:m>
                  <a:endParaRPr lang="en-US" sz="2800">
                    <a:latin typeface="Times New Roman" pitchFamily="18" charset="0"/>
                    <a:cs typeface="Times New Roman" pitchFamily="18" charset="0"/>
                  </a:endParaRPr>
                </a:p>
                <a:p>
                  <a:pPr>
                    <a:lnSpc>
                      <a:spcPct val="120000"/>
                    </a:lnSpc>
                  </a:pPr>
                  <a14:m>
                    <m:oMathPara xmlns:m="http://schemas.openxmlformats.org/officeDocument/2006/math">
                      <m:oMathParaPr>
                        <m:jc m:val="centerGroup"/>
                      </m:oMathParaPr>
                      <m:oMath xmlns:m="http://schemas.openxmlformats.org/officeDocument/2006/math">
                        <m:nary>
                          <m:naryPr>
                            <m:chr m:val="∑"/>
                            <m:ctrlPr>
                              <a:rPr lang="en-US" sz="2800" i="1">
                                <a:solidFill>
                                  <a:srgbClr val="000000"/>
                                </a:solidFill>
                                <a:latin typeface="Cambria Math" panose="02040503050406030204" pitchFamily="18" charset="0"/>
                              </a:rPr>
                            </m:ctrlPr>
                          </m:naryPr>
                          <m:sub>
                            <m:r>
                              <a:rPr lang="en-US" sz="2800" i="1">
                                <a:solidFill>
                                  <a:srgbClr val="000000"/>
                                </a:solidFill>
                                <a:latin typeface="Cambria Math" panose="02040503050406030204" pitchFamily="18" charset="0"/>
                              </a:rPr>
                              <m:t>𝑖</m:t>
                            </m:r>
                            <m:r>
                              <a:rPr lang="en-US" sz="2800" i="1">
                                <a:solidFill>
                                  <a:srgbClr val="000000"/>
                                </a:solidFill>
                                <a:latin typeface="Cambria Math" panose="02040503050406030204" pitchFamily="18" charset="0"/>
                              </a:rPr>
                              <m:t>=1</m:t>
                            </m:r>
                          </m:sub>
                          <m:sup>
                            <m:r>
                              <a:rPr lang="en-US" sz="2800" i="1">
                                <a:solidFill>
                                  <a:srgbClr val="000000"/>
                                </a:solidFill>
                                <a:latin typeface="Cambria Math" panose="02040503050406030204" pitchFamily="18" charset="0"/>
                              </a:rPr>
                              <m:t>𝑛</m:t>
                            </m:r>
                          </m:sup>
                          <m:e>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𝑣</m:t>
                                </m:r>
                              </m:e>
                              <m:sub>
                                <m:r>
                                  <a:rPr lang="en-US" sz="2800" i="1">
                                    <a:solidFill>
                                      <a:srgbClr val="000000"/>
                                    </a:solidFill>
                                    <a:latin typeface="Cambria Math" panose="02040503050406030204" pitchFamily="18" charset="0"/>
                                  </a:rPr>
                                  <m:t>𝑖</m:t>
                                </m:r>
                              </m:sub>
                            </m:sSub>
                            <m:sSub>
                              <m:sSubPr>
                                <m:ctrlPr>
                                  <a:rPr lang="en-US" sz="2800" i="1">
                                    <a:solidFill>
                                      <a:srgbClr val="000000"/>
                                    </a:solidFill>
                                    <a:latin typeface="Cambria Math" panose="02040503050406030204" pitchFamily="18" charset="0"/>
                                  </a:rPr>
                                </m:ctrlPr>
                              </m:sSubPr>
                              <m:e>
                                <m:r>
                                  <a:rPr lang="en-US" sz="2800" i="1">
                                    <a:solidFill>
                                      <a:srgbClr val="000000"/>
                                    </a:solidFill>
                                    <a:latin typeface="Cambria Math" panose="02040503050406030204" pitchFamily="18" charset="0"/>
                                  </a:rPr>
                                  <m:t>𝑀</m:t>
                                </m:r>
                              </m:e>
                              <m:sub>
                                <m:r>
                                  <a:rPr lang="en-US" sz="2800" i="1">
                                    <a:solidFill>
                                      <a:srgbClr val="000000"/>
                                    </a:solidFill>
                                    <a:latin typeface="Cambria Math" panose="02040503050406030204" pitchFamily="18" charset="0"/>
                                  </a:rPr>
                                  <m:t>𝑖</m:t>
                                </m:r>
                              </m:sub>
                            </m:sSub>
                          </m:e>
                        </m:nary>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𝑆</m:t>
                        </m:r>
                      </m:oMath>
                    </m:oMathPara>
                  </a14:m>
                  <a:r>
                    <a:rPr lang="en-US" sz="2800" i="1">
                      <a:solidFill>
                        <a:srgbClr val="000000"/>
                      </a:solidFill>
                      <a:latin typeface="Cambria Math" panose="02040503050406030204" pitchFamily="18" charset="0"/>
                    </a:rPr>
                    <a:t/>
                  </a:r>
                  <a:br>
                    <a:rPr lang="en-US" sz="2800" i="1">
                      <a:solidFill>
                        <a:srgbClr val="000000"/>
                      </a:solidFill>
                      <a:latin typeface="Cambria Math" panose="02040503050406030204" pitchFamily="18" charset="0"/>
                    </a:rPr>
                  </a:br>
                  <a:endParaRPr lang="en-US" altLang="zh-CN" sz="2800" smtClean="0">
                    <a:solidFill>
                      <a:schemeClr val="tx1">
                        <a:lumMod val="65000"/>
                        <a:lumOff val="35000"/>
                      </a:schemeClr>
                    </a:solidFill>
                    <a:latin typeface="Calibri" panose="020F0502020204030204" pitchFamily="34" charset="0"/>
                  </a:endParaRPr>
                </a:p>
                <a:p>
                  <a:pPr>
                    <a:lnSpc>
                      <a:spcPct val="120000"/>
                    </a:lnSpc>
                  </a:pPr>
                  <a:endParaRPr lang="en-US" altLang="zh-CN" sz="1400">
                    <a:solidFill>
                      <a:schemeClr val="tx1">
                        <a:lumMod val="65000"/>
                        <a:lumOff val="35000"/>
                      </a:schemeClr>
                    </a:solidFill>
                    <a:latin typeface="Calibri" panose="020F0502020204030204" pitchFamily="34" charset="0"/>
                  </a:endParaRPr>
                </a:p>
                <a:p>
                  <a:pPr>
                    <a:lnSpc>
                      <a:spcPct val="120000"/>
                    </a:lnSpc>
                  </a:pPr>
                  <a:endParaRPr lang="en-US" altLang="zh-CN" sz="1400">
                    <a:solidFill>
                      <a:schemeClr val="tx1">
                        <a:lumMod val="65000"/>
                        <a:lumOff val="35000"/>
                      </a:schemeClr>
                    </a:solidFill>
                    <a:latin typeface="Calibri" panose="020F0502020204030204" pitchFamily="34" charset="0"/>
                  </a:endParaRPr>
                </a:p>
              </p:txBody>
            </p:sp>
          </mc:Choice>
          <mc:Fallback xmlns="">
            <p:sp>
              <p:nvSpPr>
                <p:cNvPr id="7" name="矩形 27"/>
                <p:cNvSpPr>
                  <a:spLocks noRot="1" noChangeAspect="1" noMove="1" noResize="1" noEditPoints="1" noAdjustHandles="1" noChangeArrowheads="1" noChangeShapeType="1" noTextEdit="1"/>
                </p:cNvSpPr>
                <p:nvPr/>
              </p:nvSpPr>
              <p:spPr>
                <a:xfrm>
                  <a:off x="7834610" y="2217225"/>
                  <a:ext cx="3834264" cy="2591628"/>
                </a:xfrm>
                <a:prstGeom prst="rect">
                  <a:avLst/>
                </a:prstGeom>
                <a:blipFill>
                  <a:blip r:embed="rId5"/>
                  <a:stretch>
                    <a:fillRect l="-2983" t="-2326" r="-2841"/>
                  </a:stretch>
                </a:blipFill>
                <a:ln>
                  <a:noFill/>
                </a:ln>
              </p:spPr>
              <p:txBody>
                <a:bodyPr/>
                <a:lstStyle/>
                <a:p>
                  <a:r>
                    <a:rPr lang="en-US">
                      <a:noFill/>
                    </a:rPr>
                    <a:t> </a:t>
                  </a:r>
                </a:p>
              </p:txBody>
            </p:sp>
          </mc:Fallback>
        </mc:AlternateContent>
        <p:sp>
          <p:nvSpPr>
            <p:cNvPr id="8" name="矩形 28"/>
            <p:cNvSpPr/>
            <p:nvPr/>
          </p:nvSpPr>
          <p:spPr>
            <a:xfrm>
              <a:off x="7982721" y="1525209"/>
              <a:ext cx="2600624" cy="57490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smtClean="0">
                  <a:solidFill>
                    <a:schemeClr val="bg1"/>
                  </a:solidFill>
                  <a:latin typeface="Calibri" panose="020F0502020204030204" pitchFamily="34" charset="0"/>
                </a:rPr>
                <a:t>Output</a:t>
              </a:r>
              <a:endParaRPr lang="zh-CN" altLang="en-US" sz="2800" b="1">
                <a:solidFill>
                  <a:schemeClr val="bg1"/>
                </a:solidFill>
                <a:latin typeface="Calibri" panose="020F0502020204030204" pitchFamily="34" charset="0"/>
              </a:endParaRPr>
            </a:p>
          </p:txBody>
        </p:sp>
        <p:sp>
          <p:nvSpPr>
            <p:cNvPr id="9" name="矩形 29"/>
            <p:cNvSpPr/>
            <p:nvPr/>
          </p:nvSpPr>
          <p:spPr>
            <a:xfrm>
              <a:off x="2022570" y="3990999"/>
              <a:ext cx="2930702" cy="57490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sz="2800" b="1" smtClean="0">
                  <a:solidFill>
                    <a:schemeClr val="bg1"/>
                  </a:solidFill>
                  <a:latin typeface="Calibri" panose="020F0502020204030204" pitchFamily="34" charset="0"/>
                </a:rPr>
                <a:t>Input</a:t>
              </a:r>
              <a:endParaRPr lang="zh-CN" altLang="en-US" sz="2800" b="1">
                <a:solidFill>
                  <a:schemeClr val="bg1"/>
                </a:solidFill>
                <a:latin typeface="Calibri" panose="020F0502020204030204" pitchFamily="34" charset="0"/>
              </a:endParaRPr>
            </a:p>
          </p:txBody>
        </p:sp>
        <p:sp>
          <p:nvSpPr>
            <p:cNvPr id="10" name="矩形 31"/>
            <p:cNvSpPr/>
            <p:nvPr/>
          </p:nvSpPr>
          <p:spPr>
            <a:xfrm>
              <a:off x="1291105" y="2520706"/>
              <a:ext cx="3902899" cy="237412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2800">
                  <a:latin typeface="Calibri" panose="020F0502020204030204" pitchFamily="34" charset="0"/>
                  <a:cs typeface="Calibri" panose="020F0502020204030204" pitchFamily="34" charset="0"/>
                </a:rPr>
                <a:t>- Dãy siêu tăng (M</a:t>
              </a:r>
              <a:r>
                <a:rPr lang="en-US" sz="2800" baseline="-25000">
                  <a:latin typeface="Calibri" panose="020F0502020204030204" pitchFamily="34" charset="0"/>
                  <a:cs typeface="Calibri" panose="020F0502020204030204" pitchFamily="34" charset="0"/>
                </a:rPr>
                <a:t>1</a:t>
              </a:r>
              <a:r>
                <a:rPr lang="en-US" sz="2800">
                  <a:latin typeface="Calibri" panose="020F0502020204030204" pitchFamily="34" charset="0"/>
                  <a:cs typeface="Calibri" panose="020F0502020204030204" pitchFamily="34" charset="0"/>
                </a:rPr>
                <a:t>, …,M</a:t>
              </a:r>
              <a:r>
                <a:rPr lang="en-US" sz="2800" baseline="-25000">
                  <a:latin typeface="Calibri" panose="020F0502020204030204" pitchFamily="34" charset="0"/>
                  <a:cs typeface="Calibri" panose="020F0502020204030204" pitchFamily="34" charset="0"/>
                </a:rPr>
                <a:t>n</a:t>
              </a:r>
              <a:r>
                <a:rPr lang="en-US" sz="2800">
                  <a:latin typeface="Calibri" panose="020F0502020204030204" pitchFamily="34" charset="0"/>
                  <a:cs typeface="Calibri" panose="020F0502020204030204" pitchFamily="34" charset="0"/>
                </a:rPr>
                <a:t>)</a:t>
              </a:r>
            </a:p>
            <a:p>
              <a:pPr lvl="0"/>
              <a:r>
                <a:rPr lang="en-US" sz="2800">
                  <a:latin typeface="Calibri" panose="020F0502020204030204" pitchFamily="34" charset="0"/>
                  <a:cs typeface="Calibri" panose="020F0502020204030204" pitchFamily="34" charset="0"/>
                </a:rPr>
                <a:t>- Số nguyên S là tổng một tập con trong dãy siêu tăng</a:t>
              </a:r>
            </a:p>
            <a:p>
              <a:pPr algn="r">
                <a:lnSpc>
                  <a:spcPct val="120000"/>
                </a:lnSpc>
              </a:pPr>
              <a:r>
                <a:rPr lang="en-US" altLang="zh-CN" sz="2600" smtClean="0">
                  <a:solidFill>
                    <a:schemeClr val="tx1">
                      <a:lumMod val="65000"/>
                      <a:lumOff val="35000"/>
                    </a:schemeClr>
                  </a:solidFill>
                  <a:latin typeface="Calibri" panose="020F0502020204030204" pitchFamily="34" charset="0"/>
                  <a:cs typeface="Calibri" panose="020F0502020204030204" pitchFamily="34" charset="0"/>
                </a:rPr>
                <a:t>.</a:t>
              </a:r>
            </a:p>
            <a:p>
              <a:pPr algn="r">
                <a:lnSpc>
                  <a:spcPct val="120000"/>
                </a:lnSpc>
              </a:pPr>
              <a:endParaRPr lang="en-US" altLang="zh-CN" sz="1400">
                <a:solidFill>
                  <a:schemeClr val="tx1">
                    <a:lumMod val="65000"/>
                    <a:lumOff val="35000"/>
                  </a:schemeClr>
                </a:solidFill>
                <a:latin typeface="Calibri" panose="020F0502020204030204" pitchFamily="34" charset="0"/>
              </a:endParaRPr>
            </a:p>
            <a:p>
              <a:pPr algn="r">
                <a:lnSpc>
                  <a:spcPct val="120000"/>
                </a:lnSpc>
              </a:pPr>
              <a:endParaRPr lang="en-US" altLang="zh-CN" sz="1400" smtClean="0">
                <a:solidFill>
                  <a:schemeClr val="tx1">
                    <a:lumMod val="65000"/>
                    <a:lumOff val="35000"/>
                  </a:schemeClr>
                </a:solidFill>
                <a:latin typeface="Calibri" panose="020F0502020204030204" pitchFamily="34" charset="0"/>
              </a:endParaRPr>
            </a:p>
            <a:p>
              <a:pPr algn="r">
                <a:lnSpc>
                  <a:spcPct val="120000"/>
                </a:lnSpc>
              </a:pPr>
              <a:endParaRPr lang="en-US" altLang="zh-CN" sz="1400">
                <a:solidFill>
                  <a:schemeClr val="tx1">
                    <a:lumMod val="65000"/>
                    <a:lumOff val="35000"/>
                  </a:schemeClr>
                </a:solidFill>
                <a:latin typeface="Calibri" panose="020F0502020204030204" pitchFamily="34" charset="0"/>
              </a:endParaRPr>
            </a:p>
          </p:txBody>
        </p:sp>
        <p:sp>
          <p:nvSpPr>
            <p:cNvPr id="11" name="MH_Title_1"/>
            <p:cNvSpPr/>
            <p:nvPr>
              <p:custDataLst>
                <p:tags r:id="rId3"/>
              </p:custDataLst>
            </p:nvPr>
          </p:nvSpPr>
          <p:spPr>
            <a:xfrm>
              <a:off x="5125369" y="1697978"/>
              <a:ext cx="2709242" cy="2711215"/>
            </a:xfrm>
            <a:prstGeom prst="donut">
              <a:avLst>
                <a:gd name="adj" fmla="val 3648"/>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ormAutofit/>
            </a:bodyPr>
            <a:lstStyle/>
            <a:p>
              <a:pPr algn="ctr">
                <a:defRPr/>
              </a:pPr>
              <a:endParaRPr lang="zh-CN" altLang="en-US" sz="3200">
                <a:solidFill>
                  <a:schemeClr val="accent1"/>
                </a:solidFill>
                <a:latin typeface="Calibri" panose="020F0502020204030204" pitchFamily="34" charset="0"/>
              </a:endParaRPr>
            </a:p>
          </p:txBody>
        </p:sp>
        <p:sp>
          <p:nvSpPr>
            <p:cNvPr id="12" name="TextBox 11"/>
            <p:cNvSpPr txBox="1"/>
            <p:nvPr/>
          </p:nvSpPr>
          <p:spPr>
            <a:xfrm>
              <a:off x="5115887" y="2687522"/>
              <a:ext cx="2621805" cy="1020249"/>
            </a:xfrm>
            <a:prstGeom prst="rect">
              <a:avLst/>
            </a:prstGeom>
            <a:noFill/>
          </p:spPr>
          <p:txBody>
            <a:bodyPr wrap="square" rtlCol="0">
              <a:spAutoFit/>
            </a:bodyPr>
            <a:lstStyle/>
            <a:p>
              <a:pPr algn="ctr"/>
              <a:r>
                <a:rPr lang="en-US" sz="3200" b="1"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Thuật giải Ba lô siêu tăng</a:t>
              </a:r>
              <a:endParaRPr lang="en-US" sz="32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8424015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5275" y="4406490"/>
            <a:ext cx="11969675" cy="2787941"/>
          </a:xfrm>
        </p:spPr>
        <p:txBody>
          <a:bodyPr/>
          <a:lstStyle/>
          <a:p>
            <a:pPr>
              <a:defRPr/>
            </a:pPr>
            <a:r>
              <a:rPr lang="en-US"/>
              <a:t>Ví dụ: tìm dãy nhị phân v</a:t>
            </a:r>
          </a:p>
          <a:p>
            <a:pPr lvl="1">
              <a:defRPr/>
            </a:pPr>
            <a:r>
              <a:rPr lang="en-US" sz="2600"/>
              <a:t>(1) Cho dãy siêu tăng (12, 17, 33, 74, 157, 316, 620, 1230, 2460); tổng S = 4401</a:t>
            </a:r>
          </a:p>
          <a:p>
            <a:pPr lvl="1">
              <a:defRPr/>
            </a:pPr>
            <a:r>
              <a:rPr lang="en-US" sz="2600"/>
              <a:t>(2) Cho dãy siêu tăng (5, 7, 13, 30, 57, 116, 230, 460, 920); tổng S = 1508</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Diagram 4"/>
          <p:cNvGraphicFramePr/>
          <p:nvPr>
            <p:extLst/>
          </p:nvPr>
        </p:nvGraphicFramePr>
        <p:xfrm>
          <a:off x="1472961" y="175484"/>
          <a:ext cx="9296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a:spLocks noChangeArrowheads="1"/>
          </p:cNvSpPr>
          <p:nvPr/>
        </p:nvSpPr>
        <p:spPr bwMode="auto">
          <a:xfrm>
            <a:off x="3748130" y="1649364"/>
            <a:ext cx="4657926" cy="2246769"/>
          </a:xfrm>
          <a:prstGeom prst="rect">
            <a:avLst/>
          </a:prstGeom>
          <a:noFill/>
          <a:ln w="9525">
            <a:noFill/>
            <a:miter lim="800000"/>
            <a:headEnd/>
            <a:tailEnd/>
          </a:ln>
        </p:spPr>
        <p:txBody>
          <a:bodyPr wrap="square">
            <a:spAutoFit/>
          </a:bodyPr>
          <a:lstStyle/>
          <a:p>
            <a:r>
              <a:rPr lang="en-US" sz="2800" dirty="0" err="1">
                <a:latin typeface="Calibri" panose="020F0502020204030204" pitchFamily="34" charset="0"/>
                <a:cs typeface="Calibri" panose="020F0502020204030204" pitchFamily="34" charset="0"/>
              </a:rPr>
              <a:t>Chừng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nào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i</a:t>
            </a:r>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sym typeface="Symbol" pitchFamily="18" charset="2"/>
              </a:rPr>
              <a:t> 1 </a:t>
            </a:r>
            <a:r>
              <a:rPr lang="en-US" sz="2800" dirty="0" err="1">
                <a:latin typeface="Calibri" panose="020F0502020204030204" pitchFamily="34" charset="0"/>
                <a:cs typeface="Calibri" panose="020F0502020204030204" pitchFamily="34" charset="0"/>
                <a:sym typeface="Symbol" pitchFamily="18" charset="2"/>
              </a:rPr>
              <a:t>thực</a:t>
            </a:r>
            <a:r>
              <a:rPr lang="en-US" sz="2800" dirty="0">
                <a:latin typeface="Calibri" panose="020F0502020204030204" pitchFamily="34" charset="0"/>
                <a:cs typeface="Calibri" panose="020F0502020204030204" pitchFamily="34" charset="0"/>
                <a:sym typeface="Symbol" pitchFamily="18" charset="2"/>
              </a:rPr>
              <a:t> </a:t>
            </a:r>
            <a:r>
              <a:rPr lang="en-US" sz="2800" dirty="0" err="1">
                <a:latin typeface="Calibri" panose="020F0502020204030204" pitchFamily="34" charset="0"/>
                <a:cs typeface="Calibri" panose="020F0502020204030204" pitchFamily="34" charset="0"/>
                <a:sym typeface="Symbol" pitchFamily="18" charset="2"/>
              </a:rPr>
              <a:t>hiện</a:t>
            </a:r>
            <a:r>
              <a:rPr lang="en-US" sz="2800" dirty="0">
                <a:latin typeface="Calibri" panose="020F0502020204030204" pitchFamily="34" charset="0"/>
                <a:cs typeface="Calibri" panose="020F0502020204030204" pitchFamily="34" charset="0"/>
                <a:sym typeface="Symbol" pitchFamily="18" charset="2"/>
              </a:rPr>
              <a:t>:</a:t>
            </a:r>
            <a:endParaRPr lang="en-US" sz="2800" dirty="0">
              <a:latin typeface="Calibri" panose="020F0502020204030204" pitchFamily="34" charset="0"/>
              <a:cs typeface="Calibri" panose="020F0502020204030204" pitchFamily="34" charset="0"/>
            </a:endParaRPr>
          </a:p>
          <a:p>
            <a:pPr lvl="1"/>
            <a:r>
              <a:rPr lang="en-US" sz="2800" dirty="0">
                <a:latin typeface="Calibri" panose="020F0502020204030204" pitchFamily="34" charset="0"/>
                <a:cs typeface="Calibri" panose="020F0502020204030204" pitchFamily="34" charset="0"/>
              </a:rPr>
              <a:t>2.1.  </a:t>
            </a:r>
            <a:r>
              <a:rPr lang="en-US" sz="2800" dirty="0" err="1">
                <a:latin typeface="Calibri" panose="020F0502020204030204" pitchFamily="34" charset="0"/>
                <a:cs typeface="Calibri" panose="020F0502020204030204" pitchFamily="34" charset="0"/>
              </a:rPr>
              <a:t>Nếu</a:t>
            </a:r>
            <a:r>
              <a:rPr lang="en-US" sz="2800" dirty="0">
                <a:latin typeface="Calibri" panose="020F0502020204030204" pitchFamily="34" charset="0"/>
                <a:cs typeface="Calibri" panose="020F0502020204030204" pitchFamily="34" charset="0"/>
              </a:rPr>
              <a:t> S </a:t>
            </a:r>
            <a:r>
              <a:rPr lang="en-US" sz="2800" dirty="0">
                <a:latin typeface="Calibri" panose="020F0502020204030204" pitchFamily="34" charset="0"/>
                <a:cs typeface="Calibri" panose="020F0502020204030204" pitchFamily="34" charset="0"/>
                <a:sym typeface="Symbol" pitchFamily="18" charset="2"/>
              </a:rPr>
              <a:t> M</a:t>
            </a:r>
            <a:r>
              <a:rPr lang="en-US" sz="2800" baseline="-25000" dirty="0">
                <a:latin typeface="Calibri" panose="020F0502020204030204" pitchFamily="34" charset="0"/>
                <a:cs typeface="Calibri" panose="020F0502020204030204" pitchFamily="34" charset="0"/>
                <a:sym typeface="Symbol" pitchFamily="18" charset="2"/>
              </a:rPr>
              <a:t>i</a:t>
            </a:r>
            <a:r>
              <a:rPr lang="en-US" sz="2800" dirty="0">
                <a:latin typeface="Calibri" panose="020F0502020204030204" pitchFamily="34" charset="0"/>
                <a:cs typeface="Calibri" panose="020F0502020204030204" pitchFamily="34" charset="0"/>
                <a:sym typeface="Symbol" pitchFamily="18" charset="2"/>
              </a:rPr>
              <a:t> </a:t>
            </a:r>
            <a:r>
              <a:rPr lang="en-US" sz="2800" dirty="0" err="1">
                <a:latin typeface="Calibri" panose="020F0502020204030204" pitchFamily="34" charset="0"/>
                <a:cs typeface="Calibri" panose="020F0502020204030204" pitchFamily="34" charset="0"/>
                <a:sym typeface="Symbol" pitchFamily="18" charset="2"/>
              </a:rPr>
              <a:t>thì</a:t>
            </a:r>
            <a:r>
              <a:rPr lang="en-US" sz="2800" dirty="0">
                <a:latin typeface="Calibri" panose="020F0502020204030204" pitchFamily="34" charset="0"/>
                <a:cs typeface="Calibri" panose="020F0502020204030204" pitchFamily="34" charset="0"/>
                <a:sym typeface="Symbol" pitchFamily="18" charset="2"/>
              </a:rPr>
              <a:t> </a:t>
            </a:r>
          </a:p>
          <a:p>
            <a:pPr lvl="1"/>
            <a:r>
              <a:rPr lang="en-US" sz="2800" dirty="0">
                <a:latin typeface="Calibri" panose="020F0502020204030204" pitchFamily="34" charset="0"/>
                <a:cs typeface="Calibri" panose="020F0502020204030204" pitchFamily="34" charset="0"/>
                <a:sym typeface="Symbol" pitchFamily="18" charset="2"/>
              </a:rPr>
              <a:t>             v</a:t>
            </a:r>
            <a:r>
              <a:rPr lang="en-US" sz="2800" baseline="-25000" dirty="0">
                <a:latin typeface="Calibri" panose="020F0502020204030204" pitchFamily="34" charset="0"/>
                <a:cs typeface="Calibri" panose="020F0502020204030204" pitchFamily="34" charset="0"/>
                <a:sym typeface="Symbol" pitchFamily="18" charset="2"/>
              </a:rPr>
              <a:t>i</a:t>
            </a:r>
            <a:r>
              <a:rPr lang="en-US" sz="2800" dirty="0">
                <a:latin typeface="Calibri" panose="020F0502020204030204" pitchFamily="34" charset="0"/>
                <a:cs typeface="Calibri" panose="020F0502020204030204" pitchFamily="34" charset="0"/>
                <a:sym typeface="Symbol" pitchFamily="18" charset="2"/>
              </a:rPr>
              <a:t>  1; S  S – M</a:t>
            </a:r>
            <a:r>
              <a:rPr lang="en-US" sz="2800" baseline="-25000" dirty="0">
                <a:latin typeface="Calibri" panose="020F0502020204030204" pitchFamily="34" charset="0"/>
                <a:cs typeface="Calibri" panose="020F0502020204030204" pitchFamily="34" charset="0"/>
                <a:sym typeface="Symbol" pitchFamily="18" charset="2"/>
              </a:rPr>
              <a:t>i</a:t>
            </a:r>
            <a:r>
              <a:rPr lang="en-US" sz="2800" dirty="0">
                <a:latin typeface="Calibri" panose="020F0502020204030204" pitchFamily="34" charset="0"/>
                <a:cs typeface="Calibri" panose="020F0502020204030204" pitchFamily="34" charset="0"/>
                <a:sym typeface="Symbol" pitchFamily="18" charset="2"/>
              </a:rPr>
              <a:t>        	  </a:t>
            </a:r>
            <a:r>
              <a:rPr lang="en-US" sz="2800" dirty="0" err="1">
                <a:latin typeface="Calibri" panose="020F0502020204030204" pitchFamily="34" charset="0"/>
                <a:cs typeface="Calibri" panose="020F0502020204030204" pitchFamily="34" charset="0"/>
                <a:sym typeface="Symbol" pitchFamily="18" charset="2"/>
              </a:rPr>
              <a:t>ngược</a:t>
            </a:r>
            <a:r>
              <a:rPr lang="en-US" sz="2800" dirty="0">
                <a:latin typeface="Calibri" panose="020F0502020204030204" pitchFamily="34" charset="0"/>
                <a:cs typeface="Calibri" panose="020F0502020204030204" pitchFamily="34" charset="0"/>
                <a:sym typeface="Symbol" pitchFamily="18" charset="2"/>
              </a:rPr>
              <a:t> </a:t>
            </a:r>
            <a:r>
              <a:rPr lang="en-US" sz="2800" dirty="0" err="1">
                <a:latin typeface="Calibri" panose="020F0502020204030204" pitchFamily="34" charset="0"/>
                <a:cs typeface="Calibri" panose="020F0502020204030204" pitchFamily="34" charset="0"/>
                <a:sym typeface="Symbol" pitchFamily="18" charset="2"/>
              </a:rPr>
              <a:t>lại</a:t>
            </a:r>
            <a:r>
              <a:rPr lang="en-US" sz="2800" dirty="0">
                <a:latin typeface="Calibri" panose="020F0502020204030204" pitchFamily="34" charset="0"/>
                <a:cs typeface="Calibri" panose="020F0502020204030204" pitchFamily="34" charset="0"/>
                <a:sym typeface="Symbol" pitchFamily="18" charset="2"/>
              </a:rPr>
              <a:t> v</a:t>
            </a:r>
            <a:r>
              <a:rPr lang="en-US" sz="2800" baseline="-25000" dirty="0">
                <a:latin typeface="Calibri" panose="020F0502020204030204" pitchFamily="34" charset="0"/>
                <a:cs typeface="Calibri" panose="020F0502020204030204" pitchFamily="34" charset="0"/>
                <a:sym typeface="Symbol" pitchFamily="18" charset="2"/>
              </a:rPr>
              <a:t>i</a:t>
            </a:r>
            <a:r>
              <a:rPr lang="en-US" sz="2800" dirty="0">
                <a:latin typeface="Calibri" panose="020F0502020204030204" pitchFamily="34" charset="0"/>
                <a:cs typeface="Calibri" panose="020F0502020204030204" pitchFamily="34" charset="0"/>
                <a:sym typeface="Symbol" pitchFamily="18" charset="2"/>
              </a:rPr>
              <a:t>  0</a:t>
            </a:r>
            <a:endParaRPr lang="en-US" sz="2800" dirty="0">
              <a:latin typeface="Calibri" panose="020F0502020204030204" pitchFamily="34" charset="0"/>
              <a:cs typeface="Calibri" panose="020F0502020204030204" pitchFamily="34" charset="0"/>
            </a:endParaRPr>
          </a:p>
          <a:p>
            <a:pPr lvl="1"/>
            <a:r>
              <a:rPr lang="en-US" sz="2800" dirty="0">
                <a:latin typeface="Calibri" panose="020F0502020204030204" pitchFamily="34" charset="0"/>
                <a:cs typeface="Calibri" panose="020F0502020204030204" pitchFamily="34" charset="0"/>
              </a:rPr>
              <a:t>2.2. </a:t>
            </a:r>
            <a:r>
              <a:rPr lang="en-US" sz="2800" dirty="0" err="1">
                <a:latin typeface="Calibri" panose="020F0502020204030204" pitchFamily="34" charset="0"/>
                <a:cs typeface="Calibri" panose="020F0502020204030204" pitchFamily="34" charset="0"/>
              </a:rPr>
              <a:t>i</a:t>
            </a:r>
            <a:r>
              <a:rPr lang="en-US"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sym typeface="Symbol" pitchFamily="18" charset="2"/>
              </a:rPr>
              <a:t> </a:t>
            </a:r>
            <a:r>
              <a:rPr lang="en-US" sz="2800" dirty="0" err="1">
                <a:latin typeface="Calibri" panose="020F0502020204030204" pitchFamily="34" charset="0"/>
                <a:cs typeface="Calibri" panose="020F0502020204030204" pitchFamily="34" charset="0"/>
                <a:sym typeface="Symbol" pitchFamily="18" charset="2"/>
              </a:rPr>
              <a:t>i</a:t>
            </a:r>
            <a:r>
              <a:rPr lang="en-US" sz="2800" dirty="0">
                <a:latin typeface="Calibri" panose="020F0502020204030204" pitchFamily="34" charset="0"/>
                <a:cs typeface="Calibri" panose="020F0502020204030204" pitchFamily="34" charset="0"/>
                <a:sym typeface="Symbol" pitchFamily="18" charset="2"/>
              </a:rPr>
              <a:t> - 1</a:t>
            </a:r>
            <a:r>
              <a:rPr lang="en-US" sz="2800" dirty="0">
                <a:latin typeface="Calibri" panose="020F0502020204030204" pitchFamily="34" charset="0"/>
                <a:cs typeface="Calibri" panose="020F0502020204030204" pitchFamily="34" charset="0"/>
              </a:rPr>
              <a:t> </a:t>
            </a:r>
          </a:p>
        </p:txBody>
      </p:sp>
      <p:sp>
        <p:nvSpPr>
          <p:cNvPr id="7" name="TextBox 6"/>
          <p:cNvSpPr txBox="1">
            <a:spLocks noChangeArrowheads="1"/>
          </p:cNvSpPr>
          <p:nvPr/>
        </p:nvSpPr>
        <p:spPr bwMode="auto">
          <a:xfrm>
            <a:off x="2006361" y="1570897"/>
            <a:ext cx="990600" cy="523220"/>
          </a:xfrm>
          <a:prstGeom prst="rect">
            <a:avLst/>
          </a:prstGeom>
          <a:noFill/>
          <a:ln w="9525">
            <a:noFill/>
            <a:miter lim="800000"/>
            <a:headEnd/>
            <a:tailEnd/>
          </a:ln>
        </p:spPr>
        <p:txBody>
          <a:bodyPr>
            <a:spAutoFit/>
          </a:bodyPr>
          <a:lstStyle/>
          <a:p>
            <a:r>
              <a:rPr lang="en-US" sz="2800">
                <a:latin typeface="Calibri" panose="020F0502020204030204" pitchFamily="34" charset="0"/>
                <a:cs typeface="Calibri" panose="020F0502020204030204" pitchFamily="34" charset="0"/>
              </a:rPr>
              <a:t>i </a:t>
            </a:r>
            <a:r>
              <a:rPr lang="en-US" sz="2800">
                <a:latin typeface="Calibri" panose="020F0502020204030204" pitchFamily="34" charset="0"/>
                <a:cs typeface="Calibri" panose="020F0502020204030204" pitchFamily="34" charset="0"/>
                <a:sym typeface="Symbol" pitchFamily="18" charset="2"/>
              </a:rPr>
              <a:t> n</a:t>
            </a:r>
            <a:endParaRPr lang="en-US" sz="2800">
              <a:latin typeface="Calibri" panose="020F0502020204030204" pitchFamily="34" charset="0"/>
              <a:cs typeface="Calibri" panose="020F0502020204030204" pitchFamily="34" charset="0"/>
            </a:endParaRPr>
          </a:p>
        </p:txBody>
      </p:sp>
      <p:sp>
        <p:nvSpPr>
          <p:cNvPr id="8" name="TextBox 7"/>
          <p:cNvSpPr txBox="1">
            <a:spLocks noChangeArrowheads="1"/>
          </p:cNvSpPr>
          <p:nvPr/>
        </p:nvSpPr>
        <p:spPr bwMode="auto">
          <a:xfrm>
            <a:off x="9126776" y="3010759"/>
            <a:ext cx="2209800" cy="523220"/>
          </a:xfrm>
          <a:prstGeom prst="rect">
            <a:avLst/>
          </a:prstGeom>
          <a:noFill/>
          <a:ln w="9525">
            <a:noFill/>
            <a:miter lim="800000"/>
            <a:headEnd/>
            <a:tailEnd/>
          </a:ln>
        </p:spPr>
        <p:txBody>
          <a:bodyPr>
            <a:spAutoFit/>
          </a:bodyPr>
          <a:lstStyle/>
          <a:p>
            <a:r>
              <a:rPr lang="en-US" sz="2800" dirty="0">
                <a:latin typeface="Calibri" panose="020F0502020204030204" pitchFamily="34" charset="0"/>
                <a:cs typeface="Calibri" panose="020F0502020204030204" pitchFamily="34" charset="0"/>
              </a:rPr>
              <a:t>Return(v)</a:t>
            </a:r>
          </a:p>
        </p:txBody>
      </p:sp>
    </p:spTree>
    <p:extLst>
      <p:ext uri="{BB962C8B-B14F-4D97-AF65-F5344CB8AC3E}">
        <p14:creationId xmlns:p14="http://schemas.microsoft.com/office/powerpoint/2010/main" val="10852753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5274" y="948642"/>
            <a:ext cx="11697419" cy="5710949"/>
          </a:xfrm>
        </p:spPr>
        <p:txBody>
          <a:bodyPr/>
          <a:lstStyle/>
          <a:p>
            <a:r>
              <a:rPr lang="en-US" b="1" smtClean="0"/>
              <a:t>Hệ mật Merkle – Hellman:</a:t>
            </a:r>
          </a:p>
          <a:p>
            <a:pPr lvl="1">
              <a:spcBef>
                <a:spcPts val="0"/>
              </a:spcBef>
              <a:defRPr/>
            </a:pPr>
            <a:r>
              <a:rPr lang="en-US" b="1"/>
              <a:t>Kĩ thuật mã hóa:</a:t>
            </a:r>
          </a:p>
          <a:p>
            <a:pPr lvl="2">
              <a:spcBef>
                <a:spcPts val="0"/>
              </a:spcBef>
              <a:defRPr/>
            </a:pPr>
            <a:r>
              <a:rPr lang="en-US" sz="2600"/>
              <a:t>Các nguyên tắc của số học modulo:</a:t>
            </a:r>
          </a:p>
          <a:p>
            <a:pPr lvl="3">
              <a:spcBef>
                <a:spcPts val="0"/>
              </a:spcBef>
              <a:defRPr/>
            </a:pPr>
            <a:r>
              <a:rPr lang="en-US" sz="2400"/>
              <a:t>Trong số học thông thường, việc cộng hay nhân một dãy siêu tăng vẫn duy trì bản chất siêu tăng của nó, nên kết quả vẫn là một dãy siêu tăng.</a:t>
            </a:r>
          </a:p>
          <a:p>
            <a:pPr lvl="3">
              <a:spcBef>
                <a:spcPts val="0"/>
              </a:spcBef>
              <a:defRPr/>
            </a:pPr>
            <a:r>
              <a:rPr lang="en-US" sz="2400"/>
              <a:t>Trong số học modulo n, tính chất siêu tăng của một dãy có thể bị phá.</a:t>
            </a:r>
          </a:p>
          <a:p>
            <a:pPr lvl="3">
              <a:spcBef>
                <a:spcPts val="0"/>
              </a:spcBef>
              <a:defRPr/>
            </a:pPr>
            <a:r>
              <a:rPr lang="en-US" sz="2400"/>
              <a:t>Với những kết quả rút ra từ số học modulo. Diffie Hellman đã tìm ra cách phá bản chất siêu tăng của dãy số nguyên, bằng cách nhân tất cả các số nguyên với một hằng số w và lấy kết quả mod n, trong đó gcd(n, w) = 1.</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4028502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1241" y="845593"/>
            <a:ext cx="11703710" cy="5627127"/>
          </a:xfrm>
        </p:spPr>
        <p:txBody>
          <a:bodyPr/>
          <a:lstStyle/>
          <a:p>
            <a:pPr marL="342900" indent="-342900">
              <a:lnSpc>
                <a:spcPct val="130000"/>
              </a:lnSpc>
              <a:buFont typeface="Times New Roman" pitchFamily="18" charset="0"/>
              <a:buChar char="■"/>
              <a:defRPr/>
            </a:pPr>
            <a:r>
              <a:rPr lang="en-US" b="1">
                <a:solidFill>
                  <a:schemeClr val="tx1"/>
                </a:solidFill>
              </a:rPr>
              <a:t>Ví dụ:</a:t>
            </a:r>
          </a:p>
          <a:p>
            <a:pPr marL="742950" lvl="1" indent="-285750">
              <a:lnSpc>
                <a:spcPct val="130000"/>
              </a:lnSpc>
              <a:spcBef>
                <a:spcPts val="0"/>
              </a:spcBef>
              <a:buFont typeface="Arial" pitchFamily="34" charset="0"/>
              <a:buChar char="□"/>
              <a:defRPr/>
            </a:pPr>
            <a:r>
              <a:rPr lang="sv-SE">
                <a:solidFill>
                  <a:schemeClr val="tx1"/>
                </a:solidFill>
              </a:rPr>
              <a:t>100 mod 11 = 1; </a:t>
            </a:r>
          </a:p>
          <a:p>
            <a:pPr marL="742950" lvl="1" indent="-285750">
              <a:lnSpc>
                <a:spcPct val="130000"/>
              </a:lnSpc>
              <a:spcBef>
                <a:spcPts val="0"/>
              </a:spcBef>
              <a:buFont typeface="Arial" pitchFamily="34" charset="0"/>
              <a:buChar char="□"/>
              <a:defRPr/>
            </a:pPr>
            <a:r>
              <a:rPr lang="sv-SE">
                <a:solidFill>
                  <a:schemeClr val="tx1"/>
                </a:solidFill>
              </a:rPr>
              <a:t>34 mod 11 = 1, </a:t>
            </a:r>
          </a:p>
          <a:p>
            <a:pPr marL="742950" lvl="1" indent="-285750">
              <a:lnSpc>
                <a:spcPct val="130000"/>
              </a:lnSpc>
              <a:spcBef>
                <a:spcPts val="0"/>
              </a:spcBef>
              <a:defRPr/>
            </a:pPr>
            <a:r>
              <a:rPr lang="sv-SE">
                <a:solidFill>
                  <a:schemeClr val="tx1"/>
                </a:solidFill>
                <a:sym typeface="Symbol" pitchFamily="18" charset="2"/>
              </a:rPr>
              <a:t> </a:t>
            </a:r>
            <a:r>
              <a:rPr lang="sv-SE">
                <a:solidFill>
                  <a:schemeClr val="tx1"/>
                </a:solidFill>
              </a:rPr>
              <a:t>100 ≡ 34 mod 11</a:t>
            </a:r>
          </a:p>
          <a:p>
            <a:pPr marL="342900" indent="-342900">
              <a:lnSpc>
                <a:spcPct val="130000"/>
              </a:lnSpc>
              <a:buFont typeface="Times New Roman" pitchFamily="18" charset="0"/>
              <a:buChar char="■"/>
              <a:defRPr/>
            </a:pPr>
            <a:r>
              <a:rPr lang="en-US" smtClean="0"/>
              <a:t>Đại diện của a mod n: </a:t>
            </a:r>
            <a:r>
              <a:rPr lang="en-US" b="0" smtClean="0">
                <a:solidFill>
                  <a:schemeClr val="tx1"/>
                </a:solidFill>
              </a:rPr>
              <a:t>Số </a:t>
            </a:r>
            <a:r>
              <a:rPr lang="en-US" b="0">
                <a:solidFill>
                  <a:schemeClr val="tx1"/>
                </a:solidFill>
              </a:rPr>
              <a:t>b được gọi là đại diện của </a:t>
            </a:r>
            <a:r>
              <a:rPr lang="en-US" b="0" smtClean="0">
                <a:solidFill>
                  <a:schemeClr val="tx1"/>
                </a:solidFill>
              </a:rPr>
              <a:t>a theo mod n, nếu</a:t>
            </a:r>
            <a:endParaRPr lang="en-US" b="0">
              <a:solidFill>
                <a:schemeClr val="tx1"/>
              </a:solidFill>
            </a:endParaRPr>
          </a:p>
          <a:p>
            <a:pPr marL="742950" lvl="1" indent="-285750">
              <a:lnSpc>
                <a:spcPct val="130000"/>
              </a:lnSpc>
              <a:spcBef>
                <a:spcPts val="0"/>
              </a:spcBef>
              <a:buFont typeface="Arial" pitchFamily="34" charset="0"/>
              <a:buChar char="□"/>
              <a:defRPr/>
            </a:pPr>
            <a:r>
              <a:rPr lang="en-AU">
                <a:solidFill>
                  <a:schemeClr val="tx1"/>
                </a:solidFill>
              </a:rPr>
              <a:t>a ≡ b mod n (hay a</a:t>
            </a:r>
            <a:r>
              <a:rPr lang="en-US">
                <a:solidFill>
                  <a:schemeClr val="tx1"/>
                </a:solidFill>
              </a:rPr>
              <a:t> = qn + b) v</a:t>
            </a:r>
            <a:r>
              <a:rPr lang="en-AU">
                <a:solidFill>
                  <a:schemeClr val="tx1"/>
                </a:solidFill>
              </a:rPr>
              <a:t>à 0 ≤ b &lt; n.</a:t>
            </a:r>
          </a:p>
          <a:p>
            <a:pPr marL="742950" lvl="1" indent="-285750">
              <a:lnSpc>
                <a:spcPct val="130000"/>
              </a:lnSpc>
              <a:spcBef>
                <a:spcPts val="0"/>
              </a:spcBef>
              <a:buFont typeface="Arial" pitchFamily="34" charset="0"/>
              <a:buChar char="□"/>
              <a:defRPr/>
            </a:pPr>
            <a:r>
              <a:rPr lang="en-US" b="1">
                <a:solidFill>
                  <a:schemeClr val="tx1"/>
                </a:solidFill>
                <a:effectLst>
                  <a:outerShdw blurRad="38100" dist="38100" dir="2700000" algn="tl">
                    <a:srgbClr val="000000">
                      <a:alpha val="43137"/>
                    </a:srgbClr>
                  </a:outerShdw>
                </a:effectLst>
              </a:rPr>
              <a:t>Ví dụ</a:t>
            </a:r>
            <a:r>
              <a:rPr lang="en-US" b="1" smtClean="0">
                <a:solidFill>
                  <a:schemeClr val="tx1"/>
                </a:solidFill>
                <a:effectLst>
                  <a:outerShdw blurRad="38100" dist="38100" dir="2700000" algn="tl">
                    <a:srgbClr val="000000">
                      <a:alpha val="43137"/>
                    </a:srgbClr>
                  </a:outerShdw>
                </a:effectLst>
              </a:rPr>
              <a:t>: </a:t>
            </a:r>
            <a:r>
              <a:rPr lang="en-AU" smtClean="0">
                <a:solidFill>
                  <a:schemeClr val="tx1"/>
                </a:solidFill>
              </a:rPr>
              <a:t>-</a:t>
            </a:r>
            <a:r>
              <a:rPr lang="en-AU">
                <a:solidFill>
                  <a:schemeClr val="tx1"/>
                </a:solidFill>
              </a:rPr>
              <a:t>12 mod 7 ≡ -5 mod 7 ≡ 2 mod 7 ≡ 9 mod 7. </a:t>
            </a:r>
            <a:endParaRPr lang="en-AU"/>
          </a:p>
          <a:p>
            <a:pPr marL="457200" lvl="1" indent="0">
              <a:lnSpc>
                <a:spcPct val="130000"/>
              </a:lnSpc>
              <a:spcBef>
                <a:spcPts val="0"/>
              </a:spcBef>
              <a:buNone/>
              <a:defRPr/>
            </a:pPr>
            <a:r>
              <a:rPr lang="en-AU" smtClean="0">
                <a:solidFill>
                  <a:schemeClr val="tx1"/>
                </a:solidFill>
                <a:sym typeface="Symbol" pitchFamily="18" charset="2"/>
              </a:rPr>
              <a:t>               </a:t>
            </a:r>
            <a:r>
              <a:rPr lang="en-AU" smtClean="0">
                <a:solidFill>
                  <a:schemeClr val="tx1"/>
                </a:solidFill>
              </a:rPr>
              <a:t>  </a:t>
            </a:r>
            <a:r>
              <a:rPr lang="en-AU">
                <a:solidFill>
                  <a:schemeClr val="tx1"/>
                </a:solidFill>
              </a:rPr>
              <a:t>2  là  đại diện  của –12, -5, 2  và  9.</a:t>
            </a:r>
            <a:endParaRPr lang="en-US">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399137233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53683" y="948643"/>
            <a:ext cx="11577782" cy="1138948"/>
          </a:xfrm>
        </p:spPr>
        <p:txBody>
          <a:bodyPr/>
          <a:lstStyle/>
          <a:p>
            <a:r>
              <a:rPr lang="en-US" b="1"/>
              <a:t>Biến đổi một ba lô siêu </a:t>
            </a:r>
            <a:r>
              <a:rPr lang="en-US" b="1" smtClean="0"/>
              <a:t>tăng</a:t>
            </a:r>
          </a:p>
          <a:p>
            <a:pPr lvl="1"/>
            <a:r>
              <a:rPr lang="en-US" smtClean="0"/>
              <a:t>Để thực hiện thuật toán mã Merkle – Hellman, ta cần một ba lô siêu tăng. Cách làm như sau:</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a:t>Giới thiệu một số hệ mật KCK</a:t>
            </a:r>
          </a:p>
        </p:txBody>
      </p:sp>
      <p:graphicFrame>
        <p:nvGraphicFramePr>
          <p:cNvPr id="4" name="Content Placeholder 1"/>
          <p:cNvGraphicFramePr>
            <a:graphicFrameLocks/>
          </p:cNvGraphicFramePr>
          <p:nvPr>
            <p:extLst>
              <p:ext uri="{D42A27DB-BD31-4B8C-83A1-F6EECF244321}">
                <p14:modId xmlns:p14="http://schemas.microsoft.com/office/powerpoint/2010/main" val="4179694298"/>
              </p:ext>
            </p:extLst>
          </p:nvPr>
        </p:nvGraphicFramePr>
        <p:xfrm>
          <a:off x="682053" y="1914801"/>
          <a:ext cx="10921041" cy="5395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Object 7"/>
          <p:cNvGraphicFramePr>
            <a:graphicFrameLocks noChangeAspect="1"/>
          </p:cNvGraphicFramePr>
          <p:nvPr>
            <p:extLst>
              <p:ext uri="{D42A27DB-BD31-4B8C-83A1-F6EECF244321}">
                <p14:modId xmlns:p14="http://schemas.microsoft.com/office/powerpoint/2010/main" val="944010023"/>
              </p:ext>
            </p:extLst>
          </p:nvPr>
        </p:nvGraphicFramePr>
        <p:xfrm>
          <a:off x="9824180" y="4232636"/>
          <a:ext cx="1295400" cy="760413"/>
        </p:xfrm>
        <a:graphic>
          <a:graphicData uri="http://schemas.openxmlformats.org/presentationml/2006/ole">
            <mc:AlternateContent xmlns:mc="http://schemas.openxmlformats.org/markup-compatibility/2006">
              <mc:Choice xmlns:v="urn:schemas-microsoft-com:vml" Requires="v">
                <p:oleObj spid="_x0000_s7238" name="Equation" r:id="rId9" imgW="634725" imgH="431613" progId="Equation.DSMT4">
                  <p:embed/>
                </p:oleObj>
              </mc:Choice>
              <mc:Fallback>
                <p:oleObj name="Equation" r:id="rId9" imgW="634725" imgH="431613" progId="Equation.DSMT4">
                  <p:embed/>
                  <p:pic>
                    <p:nvPicPr>
                      <p:cNvPr id="1945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24180" y="4232636"/>
                        <a:ext cx="1295400"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778329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2295" y="1086667"/>
            <a:ext cx="11922687" cy="5351078"/>
          </a:xfrm>
        </p:spPr>
        <p:txBody>
          <a:bodyPr/>
          <a:lstStyle/>
          <a:p>
            <a:r>
              <a:rPr lang="en-US" smtClean="0"/>
              <a:t>Để xây dựng hệ mật Merkle – Hellman</a:t>
            </a:r>
          </a:p>
          <a:p>
            <a:pPr lvl="1"/>
            <a:r>
              <a:rPr lang="en-US"/>
              <a:t>Chọn n là tham số chung</a:t>
            </a:r>
          </a:p>
          <a:p>
            <a:pPr lvl="1"/>
            <a:r>
              <a:rPr lang="en-US"/>
              <a:t>Chọn dãy siêu tăng: M</a:t>
            </a:r>
            <a:r>
              <a:rPr lang="en-US" baseline="-25000"/>
              <a:t>1</a:t>
            </a:r>
            <a:r>
              <a:rPr lang="en-US"/>
              <a:t>, …, M</a:t>
            </a:r>
            <a:r>
              <a:rPr lang="en-US" baseline="-25000"/>
              <a:t>n</a:t>
            </a:r>
            <a:r>
              <a:rPr lang="en-US"/>
              <a:t> </a:t>
            </a:r>
          </a:p>
          <a:p>
            <a:pPr lvl="1"/>
            <a:r>
              <a:rPr lang="en-US"/>
              <a:t>Chọn số modulo M: M &gt; M</a:t>
            </a:r>
            <a:r>
              <a:rPr lang="en-US" baseline="-25000"/>
              <a:t>1</a:t>
            </a:r>
            <a:r>
              <a:rPr lang="en-US"/>
              <a:t>, …, M</a:t>
            </a:r>
            <a:r>
              <a:rPr lang="en-US" baseline="-25000"/>
              <a:t>n</a:t>
            </a:r>
            <a:r>
              <a:rPr lang="en-US"/>
              <a:t> </a:t>
            </a:r>
          </a:p>
          <a:p>
            <a:pPr lvl="1"/>
            <a:r>
              <a:rPr lang="en-US"/>
              <a:t>Chọn số nguyên ngẫu nhiên W: 1 ≤ W ≤ M – 1 và (W, M) = 1</a:t>
            </a:r>
          </a:p>
          <a:p>
            <a:pPr lvl="1"/>
            <a:r>
              <a:rPr lang="en-US"/>
              <a:t>Chọn phép hoán vị </a:t>
            </a:r>
            <a:r>
              <a:rPr lang="en-US">
                <a:sym typeface="Symbol"/>
              </a:rPr>
              <a:t> của các số nguyên {1, 2, …,n}</a:t>
            </a:r>
            <a:endParaRPr lang="en-US"/>
          </a:p>
          <a:p>
            <a:pPr lvl="1"/>
            <a:r>
              <a:rPr lang="en-US"/>
              <a:t>Tính </a:t>
            </a:r>
            <a:r>
              <a:rPr lang="en-US" b="1"/>
              <a:t>a</a:t>
            </a:r>
            <a:r>
              <a:rPr lang="en-US" b="1" baseline="-25000"/>
              <a:t>i</a:t>
            </a:r>
            <a:r>
              <a:rPr lang="en-US" b="1"/>
              <a:t> = W.M</a:t>
            </a:r>
            <a:r>
              <a:rPr lang="en-US" b="1" baseline="-25000">
                <a:sym typeface="Symbol"/>
              </a:rPr>
              <a:t>(i) </a:t>
            </a:r>
            <a:r>
              <a:rPr lang="en-US" b="1">
                <a:sym typeface="Symbol"/>
              </a:rPr>
              <a:t>mod M </a:t>
            </a:r>
            <a:r>
              <a:rPr lang="en-US">
                <a:sym typeface="Symbol"/>
              </a:rPr>
              <a:t>với i = 1, 2, …, n </a:t>
            </a:r>
            <a:r>
              <a:rPr lang="en-US"/>
              <a:t> </a:t>
            </a:r>
          </a:p>
          <a:p>
            <a:pPr lvl="1"/>
            <a:r>
              <a:rPr lang="en-US"/>
              <a:t>Một cặp khóa k = </a:t>
            </a:r>
            <a:r>
              <a:rPr lang="en-US">
                <a:sym typeface="Symbol" pitchFamily="18" charset="2"/>
              </a:rPr>
              <a:t>(k</a:t>
            </a:r>
            <a:r>
              <a:rPr lang="en-US" baseline="-25000">
                <a:sym typeface="Symbol" pitchFamily="18" charset="2"/>
              </a:rPr>
              <a:t>e</a:t>
            </a:r>
            <a:r>
              <a:rPr lang="en-US">
                <a:sym typeface="Symbol" pitchFamily="18" charset="2"/>
              </a:rPr>
              <a:t>, k</a:t>
            </a:r>
            <a:r>
              <a:rPr lang="en-US" baseline="-25000">
                <a:sym typeface="Symbol" pitchFamily="18" charset="2"/>
              </a:rPr>
              <a:t>d</a:t>
            </a:r>
            <a:r>
              <a:rPr lang="en-US">
                <a:sym typeface="Symbol" pitchFamily="18" charset="2"/>
              </a:rPr>
              <a:t>)</a:t>
            </a:r>
            <a:r>
              <a:rPr lang="en-US"/>
              <a:t> trong đó </a:t>
            </a:r>
            <a:r>
              <a:rPr lang="en-US">
                <a:sym typeface="Symbol" pitchFamily="18" charset="2"/>
              </a:rPr>
              <a:t>k</a:t>
            </a:r>
            <a:r>
              <a:rPr lang="en-US" baseline="-25000">
                <a:sym typeface="Symbol" pitchFamily="18" charset="2"/>
              </a:rPr>
              <a:t>e</a:t>
            </a:r>
            <a:r>
              <a:rPr lang="en-US"/>
              <a:t> = (a</a:t>
            </a:r>
            <a:r>
              <a:rPr lang="en-US" baseline="-25000"/>
              <a:t>1</a:t>
            </a:r>
            <a:r>
              <a:rPr lang="en-US"/>
              <a:t>, …, a</a:t>
            </a:r>
            <a:r>
              <a:rPr lang="en-US" baseline="-25000"/>
              <a:t>n</a:t>
            </a:r>
            <a:r>
              <a:rPr lang="en-US"/>
              <a:t>); </a:t>
            </a:r>
            <a:r>
              <a:rPr lang="en-US">
                <a:sym typeface="Symbol" pitchFamily="18" charset="2"/>
              </a:rPr>
              <a:t>k</a:t>
            </a:r>
            <a:r>
              <a:rPr lang="en-US" baseline="-25000">
                <a:sym typeface="Symbol" pitchFamily="18" charset="2"/>
              </a:rPr>
              <a:t>d </a:t>
            </a:r>
            <a:r>
              <a:rPr lang="en-US"/>
              <a:t>= (</a:t>
            </a:r>
            <a:r>
              <a:rPr lang="en-US">
                <a:sym typeface="Symbol"/>
              </a:rPr>
              <a:t>, M, W(M</a:t>
            </a:r>
            <a:r>
              <a:rPr lang="en-US" baseline="-25000">
                <a:sym typeface="Symbol"/>
              </a:rPr>
              <a:t>1</a:t>
            </a:r>
            <a:r>
              <a:rPr lang="en-US">
                <a:sym typeface="Symbol"/>
              </a:rPr>
              <a:t>, …,M</a:t>
            </a:r>
            <a:r>
              <a:rPr lang="en-US" baseline="-25000">
                <a:sym typeface="Symbol"/>
              </a:rPr>
              <a:t>n</a:t>
            </a:r>
            <a:r>
              <a:rPr lang="en-US">
                <a:sym typeface="Symbol"/>
              </a:rPr>
              <a:t>)</a:t>
            </a:r>
            <a:endParaRPr lang="en-US"/>
          </a:p>
          <a:p>
            <a:pPr lvl="1"/>
            <a:endParaRPr lang="en-US"/>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39646018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20841" y="1086667"/>
                <a:ext cx="11714141" cy="5351078"/>
              </a:xfrm>
            </p:spPr>
            <p:txBody>
              <a:bodyPr/>
              <a:lstStyle/>
              <a:p>
                <a:r>
                  <a:rPr lang="en-US" smtClean="0"/>
                  <a:t>Sơ đồ chung của hệ mật Merkle – Hellman:</a:t>
                </a:r>
              </a:p>
              <a:p>
                <a:pPr lvl="1"/>
                <a:r>
                  <a:rPr lang="en-US"/>
                  <a:t>P = (Z</a:t>
                </a:r>
                <a:r>
                  <a:rPr lang="en-US" baseline="-25000"/>
                  <a:t>2</a:t>
                </a:r>
                <a:r>
                  <a:rPr lang="en-US"/>
                  <a:t>)</a:t>
                </a:r>
                <a:r>
                  <a:rPr lang="en-US" baseline="30000"/>
                  <a:t>n </a:t>
                </a:r>
                <a:r>
                  <a:rPr lang="en-US"/>
                  <a:t>, C = Z</a:t>
                </a:r>
                <a:r>
                  <a:rPr lang="en-US" baseline="-25000"/>
                  <a:t>M</a:t>
                </a:r>
              </a:p>
              <a:p>
                <a:pPr lvl="1"/>
                <a:r>
                  <a:rPr lang="en-US"/>
                  <a:t>K = {k=(k</a:t>
                </a:r>
                <a:r>
                  <a:rPr lang="en-US" baseline="-25000"/>
                  <a:t>e</a:t>
                </a:r>
                <a:r>
                  <a:rPr lang="en-US"/>
                  <a:t>, k</a:t>
                </a:r>
                <a:r>
                  <a:rPr lang="en-US" baseline="-25000"/>
                  <a:t>d</a:t>
                </a:r>
                <a:r>
                  <a:rPr lang="en-US"/>
                  <a:t>) với </a:t>
                </a:r>
                <a:r>
                  <a:rPr lang="en-US">
                    <a:sym typeface="Symbol" pitchFamily="18" charset="2"/>
                  </a:rPr>
                  <a:t>k</a:t>
                </a:r>
                <a:r>
                  <a:rPr lang="en-US" baseline="-25000">
                    <a:sym typeface="Symbol" pitchFamily="18" charset="2"/>
                  </a:rPr>
                  <a:t>e</a:t>
                </a:r>
                <a:r>
                  <a:rPr lang="en-US"/>
                  <a:t> = (a</a:t>
                </a:r>
                <a:r>
                  <a:rPr lang="en-US" baseline="-25000"/>
                  <a:t>1</a:t>
                </a:r>
                <a:r>
                  <a:rPr lang="en-US"/>
                  <a:t>, …, a</a:t>
                </a:r>
                <a:r>
                  <a:rPr lang="en-US" baseline="-25000"/>
                  <a:t>n</a:t>
                </a:r>
                <a:r>
                  <a:rPr lang="en-US"/>
                  <a:t>); </a:t>
                </a:r>
                <a:r>
                  <a:rPr lang="en-US">
                    <a:sym typeface="Symbol" pitchFamily="18" charset="2"/>
                  </a:rPr>
                  <a:t>k</a:t>
                </a:r>
                <a:r>
                  <a:rPr lang="en-US" baseline="-25000">
                    <a:sym typeface="Symbol" pitchFamily="18" charset="2"/>
                  </a:rPr>
                  <a:t>d </a:t>
                </a:r>
                <a:r>
                  <a:rPr lang="en-US"/>
                  <a:t>= (</a:t>
                </a:r>
                <a:r>
                  <a:rPr lang="en-US">
                    <a:sym typeface="Symbol"/>
                  </a:rPr>
                  <a:t>, M, W(M</a:t>
                </a:r>
                <a:r>
                  <a:rPr lang="en-US" baseline="-25000">
                    <a:sym typeface="Symbol"/>
                  </a:rPr>
                  <a:t>1</a:t>
                </a:r>
                <a:r>
                  <a:rPr lang="en-US">
                    <a:sym typeface="Symbol"/>
                  </a:rPr>
                  <a:t>, …,M</a:t>
                </a:r>
                <a:r>
                  <a:rPr lang="en-US" baseline="-25000">
                    <a:sym typeface="Symbol"/>
                  </a:rPr>
                  <a:t>n</a:t>
                </a:r>
                <a:r>
                  <a:rPr lang="en-US">
                    <a:sym typeface="Symbol"/>
                  </a:rPr>
                  <a:t>)}</a:t>
                </a:r>
              </a:p>
              <a:p>
                <a:pPr lvl="1"/>
                <a:r>
                  <a:rPr lang="en-US">
                    <a:sym typeface="Symbol"/>
                  </a:rPr>
                  <a:t>Hàm mã hóa e và giải mã d được xác định như sau:</a:t>
                </a:r>
              </a:p>
              <a:p>
                <a:pPr lvl="2"/>
                <a:r>
                  <a:rPr lang="en-US">
                    <a:sym typeface="Symbol"/>
                  </a:rPr>
                  <a:t>Với mỗi </a:t>
                </a:r>
                <a:r>
                  <a:rPr lang="en-US">
                    <a:sym typeface="Symbol" panose="05050102010706020507" pitchFamily="18" charset="2"/>
                  </a:rPr>
                  <a:t>x = (x</a:t>
                </a:r>
                <a:r>
                  <a:rPr lang="en-US" baseline="-25000">
                    <a:sym typeface="Symbol" panose="05050102010706020507" pitchFamily="18" charset="2"/>
                  </a:rPr>
                  <a:t>1</a:t>
                </a:r>
                <a:r>
                  <a:rPr lang="en-US">
                    <a:sym typeface="Symbol" panose="05050102010706020507" pitchFamily="18" charset="2"/>
                  </a:rPr>
                  <a:t>, x</a:t>
                </a:r>
                <a:r>
                  <a:rPr lang="en-US" baseline="-25000">
                    <a:sym typeface="Symbol" panose="05050102010706020507" pitchFamily="18" charset="2"/>
                  </a:rPr>
                  <a:t>2</a:t>
                </a:r>
                <a:r>
                  <a:rPr lang="en-US">
                    <a:sym typeface="Symbol" panose="05050102010706020507" pitchFamily="18" charset="2"/>
                  </a:rPr>
                  <a:t>, …,x</a:t>
                </a:r>
                <a:r>
                  <a:rPr lang="en-US" baseline="-25000">
                    <a:sym typeface="Symbol" panose="05050102010706020507" pitchFamily="18" charset="2"/>
                  </a:rPr>
                  <a:t>n</a:t>
                </a:r>
                <a:r>
                  <a:rPr lang="en-US">
                    <a:sym typeface="Symbol" panose="05050102010706020507" pitchFamily="18" charset="2"/>
                  </a:rPr>
                  <a:t>)  P, để lập mã cho x  ta </a:t>
                </a:r>
                <a:r>
                  <a:rPr lang="en-US" smtClean="0">
                    <a:sym typeface="Symbol" panose="05050102010706020507" pitchFamily="18" charset="2"/>
                  </a:rPr>
                  <a:t>tính</a:t>
                </a:r>
              </a:p>
              <a:p>
                <a:pPr marL="1405431" lvl="2" indent="0" algn="ctr">
                  <a:buNone/>
                </a:pPr>
                <a:r>
                  <a:rPr lang="en-US" smtClean="0">
                    <a:sym typeface="Symbol" panose="05050102010706020507" pitchFamily="18" charset="2"/>
                  </a:rPr>
                  <a:t> </a:t>
                </a:r>
                <a14:m>
                  <m:oMath xmlns:m="http://schemas.openxmlformats.org/officeDocument/2006/math">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𝑦</m:t>
                        </m:r>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sym typeface="Symbol" panose="05050102010706020507" pitchFamily="18" charset="2"/>
                          </a:rPr>
                          <m:t>𝑒</m:t>
                        </m:r>
                      </m:e>
                      <m: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𝑘</m:t>
                            </m:r>
                          </m:e>
                          <m:sub>
                            <m:r>
                              <a:rPr lang="en-US" i="1">
                                <a:latin typeface="Cambria Math" panose="02040503050406030204" pitchFamily="18" charset="0"/>
                                <a:sym typeface="Symbol" panose="05050102010706020507" pitchFamily="18" charset="2"/>
                              </a:rPr>
                              <m:t>𝑒</m:t>
                            </m:r>
                          </m:sub>
                        </m:sSub>
                      </m:sub>
                    </m:sSub>
                    <m:d>
                      <m:dPr>
                        <m:ctrlPr>
                          <a:rPr lang="en-US" i="1">
                            <a:latin typeface="Cambria Math" panose="02040503050406030204" pitchFamily="18" charset="0"/>
                            <a:sym typeface="Symbol" panose="05050102010706020507" pitchFamily="18" charset="2"/>
                          </a:rPr>
                        </m:ctrlPr>
                      </m:dPr>
                      <m:e>
                        <m:r>
                          <a:rPr lang="en-US" i="1">
                            <a:latin typeface="Cambria Math" panose="02040503050406030204" pitchFamily="18" charset="0"/>
                            <a:sym typeface="Symbol" panose="05050102010706020507" pitchFamily="18" charset="2"/>
                          </a:rPr>
                          <m:t>𝑥</m:t>
                        </m:r>
                      </m:e>
                    </m:d>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𝑥</m:t>
                        </m:r>
                      </m:e>
                      <m:sub>
                        <m:r>
                          <a:rPr lang="en-US" i="1">
                            <a:latin typeface="Cambria Math" panose="02040503050406030204" pitchFamily="18" charset="0"/>
                            <a:sym typeface="Symbol" panose="05050102010706020507" pitchFamily="18" charset="2"/>
                          </a:rPr>
                          <m:t>1</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𝑎</m:t>
                        </m:r>
                      </m:e>
                      <m:sub>
                        <m:r>
                          <a:rPr lang="en-US" i="1">
                            <a:latin typeface="Cambria Math" panose="02040503050406030204" pitchFamily="18" charset="0"/>
                            <a:sym typeface="Symbol" panose="05050102010706020507" pitchFamily="18" charset="2"/>
                          </a:rPr>
                          <m:t>1</m:t>
                        </m:r>
                      </m:sub>
                    </m:sSub>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𝑥</m:t>
                        </m:r>
                      </m:e>
                      <m:sub>
                        <m:r>
                          <a:rPr lang="en-US" i="1">
                            <a:latin typeface="Cambria Math" panose="02040503050406030204" pitchFamily="18" charset="0"/>
                            <a:sym typeface="Symbol" panose="05050102010706020507" pitchFamily="18" charset="2"/>
                          </a:rPr>
                          <m:t>2</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𝑎</m:t>
                        </m:r>
                      </m:e>
                      <m:sub>
                        <m:r>
                          <a:rPr lang="en-US" i="1">
                            <a:latin typeface="Cambria Math" panose="02040503050406030204" pitchFamily="18" charset="0"/>
                            <a:sym typeface="Symbol" panose="05050102010706020507" pitchFamily="18" charset="2"/>
                          </a:rPr>
                          <m:t>2</m:t>
                        </m:r>
                      </m:sub>
                    </m:sSub>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𝑥</m:t>
                        </m:r>
                      </m:e>
                      <m:sub>
                        <m:r>
                          <a:rPr lang="en-US" i="1">
                            <a:latin typeface="Cambria Math" panose="02040503050406030204" pitchFamily="18" charset="0"/>
                            <a:sym typeface="Symbol" panose="05050102010706020507" pitchFamily="18" charset="2"/>
                          </a:rPr>
                          <m:t>𝑛</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𝑎</m:t>
                        </m:r>
                      </m:e>
                      <m:sub>
                        <m:r>
                          <a:rPr lang="en-US" i="1">
                            <a:latin typeface="Cambria Math" panose="02040503050406030204" pitchFamily="18" charset="0"/>
                            <a:sym typeface="Symbol" panose="05050102010706020507" pitchFamily="18" charset="2"/>
                          </a:rPr>
                          <m:t>𝑛</m:t>
                        </m:r>
                      </m:sub>
                    </m:sSub>
                  </m:oMath>
                </a14:m>
                <a:endParaRPr lang="en-US">
                  <a:sym typeface="Symbol" panose="05050102010706020507" pitchFamily="18" charset="2"/>
                </a:endParaRPr>
              </a:p>
              <a:p>
                <a:pPr lvl="2"/>
                <a:r>
                  <a:rPr lang="en-US"/>
                  <a:t>Hàm giải x = </a:t>
                </a:r>
                <a14:m>
                  <m:oMath xmlns:m="http://schemas.openxmlformats.org/officeDocument/2006/math">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𝑑</m:t>
                        </m:r>
                      </m:e>
                      <m: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𝑘</m:t>
                            </m:r>
                          </m:e>
                          <m:sub>
                            <m:r>
                              <a:rPr lang="en-US" i="1">
                                <a:latin typeface="Cambria Math" panose="02040503050406030204" pitchFamily="18" charset="0"/>
                                <a:sym typeface="Symbol" panose="05050102010706020507" pitchFamily="18" charset="2"/>
                              </a:rPr>
                              <m:t>𝑑</m:t>
                            </m:r>
                          </m:sub>
                        </m:sSub>
                      </m:sub>
                    </m:sSub>
                    <m:d>
                      <m:dPr>
                        <m:ctrlPr>
                          <a:rPr lang="en-US" i="1">
                            <a:latin typeface="Cambria Math" panose="02040503050406030204" pitchFamily="18" charset="0"/>
                            <a:sym typeface="Symbol" panose="05050102010706020507" pitchFamily="18" charset="2"/>
                          </a:rPr>
                        </m:ctrlPr>
                      </m:dPr>
                      <m:e>
                        <m:r>
                          <a:rPr lang="en-US" i="1">
                            <a:latin typeface="Cambria Math" panose="02040503050406030204" pitchFamily="18" charset="0"/>
                            <a:sym typeface="Symbol" panose="05050102010706020507" pitchFamily="18" charset="2"/>
                          </a:rPr>
                          <m:t>𝑦</m:t>
                        </m:r>
                      </m:e>
                    </m:d>
                    <m:r>
                      <a:rPr lang="en-US" i="1">
                        <a:latin typeface="Cambria Math" panose="02040503050406030204" pitchFamily="18" charset="0"/>
                        <a:sym typeface="Symbol" panose="05050102010706020507" pitchFamily="18" charset="2"/>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(1)</m:t>
                            </m:r>
                          </m:sub>
                        </m:sSub>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ub>
                        </m:sSub>
                      </m:sub>
                    </m:sSub>
                  </m:oMath>
                </a14:m>
                <a:r>
                  <a:rPr lang="en-US"/>
                  <a:t>) = </a:t>
                </a:r>
                <a:r>
                  <a:rPr lang="en-US">
                    <a:sym typeface="Symbol" panose="05050102010706020507" pitchFamily="18" charset="2"/>
                  </a:rPr>
                  <a:t>(x</a:t>
                </a:r>
                <a:r>
                  <a:rPr lang="en-US" baseline="-25000">
                    <a:sym typeface="Symbol" panose="05050102010706020507" pitchFamily="18" charset="2"/>
                  </a:rPr>
                  <a:t>1</a:t>
                </a:r>
                <a:r>
                  <a:rPr lang="en-US">
                    <a:sym typeface="Symbol" panose="05050102010706020507" pitchFamily="18" charset="2"/>
                  </a:rPr>
                  <a:t>, x</a:t>
                </a:r>
                <a:r>
                  <a:rPr lang="en-US" baseline="-25000">
                    <a:sym typeface="Symbol" panose="05050102010706020507" pitchFamily="18" charset="2"/>
                  </a:rPr>
                  <a:t>2</a:t>
                </a:r>
                <a:r>
                  <a:rPr lang="en-US">
                    <a:sym typeface="Symbol" panose="05050102010706020507" pitchFamily="18" charset="2"/>
                  </a:rPr>
                  <a:t>, …,x</a:t>
                </a:r>
                <a:r>
                  <a:rPr lang="en-US" baseline="-25000">
                    <a:sym typeface="Symbol" panose="05050102010706020507" pitchFamily="18" charset="2"/>
                  </a:rPr>
                  <a:t>n</a:t>
                </a:r>
                <a:r>
                  <a:rPr lang="en-US">
                    <a:sym typeface="Symbol" panose="05050102010706020507" pitchFamily="18" charset="2"/>
                  </a:rPr>
                  <a:t>) </a:t>
                </a:r>
                <a:r>
                  <a:rPr lang="en-US"/>
                  <a:t> .Trong đó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b>
                        </m:sSub>
                      </m:sub>
                    </m:sSub>
                  </m:oMath>
                </a14:m>
                <a:r>
                  <a:rPr lang="en-US"/>
                  <a:t> thu được khi giải bài toán xếp ba lô cho dãy  siêu tăng: d = </a:t>
                </a:r>
                <a14:m>
                  <m:oMath xmlns:m="http://schemas.openxmlformats.org/officeDocument/2006/math">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𝑣</m:t>
                        </m:r>
                      </m:e>
                      <m:sub>
                        <m:r>
                          <a:rPr lang="en-US" i="1">
                            <a:latin typeface="Cambria Math" panose="02040503050406030204" pitchFamily="18" charset="0"/>
                            <a:sym typeface="Symbol" panose="05050102010706020507" pitchFamily="18" charset="2"/>
                          </a:rPr>
                          <m:t>1</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𝑀</m:t>
                        </m:r>
                      </m:e>
                      <m:sub>
                        <m:r>
                          <a:rPr lang="en-US" i="1">
                            <a:latin typeface="Cambria Math" panose="02040503050406030204" pitchFamily="18" charset="0"/>
                            <a:sym typeface="Symbol" panose="05050102010706020507" pitchFamily="18" charset="2"/>
                          </a:rPr>
                          <m:t>1</m:t>
                        </m:r>
                      </m:sub>
                    </m:sSub>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𝑣</m:t>
                        </m:r>
                      </m:e>
                      <m:sub>
                        <m:r>
                          <a:rPr lang="en-US" i="1">
                            <a:latin typeface="Cambria Math" panose="02040503050406030204" pitchFamily="18" charset="0"/>
                            <a:sym typeface="Symbol" panose="05050102010706020507" pitchFamily="18" charset="2"/>
                          </a:rPr>
                          <m:t>2</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𝑀</m:t>
                        </m:r>
                      </m:e>
                      <m:sub>
                        <m:r>
                          <a:rPr lang="en-US" i="1">
                            <a:latin typeface="Cambria Math" panose="02040503050406030204" pitchFamily="18" charset="0"/>
                            <a:sym typeface="Symbol" panose="05050102010706020507" pitchFamily="18" charset="2"/>
                          </a:rPr>
                          <m:t>2</m:t>
                        </m:r>
                      </m:sub>
                    </m:sSub>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𝑣</m:t>
                        </m:r>
                      </m:e>
                      <m:sub>
                        <m:r>
                          <a:rPr lang="en-US" i="1">
                            <a:latin typeface="Cambria Math" panose="02040503050406030204" pitchFamily="18" charset="0"/>
                            <a:sym typeface="Symbol" panose="05050102010706020507" pitchFamily="18" charset="2"/>
                          </a:rPr>
                          <m:t>𝑛</m:t>
                        </m:r>
                      </m:sub>
                    </m:sSub>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𝑀</m:t>
                        </m:r>
                      </m:e>
                      <m:sub>
                        <m:r>
                          <a:rPr lang="en-US" i="1">
                            <a:latin typeface="Cambria Math" panose="02040503050406030204" pitchFamily="18" charset="0"/>
                            <a:sym typeface="Symbol" panose="05050102010706020507" pitchFamily="18" charset="2"/>
                          </a:rPr>
                          <m:t>𝑛</m:t>
                        </m:r>
                      </m:sub>
                    </m:sSub>
                  </m:oMath>
                </a14:m>
                <a:r>
                  <a:rPr lang="en-US"/>
                  <a:t>  với d = W</a:t>
                </a:r>
                <a:r>
                  <a:rPr lang="en-US" baseline="30000"/>
                  <a:t>-1</a:t>
                </a:r>
                <a:r>
                  <a:rPr lang="en-US"/>
                  <a:t> . y mod M</a:t>
                </a:r>
              </a:p>
              <a:p>
                <a:pPr lvl="1"/>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20841" y="1086667"/>
                <a:ext cx="11714141" cy="5351078"/>
              </a:xfrm>
              <a:blipFill>
                <a:blip r:embed="rId2"/>
                <a:stretch>
                  <a:fillRect r="-135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18918055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34437" y="945504"/>
            <a:ext cx="3890513" cy="862903"/>
          </a:xfrm>
        </p:spPr>
        <p:txBody>
          <a:bodyPr/>
          <a:lstStyle/>
          <a:p>
            <a:r>
              <a:rPr lang="en-US" b="1" smtClean="0"/>
              <a:t>Mã hóa:</a:t>
            </a:r>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Diagram 3"/>
          <p:cNvGraphicFramePr/>
          <p:nvPr>
            <p:extLst>
              <p:ext uri="{D42A27DB-BD31-4B8C-83A1-F6EECF244321}">
                <p14:modId xmlns:p14="http://schemas.microsoft.com/office/powerpoint/2010/main" val="2595718190"/>
              </p:ext>
            </p:extLst>
          </p:nvPr>
        </p:nvGraphicFramePr>
        <p:xfrm>
          <a:off x="69011" y="1024971"/>
          <a:ext cx="12145992" cy="5548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659425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724880"/>
          </a:xfrm>
        </p:spPr>
        <p:txBody>
          <a:bodyPr/>
          <a:lstStyle/>
          <a:p>
            <a:r>
              <a:rPr lang="en-US" b="1" smtClean="0"/>
              <a:t>Giải mã:</a:t>
            </a:r>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Diagram 3"/>
          <p:cNvGraphicFramePr/>
          <p:nvPr>
            <p:extLst>
              <p:ext uri="{D42A27DB-BD31-4B8C-83A1-F6EECF244321}">
                <p14:modId xmlns:p14="http://schemas.microsoft.com/office/powerpoint/2010/main" val="484047801"/>
              </p:ext>
            </p:extLst>
          </p:nvPr>
        </p:nvGraphicFramePr>
        <p:xfrm>
          <a:off x="836250" y="531086"/>
          <a:ext cx="10819681" cy="662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90296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1" smtClean="0"/>
              <a:t>Bài tập: </a:t>
            </a:r>
          </a:p>
          <a:p>
            <a:pPr lvl="1">
              <a:defRPr/>
            </a:pPr>
            <a:r>
              <a:rPr lang="en-US"/>
              <a:t>Cho n = 6, dãy siêu tăng (12, 17, 33, 74, 157, 316), M = 737, W = 635, thỏa mãn (W, M) = 1. </a:t>
            </a:r>
          </a:p>
          <a:p>
            <a:pPr lvl="1">
              <a:defRPr/>
            </a:pPr>
            <a:r>
              <a:rPr lang="en-US"/>
              <a:t>Phép hoán vị </a:t>
            </a:r>
            <a:r>
              <a:rPr lang="en-US">
                <a:sym typeface="Symbol" pitchFamily="18" charset="2"/>
              </a:rPr>
              <a:t> của {1, 2, 3, 4, 5, 6} được xác định như sau: (1) = 3, (2) = 6, (3) = 1, (4) = 2, (5) = 5, (6) = 4 </a:t>
            </a:r>
          </a:p>
          <a:p>
            <a:pPr lvl="1">
              <a:defRPr/>
            </a:pPr>
            <a:r>
              <a:rPr lang="en-US" b="1">
                <a:sym typeface="Symbol" pitchFamily="18" charset="2"/>
              </a:rPr>
              <a:t>Thực hiện mã hóa bản tin m = 101101, và </a:t>
            </a:r>
            <a:r>
              <a:rPr lang="en-US" b="1" smtClean="0">
                <a:sym typeface="Symbol" pitchFamily="18" charset="2"/>
              </a:rPr>
              <a:t>giải </a:t>
            </a:r>
            <a:r>
              <a:rPr lang="en-US" b="1">
                <a:sym typeface="Symbol" pitchFamily="18" charset="2"/>
              </a:rPr>
              <a:t>mã ngược lại từ bản mã vừa thu được.</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7620520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1" smtClean="0"/>
              <a:t>Giải:</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4393887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886689"/>
            <a:ext cx="11577782" cy="5551056"/>
          </a:xfrm>
        </p:spPr>
        <p:txBody>
          <a:bodyPr/>
          <a:lstStyle/>
          <a:p>
            <a:r>
              <a:rPr lang="en-US" b="1" smtClean="0"/>
              <a:t>Giải mã: </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41642228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10243" y="988693"/>
            <a:ext cx="11724739" cy="5351078"/>
          </a:xfrm>
        </p:spPr>
        <p:txBody>
          <a:bodyPr/>
          <a:lstStyle/>
          <a:p>
            <a:r>
              <a:rPr lang="en-US" b="1" smtClean="0"/>
              <a:t>Đánh giá: </a:t>
            </a:r>
          </a:p>
          <a:p>
            <a:pPr lvl="1">
              <a:lnSpc>
                <a:spcPct val="80000"/>
              </a:lnSpc>
              <a:defRPr/>
            </a:pPr>
            <a:r>
              <a:rPr lang="en-US"/>
              <a:t>Thông thường ta thường chọn giá trị mỗi số hạng M</a:t>
            </a:r>
            <a:r>
              <a:rPr lang="en-US" baseline="-25000"/>
              <a:t>i</a:t>
            </a:r>
            <a:r>
              <a:rPr lang="en-US"/>
              <a:t> của ba lô dễ dài khoảng từ 200 – 400 chữ số. Chính xác hơn các M</a:t>
            </a:r>
            <a:r>
              <a:rPr lang="en-US" baseline="-25000"/>
              <a:t>i</a:t>
            </a:r>
            <a:r>
              <a:rPr lang="en-US"/>
              <a:t> được chọn như sau:</a:t>
            </a:r>
          </a:p>
          <a:p>
            <a:pPr lvl="2">
              <a:lnSpc>
                <a:spcPct val="80000"/>
              </a:lnSpc>
              <a:defRPr/>
            </a:pPr>
            <a:r>
              <a:rPr lang="en-US" sz="2800"/>
              <a:t>1 </a:t>
            </a:r>
            <a:r>
              <a:rPr lang="en-US" sz="2800">
                <a:sym typeface="Symbol" pitchFamily="18" charset="2"/>
              </a:rPr>
              <a:t>  M</a:t>
            </a:r>
            <a:r>
              <a:rPr lang="en-US" sz="2800" baseline="-25000">
                <a:sym typeface="Symbol" pitchFamily="18" charset="2"/>
              </a:rPr>
              <a:t>1</a:t>
            </a:r>
            <a:r>
              <a:rPr lang="en-US" sz="2800">
                <a:sym typeface="Symbol" pitchFamily="18" charset="2"/>
              </a:rPr>
              <a:t> &lt; 2</a:t>
            </a:r>
            <a:r>
              <a:rPr lang="en-US" sz="2800" baseline="30000">
                <a:sym typeface="Symbol" pitchFamily="18" charset="2"/>
              </a:rPr>
              <a:t>200</a:t>
            </a:r>
          </a:p>
          <a:p>
            <a:pPr lvl="2">
              <a:lnSpc>
                <a:spcPct val="80000"/>
              </a:lnSpc>
              <a:defRPr/>
            </a:pPr>
            <a:r>
              <a:rPr lang="en-US" sz="2800">
                <a:sym typeface="Symbol" pitchFamily="18" charset="2"/>
              </a:rPr>
              <a:t>2</a:t>
            </a:r>
            <a:r>
              <a:rPr lang="en-US" sz="2800" baseline="30000">
                <a:sym typeface="Symbol" pitchFamily="18" charset="2"/>
              </a:rPr>
              <a:t>200</a:t>
            </a:r>
            <a:r>
              <a:rPr lang="en-US" sz="2800">
                <a:sym typeface="Symbol" pitchFamily="18" charset="2"/>
              </a:rPr>
              <a:t>   M</a:t>
            </a:r>
            <a:r>
              <a:rPr lang="en-US" sz="2800" baseline="-25000">
                <a:sym typeface="Symbol" pitchFamily="18" charset="2"/>
              </a:rPr>
              <a:t>2</a:t>
            </a:r>
            <a:r>
              <a:rPr lang="en-US" sz="2800">
                <a:sym typeface="Symbol" pitchFamily="18" charset="2"/>
              </a:rPr>
              <a:t> &lt; 2</a:t>
            </a:r>
            <a:r>
              <a:rPr lang="en-US" sz="2800" baseline="30000">
                <a:sym typeface="Symbol" pitchFamily="18" charset="2"/>
              </a:rPr>
              <a:t>201</a:t>
            </a:r>
          </a:p>
          <a:p>
            <a:pPr lvl="2">
              <a:lnSpc>
                <a:spcPct val="80000"/>
              </a:lnSpc>
              <a:defRPr/>
            </a:pPr>
            <a:r>
              <a:rPr lang="en-US" sz="2800">
                <a:sym typeface="Symbol" pitchFamily="18" charset="2"/>
              </a:rPr>
              <a:t>2</a:t>
            </a:r>
            <a:r>
              <a:rPr lang="en-US" sz="2800" baseline="30000">
                <a:sym typeface="Symbol" pitchFamily="18" charset="2"/>
              </a:rPr>
              <a:t>201</a:t>
            </a:r>
            <a:r>
              <a:rPr lang="en-US" sz="2800">
                <a:sym typeface="Symbol" pitchFamily="18" charset="2"/>
              </a:rPr>
              <a:t>   M</a:t>
            </a:r>
            <a:r>
              <a:rPr lang="en-US" sz="2800" baseline="-25000">
                <a:sym typeface="Symbol" pitchFamily="18" charset="2"/>
              </a:rPr>
              <a:t>3</a:t>
            </a:r>
            <a:r>
              <a:rPr lang="en-US" sz="2800">
                <a:sym typeface="Symbol" pitchFamily="18" charset="2"/>
              </a:rPr>
              <a:t> &lt; 2</a:t>
            </a:r>
            <a:r>
              <a:rPr lang="en-US" sz="2800" baseline="30000">
                <a:sym typeface="Symbol" pitchFamily="18" charset="2"/>
              </a:rPr>
              <a:t>202</a:t>
            </a:r>
          </a:p>
          <a:p>
            <a:pPr lvl="2">
              <a:lnSpc>
                <a:spcPct val="80000"/>
              </a:lnSpc>
              <a:defRPr/>
            </a:pPr>
            <a:r>
              <a:rPr lang="en-US" sz="2800">
                <a:sym typeface="Symbol" pitchFamily="18" charset="2"/>
              </a:rPr>
              <a:t>…</a:t>
            </a:r>
          </a:p>
          <a:p>
            <a:pPr lvl="1">
              <a:lnSpc>
                <a:spcPct val="80000"/>
              </a:lnSpc>
              <a:defRPr/>
            </a:pPr>
            <a:r>
              <a:rPr lang="en-US"/>
              <a:t>Như vậy có xấp xỉ 2</a:t>
            </a:r>
            <a:r>
              <a:rPr lang="en-US" baseline="30000"/>
              <a:t>200</a:t>
            </a:r>
            <a:r>
              <a:rPr lang="en-US"/>
              <a:t> lựa chọn cho mỗi M</a:t>
            </a:r>
            <a:r>
              <a:rPr lang="en-US" baseline="-25000"/>
              <a:t>i</a:t>
            </a:r>
            <a:r>
              <a:rPr lang="en-US"/>
              <a:t>. </a:t>
            </a:r>
          </a:p>
          <a:p>
            <a:pPr lvl="1">
              <a:lnSpc>
                <a:spcPct val="80000"/>
              </a:lnSpc>
              <a:defRPr/>
            </a:pPr>
            <a:r>
              <a:rPr lang="en-US"/>
              <a:t>Có thể dùng dãy các số ngẫu nhiên để tạo một ba lô dễ, tạo dãy n số ngẫu nhiêu r</a:t>
            </a:r>
            <a:r>
              <a:rPr lang="en-US" baseline="-25000"/>
              <a:t>1</a:t>
            </a:r>
            <a:r>
              <a:rPr lang="en-US"/>
              <a:t>, …, r</a:t>
            </a:r>
            <a:r>
              <a:rPr lang="en-US" baseline="-25000"/>
              <a:t>n</a:t>
            </a:r>
            <a:r>
              <a:rPr lang="en-US"/>
              <a:t>. Mỗi r</a:t>
            </a:r>
            <a:r>
              <a:rPr lang="en-US" baseline="-25000"/>
              <a:t>i</a:t>
            </a:r>
            <a:r>
              <a:rPr lang="en-US"/>
              <a:t> phải trong khoảng từ 0 đến 2</a:t>
            </a:r>
            <a:r>
              <a:rPr lang="en-US" baseline="30000"/>
              <a:t>200</a:t>
            </a:r>
            <a:r>
              <a:rPr lang="en-US"/>
              <a:t>. Khi đó mỗi giá trị M</a:t>
            </a:r>
            <a:r>
              <a:rPr lang="en-US" baseline="-25000"/>
              <a:t>i</a:t>
            </a:r>
            <a:r>
              <a:rPr lang="en-US"/>
              <a:t> được tính như sau:</a:t>
            </a:r>
          </a:p>
          <a:p>
            <a:pPr lvl="2">
              <a:lnSpc>
                <a:spcPct val="80000"/>
              </a:lnSpc>
              <a:defRPr/>
            </a:pPr>
            <a:r>
              <a:rPr lang="en-US" sz="2800"/>
              <a:t>M</a:t>
            </a:r>
            <a:r>
              <a:rPr lang="en-US" sz="2800" baseline="-25000"/>
              <a:t>i</a:t>
            </a:r>
            <a:r>
              <a:rPr lang="en-US" sz="2800"/>
              <a:t> = 2</a:t>
            </a:r>
            <a:r>
              <a:rPr lang="en-US" sz="2800" baseline="30000"/>
              <a:t>200+i+1 </a:t>
            </a:r>
            <a:r>
              <a:rPr lang="en-US" sz="2800"/>
              <a:t>+ r</a:t>
            </a:r>
            <a:r>
              <a:rPr lang="en-US" sz="2800" baseline="-25000"/>
              <a:t>i</a:t>
            </a:r>
            <a:r>
              <a:rPr lang="en-US" sz="2800"/>
              <a:t>, với i = 1, 2, …, m</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75690315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10243" y="1086667"/>
            <a:ext cx="11724739" cy="5351078"/>
          </a:xfrm>
        </p:spPr>
        <p:txBody>
          <a:bodyPr/>
          <a:lstStyle/>
          <a:p>
            <a:pPr>
              <a:defRPr/>
            </a:pPr>
            <a:r>
              <a:rPr lang="en-US" sz="2800" b="0"/>
              <a:t>Với các số hạng lớn như vậy, không thể thử tất cả các giá trị có thể có của M</a:t>
            </a:r>
            <a:r>
              <a:rPr lang="en-US" sz="2800" b="0" baseline="-25000"/>
              <a:t>i</a:t>
            </a:r>
            <a:r>
              <a:rPr lang="en-US" sz="2800" b="0"/>
              <a:t> khi biết khóa công khai (a</a:t>
            </a:r>
            <a:r>
              <a:rPr lang="en-US" sz="2800" b="0" baseline="-25000"/>
              <a:t>1</a:t>
            </a:r>
            <a:r>
              <a:rPr lang="en-US" sz="2800" b="0"/>
              <a:t>, …, a</a:t>
            </a:r>
            <a:r>
              <a:rPr lang="en-US" sz="2800" b="0" baseline="-25000"/>
              <a:t>n</a:t>
            </a:r>
            <a:r>
              <a:rPr lang="en-US" sz="2800" b="0"/>
              <a:t>) và bản mã c.</a:t>
            </a:r>
          </a:p>
          <a:p>
            <a:pPr>
              <a:defRPr/>
            </a:pPr>
            <a:r>
              <a:rPr lang="en-US" sz="2800" b="0"/>
              <a:t>Ngay cả khi giả thiết một máy có thể thực hiện một phép tính trên một micro giây thì cũng mất 10</a:t>
            </a:r>
            <a:r>
              <a:rPr lang="en-US" sz="2800" b="0" baseline="30000"/>
              <a:t>47</a:t>
            </a:r>
            <a:r>
              <a:rPr lang="en-US" sz="2800" b="0"/>
              <a:t> năm để thử một trong 2</a:t>
            </a:r>
            <a:r>
              <a:rPr lang="en-US" sz="2800" b="0" baseline="30000"/>
              <a:t>200</a:t>
            </a:r>
            <a:r>
              <a:rPr lang="en-US" sz="2800" b="0"/>
              <a:t> lựa chọn cho mỗi của M</a:t>
            </a:r>
            <a:r>
              <a:rPr lang="en-US" sz="2800" b="0" baseline="-25000"/>
              <a:t>i</a:t>
            </a:r>
            <a:r>
              <a:rPr lang="en-US" sz="2800" b="0"/>
              <a:t>. Một máy song song cực lớn với 1000 hay thậm chí 1.000.000 phần tử song song thì cũng không đủ để làm yếu phép mã!</a:t>
            </a:r>
          </a:p>
          <a:p>
            <a:pPr>
              <a:defRPr/>
            </a:pPr>
            <a:r>
              <a:rPr lang="en-US" sz="2800" b="0"/>
              <a:t>Phương pháp Merkle – Hellman dường như rất an toàn. Với các giá trị lớn thích hợp cho M, n thì các cơ hội phá được phương pháp bằng tấn công theo kiểu vét cạn là rất mong manh.</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390647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7587" y="1086667"/>
            <a:ext cx="6466114" cy="5351078"/>
          </a:xfrm>
        </p:spPr>
        <p:txBody>
          <a:bodyPr/>
          <a:lstStyle/>
          <a:p>
            <a:pPr marL="342900" indent="-342900">
              <a:lnSpc>
                <a:spcPct val="130000"/>
              </a:lnSpc>
              <a:buFont typeface="Times New Roman" pitchFamily="18" charset="0"/>
              <a:buChar char="■"/>
              <a:defRPr/>
            </a:pPr>
            <a:r>
              <a:rPr lang="en-US" sz="2800" b="1">
                <a:solidFill>
                  <a:schemeClr val="tx1"/>
                </a:solidFill>
                <a:latin typeface="Times New Roman" pitchFamily="18" charset="0"/>
                <a:cs typeface="Times New Roman" pitchFamily="18" charset="0"/>
              </a:rPr>
              <a:t>Ví dụ:</a:t>
            </a:r>
          </a:p>
          <a:p>
            <a:pPr marL="742950" lvl="1" indent="-285750">
              <a:lnSpc>
                <a:spcPct val="130000"/>
              </a:lnSpc>
              <a:spcBef>
                <a:spcPts val="0"/>
              </a:spcBef>
              <a:buFont typeface="Arial" pitchFamily="34" charset="0"/>
              <a:buChar char="□"/>
              <a:defRPr/>
            </a:pPr>
            <a:r>
              <a:rPr lang="en-US">
                <a:solidFill>
                  <a:schemeClr val="tx1"/>
                </a:solidFill>
                <a:latin typeface="Times New Roman" pitchFamily="18" charset="0"/>
                <a:cs typeface="Times New Roman" pitchFamily="18" charset="0"/>
              </a:rPr>
              <a:t>Trong Modulo 7 ta có các lớp tuơng đương viết trên các hàng như bảng bên</a:t>
            </a:r>
          </a:p>
          <a:p>
            <a:pPr marL="742950" lvl="1" indent="-285750">
              <a:lnSpc>
                <a:spcPct val="130000"/>
              </a:lnSpc>
              <a:spcBef>
                <a:spcPts val="0"/>
              </a:spcBef>
              <a:buFont typeface="Arial" pitchFamily="34" charset="0"/>
              <a:buChar char="□"/>
              <a:defRPr/>
            </a:pPr>
            <a:r>
              <a:rPr lang="en-US">
                <a:solidFill>
                  <a:schemeClr val="tx1"/>
                </a:solidFill>
                <a:latin typeface="Times New Roman" pitchFamily="18" charset="0"/>
                <a:cs typeface="Times New Roman" pitchFamily="18" charset="0"/>
              </a:rPr>
              <a:t>Các phần tử cùng cột là có quan hệ đồng dư với nhau. </a:t>
            </a:r>
          </a:p>
          <a:p>
            <a:pPr marL="742950" lvl="1" indent="-285750">
              <a:lnSpc>
                <a:spcPct val="130000"/>
              </a:lnSpc>
              <a:spcBef>
                <a:spcPts val="0"/>
              </a:spcBef>
              <a:buFont typeface="Arial" pitchFamily="34" charset="0"/>
              <a:buChar char="□"/>
              <a:defRPr/>
            </a:pPr>
            <a:r>
              <a:rPr lang="en-US">
                <a:solidFill>
                  <a:schemeClr val="tx1"/>
                </a:solidFill>
                <a:latin typeface="Times New Roman" pitchFamily="18" charset="0"/>
                <a:cs typeface="Times New Roman" pitchFamily="18" charset="0"/>
              </a:rPr>
              <a:t>Tập các</a:t>
            </a:r>
            <a:r>
              <a:rPr lang="en-US" b="1">
                <a:solidFill>
                  <a:schemeClr val="tx1"/>
                </a:solidFill>
                <a:latin typeface="Times New Roman" pitchFamily="18" charset="0"/>
                <a:cs typeface="Times New Roman" pitchFamily="18" charset="0"/>
              </a:rPr>
              <a:t> </a:t>
            </a:r>
            <a:r>
              <a:rPr lang="en-US">
                <a:solidFill>
                  <a:schemeClr val="tx1"/>
                </a:solidFill>
                <a:latin typeface="Times New Roman" pitchFamily="18" charset="0"/>
                <a:cs typeface="Times New Roman" pitchFamily="18" charset="0"/>
              </a:rPr>
              <a:t>đại diện của</a:t>
            </a:r>
            <a:r>
              <a:rPr lang="en-US" b="1">
                <a:solidFill>
                  <a:schemeClr val="tx1"/>
                </a:solidFill>
                <a:latin typeface="Times New Roman" pitchFamily="18" charset="0"/>
                <a:cs typeface="Times New Roman" pitchFamily="18" charset="0"/>
              </a:rPr>
              <a:t> </a:t>
            </a:r>
            <a:r>
              <a:rPr lang="en-US">
                <a:solidFill>
                  <a:schemeClr val="tx1"/>
                </a:solidFill>
                <a:latin typeface="Times New Roman" pitchFamily="18" charset="0"/>
                <a:cs typeface="Times New Roman" pitchFamily="18" charset="0"/>
              </a:rPr>
              <a:t>các số nguyên theo Modulo n gồm n phần tử ký hiệu  như sau</a:t>
            </a:r>
            <a:r>
              <a:rPr lang="en-US" smtClean="0">
                <a:solidFill>
                  <a:schemeClr val="tx1"/>
                </a:solidFill>
                <a:latin typeface="Times New Roman" pitchFamily="18" charset="0"/>
                <a:cs typeface="Times New Roman" pitchFamily="18" charset="0"/>
              </a:rPr>
              <a:t>:  </a:t>
            </a:r>
            <a:r>
              <a:rPr lang="en-US">
                <a:solidFill>
                  <a:schemeClr val="tx1"/>
                </a:solidFill>
                <a:latin typeface="Times New Roman" pitchFamily="18" charset="0"/>
                <a:cs typeface="Times New Roman" pitchFamily="18" charset="0"/>
              </a:rPr>
              <a:t>Z</a:t>
            </a:r>
            <a:r>
              <a:rPr lang="en-US" baseline="-25000">
                <a:solidFill>
                  <a:schemeClr val="tx1"/>
                </a:solidFill>
                <a:latin typeface="Times New Roman" pitchFamily="18" charset="0"/>
                <a:cs typeface="Times New Roman" pitchFamily="18" charset="0"/>
              </a:rPr>
              <a:t>n</a:t>
            </a:r>
            <a:r>
              <a:rPr lang="en-US">
                <a:solidFill>
                  <a:schemeClr val="tx1"/>
                </a:solidFill>
                <a:latin typeface="Times New Roman" pitchFamily="18" charset="0"/>
                <a:cs typeface="Times New Roman" pitchFamily="18" charset="0"/>
              </a:rPr>
              <a:t>  = { 0, 1, 2, 3, …, n-1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graphicFrame>
        <p:nvGraphicFramePr>
          <p:cNvPr id="4" name="Group 175"/>
          <p:cNvGraphicFramePr>
            <a:graphicFrameLocks/>
          </p:cNvGraphicFramePr>
          <p:nvPr>
            <p:extLst>
              <p:ext uri="{D42A27DB-BD31-4B8C-83A1-F6EECF244321}">
                <p14:modId xmlns:p14="http://schemas.microsoft.com/office/powerpoint/2010/main" val="4278649548"/>
              </p:ext>
            </p:extLst>
          </p:nvPr>
        </p:nvGraphicFramePr>
        <p:xfrm>
          <a:off x="7794192" y="1811879"/>
          <a:ext cx="3733800" cy="3448049"/>
        </p:xfrm>
        <a:graphic>
          <a:graphicData uri="http://schemas.openxmlformats.org/drawingml/2006/table">
            <a:tbl>
              <a:tblPr/>
              <a:tblGrid>
                <a:gridCol w="533400">
                  <a:extLst>
                    <a:ext uri="{9D8B030D-6E8A-4147-A177-3AD203B41FA5}">
                      <a16:colId xmlns:a16="http://schemas.microsoft.com/office/drawing/2014/main" val="20000"/>
                    </a:ext>
                  </a:extLst>
                </a:gridCol>
                <a:gridCol w="531813">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1812">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tblGrid>
              <a:tr h="3657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-21</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-20</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-19</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-18</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-17</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-16</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-15</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604">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-14</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-13</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-10</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-9</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-8</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523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-7</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-6</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-5</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-4</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-3</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523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0</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3</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4</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5</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FF0000"/>
                          </a:solidFill>
                          <a:effectLst>
                            <a:outerShdw blurRad="38100" dist="38100" dir="2700000" algn="tl">
                              <a:srgbClr val="C0C0C0"/>
                            </a:outerShdw>
                          </a:effectLst>
                          <a:latin typeface="Arial" charset="0"/>
                          <a:cs typeface="Arial" charset="0"/>
                        </a:rPr>
                        <a:t>6</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523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7</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8</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9</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10</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11</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13</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523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14</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15</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16</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17</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18</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19</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20</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5239">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21</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23</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24</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25</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26</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27</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7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rPr>
                        <a:t>…</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endParaRPr kumimoji="0" lang="en-US" sz="1800" b="1" i="0" u="none" strike="noStrike" cap="none" normalizeH="0" baseline="0">
                        <a:ln>
                          <a:noFill/>
                        </a:ln>
                        <a:solidFill>
                          <a:srgbClr val="000099"/>
                        </a:solidFill>
                        <a:effectLst>
                          <a:outerShdw blurRad="38100" dist="38100" dir="2700000" algn="tl">
                            <a:srgbClr val="C0C0C0"/>
                          </a:outerShdw>
                        </a:effectLst>
                        <a:latin typeface="Arial" charset="0"/>
                        <a:cs typeface="Arial"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 name="AutoShape 162"/>
          <p:cNvSpPr>
            <a:spLocks noChangeArrowheads="1"/>
          </p:cNvSpPr>
          <p:nvPr/>
        </p:nvSpPr>
        <p:spPr bwMode="auto">
          <a:xfrm>
            <a:off x="7870392" y="1240378"/>
            <a:ext cx="304800" cy="457200"/>
          </a:xfrm>
          <a:prstGeom prst="downArrow">
            <a:avLst>
              <a:gd name="adj1" fmla="val 50000"/>
              <a:gd name="adj2" fmla="val 37500"/>
            </a:avLst>
          </a:prstGeom>
          <a:solidFill>
            <a:srgbClr val="7030A0"/>
          </a:solidFill>
          <a:ln w="12700">
            <a:solidFill>
              <a:schemeClr val="tx1"/>
            </a:solidFill>
            <a:miter lim="800000"/>
            <a:headEnd/>
            <a:tailEnd/>
          </a:ln>
        </p:spPr>
        <p:txBody>
          <a:bodyPr wrap="none" anchor="ctr"/>
          <a:lstStyle/>
          <a:p>
            <a:endParaRPr lang="vi-VN"/>
          </a:p>
        </p:txBody>
      </p:sp>
      <p:sp>
        <p:nvSpPr>
          <p:cNvPr id="6" name="AutoShape 163"/>
          <p:cNvSpPr>
            <a:spLocks noChangeArrowheads="1"/>
          </p:cNvSpPr>
          <p:nvPr/>
        </p:nvSpPr>
        <p:spPr bwMode="auto">
          <a:xfrm>
            <a:off x="7870392" y="5418678"/>
            <a:ext cx="304800" cy="469900"/>
          </a:xfrm>
          <a:prstGeom prst="downArrow">
            <a:avLst>
              <a:gd name="adj1" fmla="val 50000"/>
              <a:gd name="adj2" fmla="val 38542"/>
            </a:avLst>
          </a:prstGeom>
          <a:solidFill>
            <a:srgbClr val="7030A0"/>
          </a:solidFill>
          <a:ln w="12700">
            <a:solidFill>
              <a:schemeClr val="tx1"/>
            </a:solidFill>
            <a:miter lim="800000"/>
            <a:headEnd/>
            <a:tailEnd/>
          </a:ln>
        </p:spPr>
        <p:txBody>
          <a:bodyPr wrap="none" anchor="ctr"/>
          <a:lstStyle/>
          <a:p>
            <a:endParaRPr lang="vi-VN"/>
          </a:p>
        </p:txBody>
      </p:sp>
      <p:sp>
        <p:nvSpPr>
          <p:cNvPr id="7" name="Text Box 166"/>
          <p:cNvSpPr txBox="1">
            <a:spLocks noChangeArrowheads="1"/>
          </p:cNvSpPr>
          <p:nvPr/>
        </p:nvSpPr>
        <p:spPr bwMode="auto">
          <a:xfrm>
            <a:off x="7794192" y="21738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-21</a:t>
            </a:r>
          </a:p>
        </p:txBody>
      </p:sp>
      <p:sp>
        <p:nvSpPr>
          <p:cNvPr id="8" name="Text Box 167"/>
          <p:cNvSpPr txBox="1">
            <a:spLocks noChangeArrowheads="1"/>
          </p:cNvSpPr>
          <p:nvPr/>
        </p:nvSpPr>
        <p:spPr bwMode="auto">
          <a:xfrm>
            <a:off x="7794192" y="25294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-14</a:t>
            </a:r>
          </a:p>
        </p:txBody>
      </p:sp>
      <p:sp>
        <p:nvSpPr>
          <p:cNvPr id="9" name="Text Box 168"/>
          <p:cNvSpPr txBox="1">
            <a:spLocks noChangeArrowheads="1"/>
          </p:cNvSpPr>
          <p:nvPr/>
        </p:nvSpPr>
        <p:spPr bwMode="auto">
          <a:xfrm>
            <a:off x="7794192" y="2918366"/>
            <a:ext cx="533400" cy="379412"/>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-7</a:t>
            </a:r>
          </a:p>
        </p:txBody>
      </p:sp>
      <p:sp>
        <p:nvSpPr>
          <p:cNvPr id="10" name="Text Box 169"/>
          <p:cNvSpPr txBox="1">
            <a:spLocks noChangeArrowheads="1"/>
          </p:cNvSpPr>
          <p:nvPr/>
        </p:nvSpPr>
        <p:spPr bwMode="auto">
          <a:xfrm>
            <a:off x="7794192" y="3312066"/>
            <a:ext cx="533400" cy="379412"/>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0</a:t>
            </a:r>
          </a:p>
        </p:txBody>
      </p:sp>
      <p:sp>
        <p:nvSpPr>
          <p:cNvPr id="11" name="Text Box 170"/>
          <p:cNvSpPr txBox="1">
            <a:spLocks noChangeArrowheads="1"/>
          </p:cNvSpPr>
          <p:nvPr/>
        </p:nvSpPr>
        <p:spPr bwMode="auto">
          <a:xfrm>
            <a:off x="7794192" y="37105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7</a:t>
            </a:r>
          </a:p>
        </p:txBody>
      </p:sp>
      <p:sp>
        <p:nvSpPr>
          <p:cNvPr id="12" name="Text Box 171"/>
          <p:cNvSpPr txBox="1">
            <a:spLocks noChangeArrowheads="1"/>
          </p:cNvSpPr>
          <p:nvPr/>
        </p:nvSpPr>
        <p:spPr bwMode="auto">
          <a:xfrm>
            <a:off x="7794192" y="41058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14</a:t>
            </a:r>
          </a:p>
        </p:txBody>
      </p:sp>
      <p:sp>
        <p:nvSpPr>
          <p:cNvPr id="13" name="Text Box 172"/>
          <p:cNvSpPr txBox="1">
            <a:spLocks noChangeArrowheads="1"/>
          </p:cNvSpPr>
          <p:nvPr/>
        </p:nvSpPr>
        <p:spPr bwMode="auto">
          <a:xfrm>
            <a:off x="7794192" y="44995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21</a:t>
            </a:r>
          </a:p>
        </p:txBody>
      </p:sp>
      <p:sp>
        <p:nvSpPr>
          <p:cNvPr id="14" name="Text Box 173"/>
          <p:cNvSpPr txBox="1">
            <a:spLocks noChangeArrowheads="1"/>
          </p:cNvSpPr>
          <p:nvPr/>
        </p:nvSpPr>
        <p:spPr bwMode="auto">
          <a:xfrm>
            <a:off x="7794192" y="48932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a:t>
            </a:r>
          </a:p>
        </p:txBody>
      </p:sp>
      <p:sp>
        <p:nvSpPr>
          <p:cNvPr id="15" name="Text Box 174"/>
          <p:cNvSpPr txBox="1">
            <a:spLocks noChangeArrowheads="1"/>
          </p:cNvSpPr>
          <p:nvPr/>
        </p:nvSpPr>
        <p:spPr bwMode="auto">
          <a:xfrm>
            <a:off x="7794192" y="1799179"/>
            <a:ext cx="533400" cy="379413"/>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a:t>
            </a:r>
          </a:p>
        </p:txBody>
      </p:sp>
      <p:sp>
        <p:nvSpPr>
          <p:cNvPr id="19" name="Text Box 180"/>
          <p:cNvSpPr txBox="1">
            <a:spLocks noChangeArrowheads="1"/>
          </p:cNvSpPr>
          <p:nvPr/>
        </p:nvSpPr>
        <p:spPr bwMode="auto">
          <a:xfrm>
            <a:off x="83275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1</a:t>
            </a:r>
          </a:p>
        </p:txBody>
      </p:sp>
      <p:sp>
        <p:nvSpPr>
          <p:cNvPr id="20" name="Text Box 181"/>
          <p:cNvSpPr txBox="1">
            <a:spLocks noChangeArrowheads="1"/>
          </p:cNvSpPr>
          <p:nvPr/>
        </p:nvSpPr>
        <p:spPr bwMode="auto">
          <a:xfrm>
            <a:off x="88609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2</a:t>
            </a:r>
          </a:p>
        </p:txBody>
      </p:sp>
      <p:sp>
        <p:nvSpPr>
          <p:cNvPr id="21" name="Text Box 182"/>
          <p:cNvSpPr txBox="1">
            <a:spLocks noChangeArrowheads="1"/>
          </p:cNvSpPr>
          <p:nvPr/>
        </p:nvSpPr>
        <p:spPr bwMode="auto">
          <a:xfrm>
            <a:off x="93943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3</a:t>
            </a:r>
          </a:p>
        </p:txBody>
      </p:sp>
      <p:sp>
        <p:nvSpPr>
          <p:cNvPr id="22" name="Text Box 183"/>
          <p:cNvSpPr txBox="1">
            <a:spLocks noChangeArrowheads="1"/>
          </p:cNvSpPr>
          <p:nvPr/>
        </p:nvSpPr>
        <p:spPr bwMode="auto">
          <a:xfrm>
            <a:off x="99277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4</a:t>
            </a:r>
          </a:p>
        </p:txBody>
      </p:sp>
      <p:sp>
        <p:nvSpPr>
          <p:cNvPr id="23" name="Text Box 184"/>
          <p:cNvSpPr txBox="1">
            <a:spLocks noChangeArrowheads="1"/>
          </p:cNvSpPr>
          <p:nvPr/>
        </p:nvSpPr>
        <p:spPr bwMode="auto">
          <a:xfrm>
            <a:off x="104611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5</a:t>
            </a:r>
          </a:p>
        </p:txBody>
      </p:sp>
      <p:sp>
        <p:nvSpPr>
          <p:cNvPr id="24" name="Text Box 185"/>
          <p:cNvSpPr txBox="1">
            <a:spLocks noChangeArrowheads="1"/>
          </p:cNvSpPr>
          <p:nvPr/>
        </p:nvSpPr>
        <p:spPr bwMode="auto">
          <a:xfrm>
            <a:off x="10994592" y="332317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6</a:t>
            </a:r>
          </a:p>
        </p:txBody>
      </p:sp>
      <p:sp>
        <p:nvSpPr>
          <p:cNvPr id="25" name="AutoShape 186"/>
          <p:cNvSpPr>
            <a:spLocks noChangeArrowheads="1"/>
          </p:cNvSpPr>
          <p:nvPr/>
        </p:nvSpPr>
        <p:spPr bwMode="auto">
          <a:xfrm>
            <a:off x="9470592" y="1240378"/>
            <a:ext cx="304800" cy="457200"/>
          </a:xfrm>
          <a:prstGeom prst="downArrow">
            <a:avLst>
              <a:gd name="adj1" fmla="val 50000"/>
              <a:gd name="adj2" fmla="val 37500"/>
            </a:avLst>
          </a:prstGeom>
          <a:solidFill>
            <a:srgbClr val="7030A0"/>
          </a:solidFill>
          <a:ln w="12700">
            <a:solidFill>
              <a:schemeClr val="tx1"/>
            </a:solidFill>
            <a:miter lim="800000"/>
            <a:headEnd/>
            <a:tailEnd/>
          </a:ln>
        </p:spPr>
        <p:txBody>
          <a:bodyPr wrap="none" anchor="ctr"/>
          <a:lstStyle/>
          <a:p>
            <a:endParaRPr lang="vi-VN"/>
          </a:p>
        </p:txBody>
      </p:sp>
      <p:sp>
        <p:nvSpPr>
          <p:cNvPr id="26" name="AutoShape 187"/>
          <p:cNvSpPr>
            <a:spLocks noChangeArrowheads="1"/>
          </p:cNvSpPr>
          <p:nvPr/>
        </p:nvSpPr>
        <p:spPr bwMode="auto">
          <a:xfrm>
            <a:off x="9470592" y="5418678"/>
            <a:ext cx="304800" cy="469900"/>
          </a:xfrm>
          <a:prstGeom prst="downArrow">
            <a:avLst>
              <a:gd name="adj1" fmla="val 50000"/>
              <a:gd name="adj2" fmla="val 38542"/>
            </a:avLst>
          </a:prstGeom>
          <a:solidFill>
            <a:srgbClr val="7030A0"/>
          </a:solidFill>
          <a:ln w="12700">
            <a:solidFill>
              <a:schemeClr val="tx1"/>
            </a:solidFill>
            <a:miter lim="800000"/>
            <a:headEnd/>
            <a:tailEnd/>
          </a:ln>
        </p:spPr>
        <p:txBody>
          <a:bodyPr wrap="none" anchor="ctr"/>
          <a:lstStyle/>
          <a:p>
            <a:endParaRPr lang="vi-VN"/>
          </a:p>
        </p:txBody>
      </p:sp>
      <p:sp>
        <p:nvSpPr>
          <p:cNvPr id="27" name="Text Box 188"/>
          <p:cNvSpPr txBox="1">
            <a:spLocks noChangeArrowheads="1"/>
          </p:cNvSpPr>
          <p:nvPr/>
        </p:nvSpPr>
        <p:spPr bwMode="auto">
          <a:xfrm>
            <a:off x="9394392" y="21738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-18</a:t>
            </a:r>
          </a:p>
        </p:txBody>
      </p:sp>
      <p:sp>
        <p:nvSpPr>
          <p:cNvPr id="28" name="Text Box 189"/>
          <p:cNvSpPr txBox="1">
            <a:spLocks noChangeArrowheads="1"/>
          </p:cNvSpPr>
          <p:nvPr/>
        </p:nvSpPr>
        <p:spPr bwMode="auto">
          <a:xfrm>
            <a:off x="9394392" y="25294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-11</a:t>
            </a:r>
          </a:p>
        </p:txBody>
      </p:sp>
      <p:sp>
        <p:nvSpPr>
          <p:cNvPr id="29" name="Text Box 190"/>
          <p:cNvSpPr txBox="1">
            <a:spLocks noChangeArrowheads="1"/>
          </p:cNvSpPr>
          <p:nvPr/>
        </p:nvSpPr>
        <p:spPr bwMode="auto">
          <a:xfrm>
            <a:off x="9394392" y="2918366"/>
            <a:ext cx="533400" cy="379412"/>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-4</a:t>
            </a:r>
          </a:p>
        </p:txBody>
      </p:sp>
      <p:sp>
        <p:nvSpPr>
          <p:cNvPr id="30" name="Text Box 191"/>
          <p:cNvSpPr txBox="1">
            <a:spLocks noChangeArrowheads="1"/>
          </p:cNvSpPr>
          <p:nvPr/>
        </p:nvSpPr>
        <p:spPr bwMode="auto">
          <a:xfrm>
            <a:off x="9394392" y="3312066"/>
            <a:ext cx="533400" cy="379412"/>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FF0000"/>
                </a:solidFill>
                <a:effectLst>
                  <a:outerShdw blurRad="38100" dist="38100" dir="2700000" algn="tl">
                    <a:srgbClr val="000000"/>
                  </a:outerShdw>
                </a:effectLst>
              </a:rPr>
              <a:t>3</a:t>
            </a:r>
          </a:p>
        </p:txBody>
      </p:sp>
      <p:sp>
        <p:nvSpPr>
          <p:cNvPr id="31" name="Text Box 192"/>
          <p:cNvSpPr txBox="1">
            <a:spLocks noChangeArrowheads="1"/>
          </p:cNvSpPr>
          <p:nvPr/>
        </p:nvSpPr>
        <p:spPr bwMode="auto">
          <a:xfrm>
            <a:off x="9394392" y="3710529"/>
            <a:ext cx="533400" cy="379413"/>
          </a:xfrm>
          <a:prstGeom prst="rect">
            <a:avLst/>
          </a:prstGeom>
          <a:solidFill>
            <a:srgbClr val="99CC00"/>
          </a:solidFill>
          <a:ln w="12700" algn="ctr">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10</a:t>
            </a:r>
          </a:p>
        </p:txBody>
      </p:sp>
      <p:sp>
        <p:nvSpPr>
          <p:cNvPr id="32" name="Text Box 193"/>
          <p:cNvSpPr txBox="1">
            <a:spLocks noChangeArrowheads="1"/>
          </p:cNvSpPr>
          <p:nvPr/>
        </p:nvSpPr>
        <p:spPr bwMode="auto">
          <a:xfrm>
            <a:off x="9394392" y="41058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11</a:t>
            </a:r>
          </a:p>
        </p:txBody>
      </p:sp>
      <p:sp>
        <p:nvSpPr>
          <p:cNvPr id="33" name="Text Box 194"/>
          <p:cNvSpPr txBox="1">
            <a:spLocks noChangeArrowheads="1"/>
          </p:cNvSpPr>
          <p:nvPr/>
        </p:nvSpPr>
        <p:spPr bwMode="auto">
          <a:xfrm>
            <a:off x="9394392" y="44995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r>
              <a:rPr lang="en-US" sz="1800" b="1">
                <a:solidFill>
                  <a:srgbClr val="000099"/>
                </a:solidFill>
                <a:effectLst>
                  <a:outerShdw blurRad="38100" dist="38100" dir="2700000" algn="tl">
                    <a:srgbClr val="000000"/>
                  </a:outerShdw>
                </a:effectLst>
              </a:rPr>
              <a:t>24</a:t>
            </a:r>
          </a:p>
        </p:txBody>
      </p:sp>
      <p:sp>
        <p:nvSpPr>
          <p:cNvPr id="34" name="Text Box 195"/>
          <p:cNvSpPr txBox="1">
            <a:spLocks noChangeArrowheads="1"/>
          </p:cNvSpPr>
          <p:nvPr/>
        </p:nvSpPr>
        <p:spPr bwMode="auto">
          <a:xfrm>
            <a:off x="9394392" y="4893216"/>
            <a:ext cx="533400" cy="379412"/>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endParaRPr lang="en-US" sz="1800" b="1">
              <a:solidFill>
                <a:srgbClr val="000099"/>
              </a:solidFill>
              <a:effectLst>
                <a:outerShdw blurRad="38100" dist="38100" dir="2700000" algn="tl">
                  <a:srgbClr val="000000"/>
                </a:outerShdw>
              </a:effectLst>
            </a:endParaRPr>
          </a:p>
        </p:txBody>
      </p:sp>
      <p:sp>
        <p:nvSpPr>
          <p:cNvPr id="35" name="Text Box 196"/>
          <p:cNvSpPr txBox="1">
            <a:spLocks noChangeArrowheads="1"/>
          </p:cNvSpPr>
          <p:nvPr/>
        </p:nvSpPr>
        <p:spPr bwMode="auto">
          <a:xfrm>
            <a:off x="9394392" y="1799179"/>
            <a:ext cx="533400" cy="379413"/>
          </a:xfrm>
          <a:prstGeom prst="rect">
            <a:avLst/>
          </a:prstGeom>
          <a:solidFill>
            <a:srgbClr val="99CC00"/>
          </a:solidFill>
          <a:ln w="12700">
            <a:solidFill>
              <a:schemeClr val="tx1"/>
            </a:solidFill>
            <a:miter lim="800000"/>
            <a:headEnd/>
            <a:tailEnd/>
          </a:ln>
          <a:effectLst/>
        </p:spPr>
        <p:txBody>
          <a:bodyPr>
            <a:spAutoFit/>
          </a:bodyPr>
          <a:lstStyle/>
          <a:p>
            <a:pPr algn="ctr">
              <a:spcBef>
                <a:spcPct val="50000"/>
              </a:spcBef>
              <a:defRPr/>
            </a:pPr>
            <a:endParaRPr lang="en-US" sz="1800" b="1">
              <a:solidFill>
                <a:srgbClr val="000099"/>
              </a:solidFill>
              <a:effectLst>
                <a:outerShdw blurRad="38100" dist="38100" dir="2700000" algn="tl">
                  <a:srgbClr val="000000"/>
                </a:outerShdw>
              </a:effectLst>
            </a:endParaRPr>
          </a:p>
        </p:txBody>
      </p:sp>
      <p:sp>
        <p:nvSpPr>
          <p:cNvPr id="36" name="Text Box 165"/>
          <p:cNvSpPr txBox="1">
            <a:spLocks noChangeArrowheads="1"/>
          </p:cNvSpPr>
          <p:nvPr/>
        </p:nvSpPr>
        <p:spPr bwMode="auto">
          <a:xfrm>
            <a:off x="5279592" y="5964779"/>
            <a:ext cx="6096000" cy="461665"/>
          </a:xfrm>
          <a:prstGeom prst="rect">
            <a:avLst/>
          </a:prstGeom>
          <a:noFill/>
          <a:ln>
            <a:noFill/>
          </a:ln>
          <a:effectLst/>
        </p:spPr>
        <p:txBody>
          <a:bodyPr wrap="square">
            <a:spAutoFit/>
          </a:bodyPr>
          <a:lstStyle/>
          <a:p>
            <a:pPr>
              <a:spcBef>
                <a:spcPct val="50000"/>
              </a:spcBef>
              <a:defRPr/>
            </a:pPr>
            <a:r>
              <a:rPr lang="en-US">
                <a:latin typeface="Times New Roman" pitchFamily="18" charset="0"/>
                <a:cs typeface="Times New Roman" pitchFamily="18" charset="0"/>
              </a:rPr>
              <a:t>Các phần tử trong cột đều đồng dư với </a:t>
            </a:r>
            <a:r>
              <a:rPr lang="en-US" b="1">
                <a:solidFill>
                  <a:srgbClr val="FF0000"/>
                </a:solidFill>
                <a:effectLst>
                  <a:outerShdw blurRad="38100" dist="38100" dir="2700000" algn="tl">
                    <a:srgbClr val="C0C0C0"/>
                  </a:outerShdw>
                </a:effectLst>
                <a:latin typeface="Times New Roman" pitchFamily="18" charset="0"/>
                <a:cs typeface="Times New Roman" pitchFamily="18" charset="0"/>
              </a:rPr>
              <a:t>0</a:t>
            </a:r>
            <a:r>
              <a:rPr lang="en-US">
                <a:solidFill>
                  <a:srgbClr val="FF0000"/>
                </a:solidFill>
                <a:latin typeface="Times New Roman" pitchFamily="18" charset="0"/>
                <a:cs typeface="Times New Roman" pitchFamily="18" charset="0"/>
              </a:rPr>
              <a:t> mod 7</a:t>
            </a:r>
          </a:p>
        </p:txBody>
      </p:sp>
      <p:sp>
        <p:nvSpPr>
          <p:cNvPr id="37" name="Text Box 165"/>
          <p:cNvSpPr txBox="1">
            <a:spLocks noChangeArrowheads="1"/>
          </p:cNvSpPr>
          <p:nvPr/>
        </p:nvSpPr>
        <p:spPr bwMode="auto">
          <a:xfrm>
            <a:off x="6917892" y="5964779"/>
            <a:ext cx="6019800" cy="461665"/>
          </a:xfrm>
          <a:prstGeom prst="rect">
            <a:avLst/>
          </a:prstGeom>
          <a:noFill/>
          <a:ln>
            <a:noFill/>
          </a:ln>
          <a:effectLst/>
        </p:spPr>
        <p:txBody>
          <a:bodyPr wrap="square">
            <a:spAutoFit/>
          </a:bodyPr>
          <a:lstStyle/>
          <a:p>
            <a:pPr>
              <a:spcBef>
                <a:spcPct val="50000"/>
              </a:spcBef>
              <a:defRPr/>
            </a:pPr>
            <a:r>
              <a:rPr lang="en-US">
                <a:latin typeface="Times New Roman" pitchFamily="18" charset="0"/>
                <a:cs typeface="Times New Roman" pitchFamily="18" charset="0"/>
              </a:rPr>
              <a:t>Các phần tử trong cột đều đồng dư với </a:t>
            </a:r>
            <a:r>
              <a:rPr lang="en-US" b="1">
                <a:solidFill>
                  <a:srgbClr val="FF0000"/>
                </a:solidFill>
                <a:effectLst>
                  <a:outerShdw blurRad="38100" dist="38100" dir="2700000" algn="tl">
                    <a:srgbClr val="C0C0C0"/>
                  </a:outerShdw>
                </a:effectLst>
                <a:latin typeface="Times New Roman" pitchFamily="18" charset="0"/>
                <a:cs typeface="Times New Roman" pitchFamily="18" charset="0"/>
              </a:rPr>
              <a:t>3</a:t>
            </a:r>
            <a:r>
              <a:rPr lang="en-US">
                <a:solidFill>
                  <a:srgbClr val="FF0000"/>
                </a:solidFill>
                <a:latin typeface="Times New Roman" pitchFamily="18" charset="0"/>
                <a:cs typeface="Times New Roman" pitchFamily="18" charset="0"/>
              </a:rPr>
              <a:t> mod 7</a:t>
            </a:r>
          </a:p>
        </p:txBody>
      </p:sp>
      <p:sp>
        <p:nvSpPr>
          <p:cNvPr id="38" name="Text Box 165"/>
          <p:cNvSpPr txBox="1">
            <a:spLocks noChangeArrowheads="1"/>
          </p:cNvSpPr>
          <p:nvPr/>
        </p:nvSpPr>
        <p:spPr bwMode="auto">
          <a:xfrm>
            <a:off x="5317692" y="5947401"/>
            <a:ext cx="6019800" cy="461665"/>
          </a:xfrm>
          <a:prstGeom prst="rect">
            <a:avLst/>
          </a:prstGeom>
          <a:noFill/>
          <a:ln>
            <a:noFill/>
          </a:ln>
          <a:effectLst/>
        </p:spPr>
        <p:txBody>
          <a:bodyPr wrap="square">
            <a:spAutoFit/>
          </a:bodyPr>
          <a:lstStyle/>
          <a:p>
            <a:pPr>
              <a:spcBef>
                <a:spcPct val="50000"/>
              </a:spcBef>
              <a:defRPr/>
            </a:pPr>
            <a:r>
              <a:rPr lang="en-US">
                <a:latin typeface="Times New Roman" pitchFamily="18" charset="0"/>
                <a:cs typeface="Times New Roman" pitchFamily="18" charset="0"/>
              </a:rPr>
              <a:t>Các đại diện của các số nguyên </a:t>
            </a:r>
            <a:r>
              <a:rPr lang="en-US">
                <a:solidFill>
                  <a:srgbClr val="FF0000"/>
                </a:solidFill>
                <a:latin typeface="Times New Roman" pitchFamily="18" charset="0"/>
                <a:cs typeface="Times New Roman" pitchFamily="18" charset="0"/>
              </a:rPr>
              <a:t>mod 7</a:t>
            </a:r>
          </a:p>
        </p:txBody>
      </p:sp>
      <p:sp>
        <p:nvSpPr>
          <p:cNvPr id="39" name="Bent-Up Arrow 38"/>
          <p:cNvSpPr/>
          <p:nvPr/>
        </p:nvSpPr>
        <p:spPr>
          <a:xfrm rot="10800000">
            <a:off x="6938396" y="3440767"/>
            <a:ext cx="673100" cy="2465188"/>
          </a:xfrm>
          <a:prstGeom prst="bentUp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9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par>
                          <p:cTn id="38" fill="hold">
                            <p:stCondLst>
                              <p:cond delay="50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36"/>
                                        </p:tgtEl>
                                        <p:attrNameLst>
                                          <p:attrName>style.visibility</p:attrName>
                                        </p:attrNameLst>
                                      </p:cBhvr>
                                      <p:to>
                                        <p:strVal val="visible"/>
                                      </p:to>
                                    </p:set>
                                    <p:anim calcmode="discrete" valueType="clr">
                                      <p:cBhvr override="childStyle">
                                        <p:cTn id="41"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36"/>
                                        </p:tgtEl>
                                        <p:attrNameLst>
                                          <p:attrName>fillcolor</p:attrName>
                                        </p:attrNameLst>
                                      </p:cBhvr>
                                      <p:tavLst>
                                        <p:tav tm="0">
                                          <p:val>
                                            <p:clrVal>
                                              <a:schemeClr val="accent2"/>
                                            </p:clrVal>
                                          </p:val>
                                        </p:tav>
                                        <p:tav tm="50000">
                                          <p:val>
                                            <p:clrVal>
                                              <a:schemeClr val="hlink"/>
                                            </p:clrVal>
                                          </p:val>
                                        </p:tav>
                                      </p:tavLst>
                                    </p:anim>
                                    <p:set>
                                      <p:cBhvr>
                                        <p:cTn id="43" dur="80"/>
                                        <p:tgtEl>
                                          <p:spTgt spid="36"/>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3" presetClass="exit" presetSubtype="10" fill="hold" grpId="1" nodeType="clickEffect">
                                  <p:stCondLst>
                                    <p:cond delay="0"/>
                                  </p:stCondLst>
                                  <p:childTnLst>
                                    <p:animEffect transition="out" filter="blinds(horizontal)">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par>
                                <p:cTn id="61" presetID="3" presetClass="exit" presetSubtype="10" fill="hold" grpId="1" nodeType="withEffect">
                                  <p:stCondLst>
                                    <p:cond delay="0"/>
                                  </p:stCondLst>
                                  <p:childTnLst>
                                    <p:animEffect transition="out" filter="blinds(horizontal)">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par>
                                <p:cTn id="64" presetID="3" presetClass="exit" presetSubtype="10" fill="hold" grpId="1" nodeType="withEffect">
                                  <p:stCondLst>
                                    <p:cond delay="0"/>
                                  </p:stCondLst>
                                  <p:childTnLst>
                                    <p:animEffect transition="out" filter="blinds(horizontal)">
                                      <p:cBhvr>
                                        <p:cTn id="65" dur="500"/>
                                        <p:tgtEl>
                                          <p:spTgt spid="11"/>
                                        </p:tgtEl>
                                      </p:cBhvr>
                                    </p:animEffect>
                                    <p:set>
                                      <p:cBhvr>
                                        <p:cTn id="66" dur="1" fill="hold">
                                          <p:stCondLst>
                                            <p:cond delay="499"/>
                                          </p:stCondLst>
                                        </p:cTn>
                                        <p:tgtEl>
                                          <p:spTgt spid="11"/>
                                        </p:tgtEl>
                                        <p:attrNameLst>
                                          <p:attrName>style.visibility</p:attrName>
                                        </p:attrNameLst>
                                      </p:cBhvr>
                                      <p:to>
                                        <p:strVal val="hidden"/>
                                      </p:to>
                                    </p:set>
                                  </p:childTnLst>
                                </p:cTn>
                              </p:par>
                              <p:par>
                                <p:cTn id="67" presetID="3" presetClass="exit" presetSubtype="10" fill="hold" grpId="1" nodeType="withEffect">
                                  <p:stCondLst>
                                    <p:cond delay="0"/>
                                  </p:stCondLst>
                                  <p:childTnLst>
                                    <p:animEffect transition="out" filter="blinds(horizontal)">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par>
                                <p:cTn id="70" presetID="3" presetClass="exit" presetSubtype="10" fill="hold" grpId="1" nodeType="withEffect">
                                  <p:stCondLst>
                                    <p:cond delay="0"/>
                                  </p:stCondLst>
                                  <p:childTnLst>
                                    <p:animEffect transition="out" filter="blinds(horizontal)">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par>
                                <p:cTn id="73" presetID="3" presetClass="exit" presetSubtype="10" fill="hold" grpId="1" nodeType="withEffect">
                                  <p:stCondLst>
                                    <p:cond delay="0"/>
                                  </p:stCondLst>
                                  <p:childTnLst>
                                    <p:animEffect transition="out" filter="blinds(horizontal)">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par>
                                <p:cTn id="79" presetID="3" presetClass="exit" presetSubtype="10" fill="hold" grpId="1" nodeType="withEffect">
                                  <p:stCondLst>
                                    <p:cond delay="0"/>
                                  </p:stCondLst>
                                  <p:iterate type="lt">
                                    <p:tmPct val="0"/>
                                  </p:iterate>
                                  <p:childTnLst>
                                    <p:animEffect transition="out" filter="blinds(horizontal)">
                                      <p:cBhvr>
                                        <p:cTn id="80" dur="500"/>
                                        <p:tgtEl>
                                          <p:spTgt spid="36"/>
                                        </p:tgtEl>
                                      </p:cBhvr>
                                    </p:animEffect>
                                    <p:set>
                                      <p:cBhvr>
                                        <p:cTn id="81" dur="1" fill="hold">
                                          <p:stCondLst>
                                            <p:cond delay="499"/>
                                          </p:stCondLst>
                                        </p:cTn>
                                        <p:tgtEl>
                                          <p:spTgt spid="36"/>
                                        </p:tgtEl>
                                        <p:attrNameLst>
                                          <p:attrName>style.visibility</p:attrName>
                                        </p:attrNameLst>
                                      </p:cBhvr>
                                      <p:to>
                                        <p:strVal val="hidden"/>
                                      </p:to>
                                    </p:set>
                                  </p:childTnLst>
                                </p:cTn>
                              </p:par>
                            </p:childTnLst>
                          </p:cTn>
                        </p:par>
                        <p:par>
                          <p:cTn id="82" fill="hold">
                            <p:stCondLst>
                              <p:cond delay="500"/>
                            </p:stCondLst>
                            <p:childTnLst>
                              <p:par>
                                <p:cTn id="83" presetID="4" presetClass="entr" presetSubtype="16"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ox(in)">
                                      <p:cBhvr>
                                        <p:cTn id="85" dur="500"/>
                                        <p:tgtEl>
                                          <p:spTgt spid="25"/>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box(in)">
                                      <p:cBhvr>
                                        <p:cTn id="88" dur="500"/>
                                        <p:tgtEl>
                                          <p:spTgt spid="35"/>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box(in)">
                                      <p:cBhvr>
                                        <p:cTn id="91" dur="500"/>
                                        <p:tgtEl>
                                          <p:spTgt spid="27"/>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ox(in)">
                                      <p:cBhvr>
                                        <p:cTn id="94" dur="500"/>
                                        <p:tgtEl>
                                          <p:spTgt spid="28"/>
                                        </p:tgtEl>
                                      </p:cBhvr>
                                    </p:animEffect>
                                  </p:childTnLst>
                                </p:cTn>
                              </p:par>
                              <p:par>
                                <p:cTn id="95" presetID="4" presetClass="entr" presetSubtype="16"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ox(in)">
                                      <p:cBhvr>
                                        <p:cTn id="97" dur="500"/>
                                        <p:tgtEl>
                                          <p:spTgt spid="29"/>
                                        </p:tgtEl>
                                      </p:cBhvr>
                                    </p:animEffect>
                                  </p:childTnLst>
                                </p:cTn>
                              </p:par>
                              <p:par>
                                <p:cTn id="98" presetID="4" presetClass="entr" presetSubtype="16"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box(in)">
                                      <p:cBhvr>
                                        <p:cTn id="100" dur="500"/>
                                        <p:tgtEl>
                                          <p:spTgt spid="30"/>
                                        </p:tgtEl>
                                      </p:cBhvr>
                                    </p:animEffect>
                                  </p:childTnLst>
                                </p:cTn>
                              </p:par>
                              <p:par>
                                <p:cTn id="101" presetID="4" presetClass="entr" presetSubtype="16"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box(in)">
                                      <p:cBhvr>
                                        <p:cTn id="103" dur="500"/>
                                        <p:tgtEl>
                                          <p:spTgt spid="31"/>
                                        </p:tgtEl>
                                      </p:cBhvr>
                                    </p:animEffect>
                                  </p:childTnLst>
                                </p:cTn>
                              </p:par>
                              <p:par>
                                <p:cTn id="104" presetID="4" presetClass="entr" presetSubtype="16"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box(in)">
                                      <p:cBhvr>
                                        <p:cTn id="106" dur="500"/>
                                        <p:tgtEl>
                                          <p:spTgt spid="32"/>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box(in)">
                                      <p:cBhvr>
                                        <p:cTn id="109" dur="500"/>
                                        <p:tgtEl>
                                          <p:spTgt spid="33"/>
                                        </p:tgtEl>
                                      </p:cBhvr>
                                    </p:animEffect>
                                  </p:childTnLst>
                                </p:cTn>
                              </p:par>
                              <p:par>
                                <p:cTn id="110" presetID="4" presetClass="entr" presetSubtype="16"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ox(in)">
                                      <p:cBhvr>
                                        <p:cTn id="112" dur="500"/>
                                        <p:tgtEl>
                                          <p:spTgt spid="34"/>
                                        </p:tgtEl>
                                      </p:cBhvr>
                                    </p:animEffect>
                                  </p:childTnLst>
                                </p:cTn>
                              </p:par>
                              <p:par>
                                <p:cTn id="113" presetID="4" presetClass="entr" presetSubtype="16"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box(in)">
                                      <p:cBhvr>
                                        <p:cTn id="115" dur="500"/>
                                        <p:tgtEl>
                                          <p:spTgt spid="26"/>
                                        </p:tgtEl>
                                      </p:cBhvr>
                                    </p:animEffect>
                                  </p:childTnLst>
                                </p:cTn>
                              </p:par>
                            </p:childTnLst>
                          </p:cTn>
                        </p:par>
                        <p:par>
                          <p:cTn id="116" fill="hold">
                            <p:stCondLst>
                              <p:cond delay="1000"/>
                            </p:stCondLst>
                            <p:childTnLst>
                              <p:par>
                                <p:cTn id="117" presetID="27" presetClass="entr" presetSubtype="0" fill="hold" grpId="0" nodeType="afterEffect">
                                  <p:stCondLst>
                                    <p:cond delay="0"/>
                                  </p:stCondLst>
                                  <p:iterate type="lt">
                                    <p:tmPct val="50000"/>
                                  </p:iterate>
                                  <p:childTnLst>
                                    <p:set>
                                      <p:cBhvr>
                                        <p:cTn id="118" dur="1" fill="hold">
                                          <p:stCondLst>
                                            <p:cond delay="0"/>
                                          </p:stCondLst>
                                        </p:cTn>
                                        <p:tgtEl>
                                          <p:spTgt spid="37"/>
                                        </p:tgtEl>
                                        <p:attrNameLst>
                                          <p:attrName>style.visibility</p:attrName>
                                        </p:attrNameLst>
                                      </p:cBhvr>
                                      <p:to>
                                        <p:strVal val="visible"/>
                                      </p:to>
                                    </p:set>
                                    <p:anim calcmode="discrete" valueType="clr">
                                      <p:cBhvr override="childStyle">
                                        <p:cTn id="119" dur="80"/>
                                        <p:tgtEl>
                                          <p:spTgt spid="37"/>
                                        </p:tgtEl>
                                        <p:attrNameLst>
                                          <p:attrName>style.color</p:attrName>
                                        </p:attrNameLst>
                                      </p:cBhvr>
                                      <p:tavLst>
                                        <p:tav tm="0">
                                          <p:val>
                                            <p:clrVal>
                                              <a:schemeClr val="accent2"/>
                                            </p:clrVal>
                                          </p:val>
                                        </p:tav>
                                        <p:tav tm="50000">
                                          <p:val>
                                            <p:clrVal>
                                              <a:schemeClr val="hlink"/>
                                            </p:clrVal>
                                          </p:val>
                                        </p:tav>
                                      </p:tavLst>
                                    </p:anim>
                                    <p:anim calcmode="discrete" valueType="clr">
                                      <p:cBhvr>
                                        <p:cTn id="120" dur="80"/>
                                        <p:tgtEl>
                                          <p:spTgt spid="37"/>
                                        </p:tgtEl>
                                        <p:attrNameLst>
                                          <p:attrName>fillcolor</p:attrName>
                                        </p:attrNameLst>
                                      </p:cBhvr>
                                      <p:tavLst>
                                        <p:tav tm="0">
                                          <p:val>
                                            <p:clrVal>
                                              <a:schemeClr val="accent2"/>
                                            </p:clrVal>
                                          </p:val>
                                        </p:tav>
                                        <p:tav tm="50000">
                                          <p:val>
                                            <p:clrVal>
                                              <a:schemeClr val="hlink"/>
                                            </p:clrVal>
                                          </p:val>
                                        </p:tav>
                                      </p:tavLst>
                                    </p:anim>
                                    <p:set>
                                      <p:cBhvr>
                                        <p:cTn id="121" dur="80"/>
                                        <p:tgtEl>
                                          <p:spTgt spid="37"/>
                                        </p:tgtEl>
                                        <p:attrNameLst>
                                          <p:attrName>fill.type</p:attrName>
                                        </p:attrNameLst>
                                      </p:cBhvr>
                                      <p:to>
                                        <p:strVal val="solid"/>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1" nodeType="clickEffect">
                                  <p:stCondLst>
                                    <p:cond delay="0"/>
                                  </p:stCondLst>
                                  <p:childTnLst>
                                    <p:animEffect transition="out" filter="blinds(horizontal)">
                                      <p:cBhvr>
                                        <p:cTn id="125" dur="1000"/>
                                        <p:tgtEl>
                                          <p:spTgt spid="25"/>
                                        </p:tgtEl>
                                      </p:cBhvr>
                                    </p:animEffect>
                                    <p:set>
                                      <p:cBhvr>
                                        <p:cTn id="126" dur="1" fill="hold">
                                          <p:stCondLst>
                                            <p:cond delay="999"/>
                                          </p:stCondLst>
                                        </p:cTn>
                                        <p:tgtEl>
                                          <p:spTgt spid="25"/>
                                        </p:tgtEl>
                                        <p:attrNameLst>
                                          <p:attrName>style.visibility</p:attrName>
                                        </p:attrNameLst>
                                      </p:cBhvr>
                                      <p:to>
                                        <p:strVal val="hidden"/>
                                      </p:to>
                                    </p:set>
                                  </p:childTnLst>
                                </p:cTn>
                              </p:par>
                              <p:par>
                                <p:cTn id="127" presetID="3" presetClass="exit" presetSubtype="10" fill="hold" grpId="1" nodeType="withEffect">
                                  <p:stCondLst>
                                    <p:cond delay="0"/>
                                  </p:stCondLst>
                                  <p:childTnLst>
                                    <p:animEffect transition="out" filter="blinds(horizontal)">
                                      <p:cBhvr>
                                        <p:cTn id="128" dur="500"/>
                                        <p:tgtEl>
                                          <p:spTgt spid="35"/>
                                        </p:tgtEl>
                                      </p:cBhvr>
                                    </p:animEffect>
                                    <p:set>
                                      <p:cBhvr>
                                        <p:cTn id="129" dur="1" fill="hold">
                                          <p:stCondLst>
                                            <p:cond delay="499"/>
                                          </p:stCondLst>
                                        </p:cTn>
                                        <p:tgtEl>
                                          <p:spTgt spid="35"/>
                                        </p:tgtEl>
                                        <p:attrNameLst>
                                          <p:attrName>style.visibility</p:attrName>
                                        </p:attrNameLst>
                                      </p:cBhvr>
                                      <p:to>
                                        <p:strVal val="hidden"/>
                                      </p:to>
                                    </p:set>
                                  </p:childTnLst>
                                </p:cTn>
                              </p:par>
                              <p:par>
                                <p:cTn id="130" presetID="3" presetClass="exit" presetSubtype="10" fill="hold" grpId="1" nodeType="withEffect">
                                  <p:stCondLst>
                                    <p:cond delay="0"/>
                                  </p:stCondLst>
                                  <p:childTnLst>
                                    <p:animEffect transition="out" filter="blinds(horizontal)">
                                      <p:cBhvr>
                                        <p:cTn id="131" dur="500"/>
                                        <p:tgtEl>
                                          <p:spTgt spid="27"/>
                                        </p:tgtEl>
                                      </p:cBhvr>
                                    </p:animEffect>
                                    <p:set>
                                      <p:cBhvr>
                                        <p:cTn id="132" dur="1" fill="hold">
                                          <p:stCondLst>
                                            <p:cond delay="499"/>
                                          </p:stCondLst>
                                        </p:cTn>
                                        <p:tgtEl>
                                          <p:spTgt spid="27"/>
                                        </p:tgtEl>
                                        <p:attrNameLst>
                                          <p:attrName>style.visibility</p:attrName>
                                        </p:attrNameLst>
                                      </p:cBhvr>
                                      <p:to>
                                        <p:strVal val="hidden"/>
                                      </p:to>
                                    </p:set>
                                  </p:childTnLst>
                                </p:cTn>
                              </p:par>
                              <p:par>
                                <p:cTn id="133" presetID="3" presetClass="exit" presetSubtype="10" fill="hold" grpId="1" nodeType="withEffect">
                                  <p:stCondLst>
                                    <p:cond delay="0"/>
                                  </p:stCondLst>
                                  <p:childTnLst>
                                    <p:animEffect transition="out" filter="blinds(horizontal)">
                                      <p:cBhvr>
                                        <p:cTn id="134" dur="500"/>
                                        <p:tgtEl>
                                          <p:spTgt spid="28"/>
                                        </p:tgtEl>
                                      </p:cBhvr>
                                    </p:animEffect>
                                    <p:set>
                                      <p:cBhvr>
                                        <p:cTn id="135" dur="1" fill="hold">
                                          <p:stCondLst>
                                            <p:cond delay="499"/>
                                          </p:stCondLst>
                                        </p:cTn>
                                        <p:tgtEl>
                                          <p:spTgt spid="28"/>
                                        </p:tgtEl>
                                        <p:attrNameLst>
                                          <p:attrName>style.visibility</p:attrName>
                                        </p:attrNameLst>
                                      </p:cBhvr>
                                      <p:to>
                                        <p:strVal val="hidden"/>
                                      </p:to>
                                    </p:set>
                                  </p:childTnLst>
                                </p:cTn>
                              </p:par>
                              <p:par>
                                <p:cTn id="136" presetID="3" presetClass="exit" presetSubtype="10" fill="hold" grpId="1" nodeType="withEffect">
                                  <p:stCondLst>
                                    <p:cond delay="0"/>
                                  </p:stCondLst>
                                  <p:childTnLst>
                                    <p:animEffect transition="out" filter="blinds(horizontal)">
                                      <p:cBhvr>
                                        <p:cTn id="137" dur="500"/>
                                        <p:tgtEl>
                                          <p:spTgt spid="29"/>
                                        </p:tgtEl>
                                      </p:cBhvr>
                                    </p:animEffect>
                                    <p:set>
                                      <p:cBhvr>
                                        <p:cTn id="138" dur="1" fill="hold">
                                          <p:stCondLst>
                                            <p:cond delay="499"/>
                                          </p:stCondLst>
                                        </p:cTn>
                                        <p:tgtEl>
                                          <p:spTgt spid="29"/>
                                        </p:tgtEl>
                                        <p:attrNameLst>
                                          <p:attrName>style.visibility</p:attrName>
                                        </p:attrNameLst>
                                      </p:cBhvr>
                                      <p:to>
                                        <p:strVal val="hidden"/>
                                      </p:to>
                                    </p:set>
                                  </p:childTnLst>
                                </p:cTn>
                              </p:par>
                              <p:par>
                                <p:cTn id="139" presetID="3" presetClass="exit" presetSubtype="10" fill="hold" grpId="1" nodeType="withEffect">
                                  <p:stCondLst>
                                    <p:cond delay="0"/>
                                  </p:stCondLst>
                                  <p:childTnLst>
                                    <p:animEffect transition="out" filter="blinds(horizontal)">
                                      <p:cBhvr>
                                        <p:cTn id="140" dur="500"/>
                                        <p:tgtEl>
                                          <p:spTgt spid="30"/>
                                        </p:tgtEl>
                                      </p:cBhvr>
                                    </p:animEffect>
                                    <p:set>
                                      <p:cBhvr>
                                        <p:cTn id="141" dur="1" fill="hold">
                                          <p:stCondLst>
                                            <p:cond delay="499"/>
                                          </p:stCondLst>
                                        </p:cTn>
                                        <p:tgtEl>
                                          <p:spTgt spid="30"/>
                                        </p:tgtEl>
                                        <p:attrNameLst>
                                          <p:attrName>style.visibility</p:attrName>
                                        </p:attrNameLst>
                                      </p:cBhvr>
                                      <p:to>
                                        <p:strVal val="hidden"/>
                                      </p:to>
                                    </p:set>
                                  </p:childTnLst>
                                </p:cTn>
                              </p:par>
                              <p:par>
                                <p:cTn id="142" presetID="3" presetClass="exit" presetSubtype="10" fill="hold" grpId="1" nodeType="withEffect">
                                  <p:stCondLst>
                                    <p:cond delay="0"/>
                                  </p:stCondLst>
                                  <p:childTnLst>
                                    <p:animEffect transition="out" filter="blinds(horizontal)">
                                      <p:cBhvr>
                                        <p:cTn id="143" dur="500"/>
                                        <p:tgtEl>
                                          <p:spTgt spid="31"/>
                                        </p:tgtEl>
                                      </p:cBhvr>
                                    </p:animEffect>
                                    <p:set>
                                      <p:cBhvr>
                                        <p:cTn id="144" dur="1" fill="hold">
                                          <p:stCondLst>
                                            <p:cond delay="499"/>
                                          </p:stCondLst>
                                        </p:cTn>
                                        <p:tgtEl>
                                          <p:spTgt spid="31"/>
                                        </p:tgtEl>
                                        <p:attrNameLst>
                                          <p:attrName>style.visibility</p:attrName>
                                        </p:attrNameLst>
                                      </p:cBhvr>
                                      <p:to>
                                        <p:strVal val="hidden"/>
                                      </p:to>
                                    </p:set>
                                  </p:childTnLst>
                                </p:cTn>
                              </p:par>
                              <p:par>
                                <p:cTn id="145" presetID="3" presetClass="exit" presetSubtype="10" fill="hold" grpId="1" nodeType="withEffect">
                                  <p:stCondLst>
                                    <p:cond delay="0"/>
                                  </p:stCondLst>
                                  <p:childTnLst>
                                    <p:animEffect transition="out" filter="blinds(horizontal)">
                                      <p:cBhvr>
                                        <p:cTn id="146" dur="500"/>
                                        <p:tgtEl>
                                          <p:spTgt spid="32"/>
                                        </p:tgtEl>
                                      </p:cBhvr>
                                    </p:animEffect>
                                    <p:set>
                                      <p:cBhvr>
                                        <p:cTn id="147" dur="1" fill="hold">
                                          <p:stCondLst>
                                            <p:cond delay="499"/>
                                          </p:stCondLst>
                                        </p:cTn>
                                        <p:tgtEl>
                                          <p:spTgt spid="32"/>
                                        </p:tgtEl>
                                        <p:attrNameLst>
                                          <p:attrName>style.visibility</p:attrName>
                                        </p:attrNameLst>
                                      </p:cBhvr>
                                      <p:to>
                                        <p:strVal val="hidden"/>
                                      </p:to>
                                    </p:set>
                                  </p:childTnLst>
                                </p:cTn>
                              </p:par>
                              <p:par>
                                <p:cTn id="148" presetID="3" presetClass="exit" presetSubtype="10" fill="hold" grpId="1" nodeType="withEffect">
                                  <p:stCondLst>
                                    <p:cond delay="0"/>
                                  </p:stCondLst>
                                  <p:childTnLst>
                                    <p:animEffect transition="out" filter="blinds(horizontal)">
                                      <p:cBhvr>
                                        <p:cTn id="149" dur="500"/>
                                        <p:tgtEl>
                                          <p:spTgt spid="33"/>
                                        </p:tgtEl>
                                      </p:cBhvr>
                                    </p:animEffect>
                                    <p:set>
                                      <p:cBhvr>
                                        <p:cTn id="150" dur="1" fill="hold">
                                          <p:stCondLst>
                                            <p:cond delay="499"/>
                                          </p:stCondLst>
                                        </p:cTn>
                                        <p:tgtEl>
                                          <p:spTgt spid="33"/>
                                        </p:tgtEl>
                                        <p:attrNameLst>
                                          <p:attrName>style.visibility</p:attrName>
                                        </p:attrNameLst>
                                      </p:cBhvr>
                                      <p:to>
                                        <p:strVal val="hidden"/>
                                      </p:to>
                                    </p:set>
                                  </p:childTnLst>
                                </p:cTn>
                              </p:par>
                              <p:par>
                                <p:cTn id="151" presetID="3" presetClass="exit" presetSubtype="10" fill="hold" grpId="1" nodeType="withEffect">
                                  <p:stCondLst>
                                    <p:cond delay="0"/>
                                  </p:stCondLst>
                                  <p:childTnLst>
                                    <p:animEffect transition="out" filter="blinds(horizontal)">
                                      <p:cBhvr>
                                        <p:cTn id="152" dur="500"/>
                                        <p:tgtEl>
                                          <p:spTgt spid="34"/>
                                        </p:tgtEl>
                                      </p:cBhvr>
                                    </p:animEffect>
                                    <p:set>
                                      <p:cBhvr>
                                        <p:cTn id="153" dur="1" fill="hold">
                                          <p:stCondLst>
                                            <p:cond delay="499"/>
                                          </p:stCondLst>
                                        </p:cTn>
                                        <p:tgtEl>
                                          <p:spTgt spid="34"/>
                                        </p:tgtEl>
                                        <p:attrNameLst>
                                          <p:attrName>style.visibility</p:attrName>
                                        </p:attrNameLst>
                                      </p:cBhvr>
                                      <p:to>
                                        <p:strVal val="hidden"/>
                                      </p:to>
                                    </p:set>
                                  </p:childTnLst>
                                </p:cTn>
                              </p:par>
                              <p:par>
                                <p:cTn id="154" presetID="3" presetClass="exit" presetSubtype="10" fill="hold" grpId="1" nodeType="withEffect">
                                  <p:stCondLst>
                                    <p:cond delay="0"/>
                                  </p:stCondLst>
                                  <p:childTnLst>
                                    <p:animEffect transition="out" filter="blinds(horizontal)">
                                      <p:cBhvr>
                                        <p:cTn id="155" dur="500"/>
                                        <p:tgtEl>
                                          <p:spTgt spid="26"/>
                                        </p:tgtEl>
                                      </p:cBhvr>
                                    </p:animEffect>
                                    <p:set>
                                      <p:cBhvr>
                                        <p:cTn id="156" dur="1" fill="hold">
                                          <p:stCondLst>
                                            <p:cond delay="499"/>
                                          </p:stCondLst>
                                        </p:cTn>
                                        <p:tgtEl>
                                          <p:spTgt spid="26"/>
                                        </p:tgtEl>
                                        <p:attrNameLst>
                                          <p:attrName>style.visibility</p:attrName>
                                        </p:attrNameLst>
                                      </p:cBhvr>
                                      <p:to>
                                        <p:strVal val="hidden"/>
                                      </p:to>
                                    </p:set>
                                  </p:childTnLst>
                                </p:cTn>
                              </p:par>
                              <p:par>
                                <p:cTn id="157" presetID="3" presetClass="exit" presetSubtype="10" fill="hold" grpId="1" nodeType="withEffect">
                                  <p:stCondLst>
                                    <p:cond delay="0"/>
                                  </p:stCondLst>
                                  <p:iterate type="lt">
                                    <p:tmPct val="0"/>
                                  </p:iterate>
                                  <p:childTnLst>
                                    <p:animEffect transition="out" filter="blinds(horizontal)">
                                      <p:cBhvr>
                                        <p:cTn id="158" dur="500"/>
                                        <p:tgtEl>
                                          <p:spTgt spid="37"/>
                                        </p:tgtEl>
                                      </p:cBhvr>
                                    </p:animEffect>
                                    <p:set>
                                      <p:cBhvr>
                                        <p:cTn id="159" dur="1" fill="hold">
                                          <p:stCondLst>
                                            <p:cond delay="499"/>
                                          </p:stCondLst>
                                        </p:cTn>
                                        <p:tgtEl>
                                          <p:spTgt spid="37"/>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4" presetClass="entr" presetSubtype="16" fill="hold" grpId="2" nodeType="clickEffect">
                                  <p:stCondLst>
                                    <p:cond delay="0"/>
                                  </p:stCondLst>
                                  <p:childTnLst>
                                    <p:set>
                                      <p:cBhvr>
                                        <p:cTn id="163" dur="1" fill="hold">
                                          <p:stCondLst>
                                            <p:cond delay="0"/>
                                          </p:stCondLst>
                                        </p:cTn>
                                        <p:tgtEl>
                                          <p:spTgt spid="10"/>
                                        </p:tgtEl>
                                        <p:attrNameLst>
                                          <p:attrName>style.visibility</p:attrName>
                                        </p:attrNameLst>
                                      </p:cBhvr>
                                      <p:to>
                                        <p:strVal val="visible"/>
                                      </p:to>
                                    </p:set>
                                    <p:animEffect transition="in" filter="box(in)">
                                      <p:cBhvr>
                                        <p:cTn id="164" dur="500"/>
                                        <p:tgtEl>
                                          <p:spTgt spid="10"/>
                                        </p:tgtEl>
                                      </p:cBhvr>
                                    </p:animEffect>
                                  </p:childTnLst>
                                </p:cTn>
                              </p:par>
                              <p:par>
                                <p:cTn id="165" presetID="4" presetClass="entr" presetSubtype="16" fill="hold" grpId="0" nodeType="withEffect">
                                  <p:stCondLst>
                                    <p:cond delay="0"/>
                                  </p:stCondLst>
                                  <p:childTnLst>
                                    <p:set>
                                      <p:cBhvr>
                                        <p:cTn id="166" dur="1" fill="hold">
                                          <p:stCondLst>
                                            <p:cond delay="0"/>
                                          </p:stCondLst>
                                        </p:cTn>
                                        <p:tgtEl>
                                          <p:spTgt spid="19"/>
                                        </p:tgtEl>
                                        <p:attrNameLst>
                                          <p:attrName>style.visibility</p:attrName>
                                        </p:attrNameLst>
                                      </p:cBhvr>
                                      <p:to>
                                        <p:strVal val="visible"/>
                                      </p:to>
                                    </p:set>
                                    <p:animEffect transition="in" filter="box(in)">
                                      <p:cBhvr>
                                        <p:cTn id="167" dur="500"/>
                                        <p:tgtEl>
                                          <p:spTgt spid="19"/>
                                        </p:tgtEl>
                                      </p:cBhvr>
                                    </p:animEffect>
                                  </p:childTnLst>
                                </p:cTn>
                              </p:par>
                              <p:par>
                                <p:cTn id="168" presetID="4" presetClass="entr" presetSubtype="16" fill="hold" grpId="0" nodeType="withEffect">
                                  <p:stCondLst>
                                    <p:cond delay="0"/>
                                  </p:stCondLst>
                                  <p:childTnLst>
                                    <p:set>
                                      <p:cBhvr>
                                        <p:cTn id="169" dur="1" fill="hold">
                                          <p:stCondLst>
                                            <p:cond delay="0"/>
                                          </p:stCondLst>
                                        </p:cTn>
                                        <p:tgtEl>
                                          <p:spTgt spid="20"/>
                                        </p:tgtEl>
                                        <p:attrNameLst>
                                          <p:attrName>style.visibility</p:attrName>
                                        </p:attrNameLst>
                                      </p:cBhvr>
                                      <p:to>
                                        <p:strVal val="visible"/>
                                      </p:to>
                                    </p:set>
                                    <p:animEffect transition="in" filter="box(in)">
                                      <p:cBhvr>
                                        <p:cTn id="170" dur="500"/>
                                        <p:tgtEl>
                                          <p:spTgt spid="20"/>
                                        </p:tgtEl>
                                      </p:cBhvr>
                                    </p:animEffect>
                                  </p:childTnLst>
                                </p:cTn>
                              </p:par>
                              <p:par>
                                <p:cTn id="171" presetID="4" presetClass="entr" presetSubtype="16" fill="hold" grpId="0" nodeType="withEffect">
                                  <p:stCondLst>
                                    <p:cond delay="0"/>
                                  </p:stCondLst>
                                  <p:childTnLst>
                                    <p:set>
                                      <p:cBhvr>
                                        <p:cTn id="172" dur="1" fill="hold">
                                          <p:stCondLst>
                                            <p:cond delay="0"/>
                                          </p:stCondLst>
                                        </p:cTn>
                                        <p:tgtEl>
                                          <p:spTgt spid="21"/>
                                        </p:tgtEl>
                                        <p:attrNameLst>
                                          <p:attrName>style.visibility</p:attrName>
                                        </p:attrNameLst>
                                      </p:cBhvr>
                                      <p:to>
                                        <p:strVal val="visible"/>
                                      </p:to>
                                    </p:set>
                                    <p:animEffect transition="in" filter="box(in)">
                                      <p:cBhvr>
                                        <p:cTn id="173" dur="500"/>
                                        <p:tgtEl>
                                          <p:spTgt spid="21"/>
                                        </p:tgtEl>
                                      </p:cBhvr>
                                    </p:animEffect>
                                  </p:childTnLst>
                                </p:cTn>
                              </p:par>
                              <p:par>
                                <p:cTn id="174" presetID="4" presetClass="entr" presetSubtype="16" fill="hold" grpId="0" nodeType="withEffect">
                                  <p:stCondLst>
                                    <p:cond delay="0"/>
                                  </p:stCondLst>
                                  <p:childTnLst>
                                    <p:set>
                                      <p:cBhvr>
                                        <p:cTn id="175" dur="1" fill="hold">
                                          <p:stCondLst>
                                            <p:cond delay="0"/>
                                          </p:stCondLst>
                                        </p:cTn>
                                        <p:tgtEl>
                                          <p:spTgt spid="22"/>
                                        </p:tgtEl>
                                        <p:attrNameLst>
                                          <p:attrName>style.visibility</p:attrName>
                                        </p:attrNameLst>
                                      </p:cBhvr>
                                      <p:to>
                                        <p:strVal val="visible"/>
                                      </p:to>
                                    </p:set>
                                    <p:animEffect transition="in" filter="box(in)">
                                      <p:cBhvr>
                                        <p:cTn id="176" dur="500"/>
                                        <p:tgtEl>
                                          <p:spTgt spid="22"/>
                                        </p:tgtEl>
                                      </p:cBhvr>
                                    </p:animEffect>
                                  </p:childTnLst>
                                </p:cTn>
                              </p:par>
                              <p:par>
                                <p:cTn id="177" presetID="4" presetClass="entr" presetSubtype="16" fill="hold" grpId="0" nodeType="withEffect">
                                  <p:stCondLst>
                                    <p:cond delay="0"/>
                                  </p:stCondLst>
                                  <p:childTnLst>
                                    <p:set>
                                      <p:cBhvr>
                                        <p:cTn id="178" dur="1" fill="hold">
                                          <p:stCondLst>
                                            <p:cond delay="0"/>
                                          </p:stCondLst>
                                        </p:cTn>
                                        <p:tgtEl>
                                          <p:spTgt spid="23"/>
                                        </p:tgtEl>
                                        <p:attrNameLst>
                                          <p:attrName>style.visibility</p:attrName>
                                        </p:attrNameLst>
                                      </p:cBhvr>
                                      <p:to>
                                        <p:strVal val="visible"/>
                                      </p:to>
                                    </p:set>
                                    <p:animEffect transition="in" filter="box(in)">
                                      <p:cBhvr>
                                        <p:cTn id="179" dur="500"/>
                                        <p:tgtEl>
                                          <p:spTgt spid="23"/>
                                        </p:tgtEl>
                                      </p:cBhvr>
                                    </p:animEffect>
                                  </p:childTnLst>
                                </p:cTn>
                              </p:par>
                              <p:par>
                                <p:cTn id="180" presetID="4" presetClass="entr" presetSubtype="16" fill="hold" grpId="0" nodeType="withEffect">
                                  <p:stCondLst>
                                    <p:cond delay="0"/>
                                  </p:stCondLst>
                                  <p:childTnLst>
                                    <p:set>
                                      <p:cBhvr>
                                        <p:cTn id="181" dur="1" fill="hold">
                                          <p:stCondLst>
                                            <p:cond delay="0"/>
                                          </p:stCondLst>
                                        </p:cTn>
                                        <p:tgtEl>
                                          <p:spTgt spid="24"/>
                                        </p:tgtEl>
                                        <p:attrNameLst>
                                          <p:attrName>style.visibility</p:attrName>
                                        </p:attrNameLst>
                                      </p:cBhvr>
                                      <p:to>
                                        <p:strVal val="visible"/>
                                      </p:to>
                                    </p:set>
                                    <p:animEffect transition="in" filter="box(in)">
                                      <p:cBhvr>
                                        <p:cTn id="182" dur="500"/>
                                        <p:tgtEl>
                                          <p:spTgt spid="24"/>
                                        </p:tgtEl>
                                      </p:cBhvr>
                                    </p:animEffect>
                                  </p:childTnLst>
                                </p:cTn>
                              </p:par>
                            </p:childTnLst>
                          </p:cTn>
                        </p:par>
                        <p:par>
                          <p:cTn id="183" fill="hold">
                            <p:stCondLst>
                              <p:cond delay="500"/>
                            </p:stCondLst>
                            <p:childTnLst>
                              <p:par>
                                <p:cTn id="184" presetID="18" presetClass="entr" presetSubtype="12" fill="hold" grpId="0" nodeType="after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strips(downLeft)">
                                      <p:cBhvr>
                                        <p:cTn id="186" dur="500"/>
                                        <p:tgtEl>
                                          <p:spTgt spid="39"/>
                                        </p:tgtEl>
                                      </p:cBhvr>
                                    </p:animEffect>
                                  </p:childTnLst>
                                </p:cTn>
                              </p:par>
                            </p:childTnLst>
                          </p:cTn>
                        </p:par>
                        <p:par>
                          <p:cTn id="187" fill="hold">
                            <p:stCondLst>
                              <p:cond delay="1000"/>
                            </p:stCondLst>
                            <p:childTnLst>
                              <p:par>
                                <p:cTn id="188" presetID="27" presetClass="entr" presetSubtype="0" fill="hold" grpId="0" nodeType="afterEffect">
                                  <p:stCondLst>
                                    <p:cond delay="0"/>
                                  </p:stCondLst>
                                  <p:iterate type="lt">
                                    <p:tmPct val="50000"/>
                                  </p:iterate>
                                  <p:childTnLst>
                                    <p:set>
                                      <p:cBhvr>
                                        <p:cTn id="189" dur="1" fill="hold">
                                          <p:stCondLst>
                                            <p:cond delay="0"/>
                                          </p:stCondLst>
                                        </p:cTn>
                                        <p:tgtEl>
                                          <p:spTgt spid="38"/>
                                        </p:tgtEl>
                                        <p:attrNameLst>
                                          <p:attrName>style.visibility</p:attrName>
                                        </p:attrNameLst>
                                      </p:cBhvr>
                                      <p:to>
                                        <p:strVal val="visible"/>
                                      </p:to>
                                    </p:set>
                                    <p:anim calcmode="discrete" valueType="clr">
                                      <p:cBhvr override="childStyle">
                                        <p:cTn id="190"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191" dur="80"/>
                                        <p:tgtEl>
                                          <p:spTgt spid="38"/>
                                        </p:tgtEl>
                                        <p:attrNameLst>
                                          <p:attrName>fillcolor</p:attrName>
                                        </p:attrNameLst>
                                      </p:cBhvr>
                                      <p:tavLst>
                                        <p:tav tm="0">
                                          <p:val>
                                            <p:clrVal>
                                              <a:schemeClr val="accent2"/>
                                            </p:clrVal>
                                          </p:val>
                                        </p:tav>
                                        <p:tav tm="50000">
                                          <p:val>
                                            <p:clrVal>
                                              <a:schemeClr val="hlink"/>
                                            </p:clrVal>
                                          </p:val>
                                        </p:tav>
                                      </p:tavLst>
                                    </p:anim>
                                    <p:set>
                                      <p:cBhvr>
                                        <p:cTn id="192" dur="80"/>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0" grpId="2"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9" grpId="0" animBg="1"/>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p:bldP spid="36" grpId="1"/>
      <p:bldP spid="37" grpId="0"/>
      <p:bldP spid="37" grpId="1"/>
      <p:bldP spid="38" grpId="0"/>
      <p:bldP spid="3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2716" y="1086667"/>
            <a:ext cx="11566358" cy="5351078"/>
          </a:xfrm>
        </p:spPr>
        <p:txBody>
          <a:bodyPr/>
          <a:lstStyle/>
          <a:p>
            <a:pPr>
              <a:defRPr/>
            </a:pPr>
            <a:r>
              <a:rPr lang="en-US" b="1" smtClean="0"/>
              <a:t>Hệ mật đường cong Eliptic</a:t>
            </a:r>
          </a:p>
          <a:p>
            <a:pPr lvl="1">
              <a:defRPr/>
            </a:pPr>
            <a:r>
              <a:rPr lang="en-US" b="1" smtClean="0"/>
              <a:t>Các </a:t>
            </a:r>
            <a:r>
              <a:rPr lang="en-US" b="1"/>
              <a:t>đường cong Eliptic:</a:t>
            </a:r>
          </a:p>
          <a:p>
            <a:pPr lvl="2">
              <a:defRPr/>
            </a:pPr>
            <a:r>
              <a:rPr lang="en-US" sz="2600" b="1"/>
              <a:t>Đường cong Elip thực:</a:t>
            </a:r>
          </a:p>
          <a:p>
            <a:pPr lvl="3">
              <a:defRPr/>
            </a:pPr>
            <a:r>
              <a:rPr lang="en-US" sz="2400"/>
              <a:t>Đường cong Elip được định nghĩa bởi phương trình với 2 biến x, y và hệ số thực</a:t>
            </a:r>
          </a:p>
          <a:p>
            <a:pPr lvl="3">
              <a:defRPr/>
            </a:pPr>
            <a:r>
              <a:rPr lang="en-US" sz="2400"/>
              <a:t>Xét đường cong Elip bậc 3 dạng:</a:t>
            </a:r>
            <a:endParaRPr lang="en-AU" sz="2400" i="1"/>
          </a:p>
          <a:p>
            <a:pPr lvl="4">
              <a:lnSpc>
                <a:spcPct val="130000"/>
              </a:lnSpc>
              <a:spcBef>
                <a:spcPts val="0"/>
              </a:spcBef>
              <a:defRPr/>
            </a:pPr>
            <a:r>
              <a:rPr lang="en-AU" sz="2000">
                <a:latin typeface="Calibri" panose="020F0502020204030204" pitchFamily="34" charset="0"/>
                <a:cs typeface="Calibri" panose="020F0502020204030204" pitchFamily="34" charset="0"/>
              </a:rPr>
              <a:t>y</a:t>
            </a:r>
            <a:r>
              <a:rPr lang="en-AU" sz="2000" baseline="30000">
                <a:latin typeface="Calibri" panose="020F0502020204030204" pitchFamily="34" charset="0"/>
                <a:cs typeface="Calibri" panose="020F0502020204030204" pitchFamily="34" charset="0"/>
              </a:rPr>
              <a:t>2</a:t>
            </a:r>
            <a:r>
              <a:rPr lang="en-AU" sz="2000">
                <a:latin typeface="Calibri" panose="020F0502020204030204" pitchFamily="34" charset="0"/>
                <a:cs typeface="Calibri" panose="020F0502020204030204" pitchFamily="34" charset="0"/>
              </a:rPr>
              <a:t> = x</a:t>
            </a:r>
            <a:r>
              <a:rPr lang="en-AU" sz="2000" baseline="30000">
                <a:latin typeface="Calibri" panose="020F0502020204030204" pitchFamily="34" charset="0"/>
                <a:cs typeface="Calibri" panose="020F0502020204030204" pitchFamily="34" charset="0"/>
              </a:rPr>
              <a:t>3</a:t>
            </a:r>
            <a:r>
              <a:rPr lang="en-AU" sz="2000">
                <a:latin typeface="Calibri" panose="020F0502020204030204" pitchFamily="34" charset="0"/>
                <a:cs typeface="Calibri" panose="020F0502020204030204" pitchFamily="34" charset="0"/>
              </a:rPr>
              <a:t> + ax + b;</a:t>
            </a:r>
            <a:r>
              <a:rPr lang="en-AU" sz="2000" i="1">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trong đó  x, y, a, b là các số thực và định nghĩa thêm điểm O.</a:t>
            </a:r>
          </a:p>
          <a:p>
            <a:pPr lvl="3">
              <a:defRPr/>
            </a:pPr>
            <a:r>
              <a:rPr lang="en-US" sz="2400"/>
              <a:t>Có phép cộng đối với đường cong Elip</a:t>
            </a:r>
          </a:p>
          <a:p>
            <a:pPr lvl="4">
              <a:lnSpc>
                <a:spcPct val="130000"/>
              </a:lnSpc>
              <a:spcBef>
                <a:spcPts val="0"/>
              </a:spcBef>
              <a:defRPr/>
            </a:pPr>
            <a:r>
              <a:rPr lang="en-US" sz="2000">
                <a:latin typeface="Calibri" panose="020F0502020204030204" pitchFamily="34" charset="0"/>
                <a:cs typeface="Calibri" panose="020F0502020204030204" pitchFamily="34" charset="0"/>
              </a:rPr>
              <a:t>Về hình học tổng của P và Q là điểm đối xứng của giao điểm R</a:t>
            </a:r>
          </a:p>
          <a:p>
            <a:pPr lvl="4">
              <a:lnSpc>
                <a:spcPct val="130000"/>
              </a:lnSpc>
              <a:spcBef>
                <a:spcPts val="0"/>
              </a:spcBef>
              <a:defRPr/>
            </a:pPr>
            <a:r>
              <a:rPr lang="en-US" sz="2000">
                <a:latin typeface="Calibri" panose="020F0502020204030204" pitchFamily="34" charset="0"/>
                <a:cs typeface="Calibri" panose="020F0502020204030204" pitchFamily="34" charset="0"/>
              </a:rPr>
              <a:t>Điểm O đóng vai trò là đơn vị đối với phép cộng và nó là điểm vô cực.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11574470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pic>
        <p:nvPicPr>
          <p:cNvPr id="4" name="Picture 4"/>
          <p:cNvPicPr>
            <a:picLocks noChangeAspect="1" noChangeArrowheads="1"/>
          </p:cNvPicPr>
          <p:nvPr/>
        </p:nvPicPr>
        <p:blipFill>
          <a:blip r:embed="rId2"/>
          <a:srcRect/>
          <a:stretch>
            <a:fillRect/>
          </a:stretch>
        </p:blipFill>
        <p:spPr>
          <a:xfrm>
            <a:off x="2314575" y="1164771"/>
            <a:ext cx="7772400" cy="5486400"/>
          </a:xfrm>
          <a:prstGeom prst="rect">
            <a:avLst/>
          </a:prstGeom>
          <a:noFill/>
        </p:spPr>
      </p:pic>
    </p:spTree>
    <p:extLst>
      <p:ext uri="{BB962C8B-B14F-4D97-AF65-F5344CB8AC3E}">
        <p14:creationId xmlns:p14="http://schemas.microsoft.com/office/powerpoint/2010/main" val="369937469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Đường cong Elip hữu hạn</a:t>
            </a:r>
            <a:r>
              <a:rPr lang="en-US"/>
              <a:t> </a:t>
            </a:r>
          </a:p>
          <a:p>
            <a:pPr lvl="1">
              <a:spcBef>
                <a:spcPts val="0"/>
              </a:spcBef>
              <a:defRPr/>
            </a:pPr>
            <a:r>
              <a:rPr lang="en-US"/>
              <a:t>Mã đường cong Elip sử dụng đường cong Elip mà các biến và hệ số là hữu hạn.</a:t>
            </a:r>
          </a:p>
          <a:p>
            <a:pPr lvl="1">
              <a:spcBef>
                <a:spcPts val="0"/>
              </a:spcBef>
              <a:defRPr/>
            </a:pPr>
            <a:r>
              <a:rPr lang="en-US"/>
              <a:t>Có hai họ được sử dụng nói chung:</a:t>
            </a:r>
          </a:p>
          <a:p>
            <a:pPr lvl="2">
              <a:spcBef>
                <a:spcPts val="0"/>
              </a:spcBef>
              <a:defRPr/>
            </a:pPr>
            <a:r>
              <a:rPr lang="en-US"/>
              <a:t>Đường cong nguyên tố </a:t>
            </a:r>
            <a:r>
              <a:rPr lang="en-US" b="1"/>
              <a:t>E</a:t>
            </a:r>
            <a:r>
              <a:rPr lang="en-US" b="1" baseline="-25000"/>
              <a:t>p</a:t>
            </a:r>
            <a:r>
              <a:rPr lang="en-US" b="1"/>
              <a:t>(a,b)</a:t>
            </a:r>
            <a:r>
              <a:rPr lang="en-US"/>
              <a:t> được xác định trên  Z</a:t>
            </a:r>
            <a:r>
              <a:rPr lang="en-US" baseline="-25000"/>
              <a:t>p</a:t>
            </a:r>
            <a:r>
              <a:rPr lang="en-US"/>
              <a:t>  </a:t>
            </a:r>
          </a:p>
          <a:p>
            <a:pPr lvl="3">
              <a:spcBef>
                <a:spcPts val="0"/>
              </a:spcBef>
              <a:defRPr/>
            </a:pPr>
            <a:r>
              <a:rPr lang="en-US" sz="2200"/>
              <a:t>Sử dụng các số nguyên  modulo số nguyên tố</a:t>
            </a:r>
          </a:p>
          <a:p>
            <a:pPr lvl="3">
              <a:spcBef>
                <a:spcPts val="0"/>
              </a:spcBef>
              <a:defRPr/>
            </a:pPr>
            <a:r>
              <a:rPr lang="en-US" sz="2200"/>
              <a:t>Tốt nhất trong phần mềm</a:t>
            </a:r>
            <a:endParaRPr lang="pt-BR" sz="2200"/>
          </a:p>
          <a:p>
            <a:pPr lvl="2">
              <a:spcBef>
                <a:spcPts val="0"/>
              </a:spcBef>
              <a:defRPr/>
            </a:pPr>
            <a:r>
              <a:rPr lang="pt-BR"/>
              <a:t>Đường cong nhị phân  </a:t>
            </a:r>
            <a:r>
              <a:rPr lang="pt-BR" b="1"/>
              <a:t>E</a:t>
            </a:r>
            <a:r>
              <a:rPr lang="pt-BR" b="1" baseline="-25000"/>
              <a:t>2^n</a:t>
            </a:r>
            <a:r>
              <a:rPr lang="pt-BR" b="1"/>
              <a:t>(a,b</a:t>
            </a:r>
            <a:r>
              <a:rPr lang="pt-BR" b="1" smtClean="0"/>
              <a:t>) </a:t>
            </a:r>
            <a:r>
              <a:rPr lang="pt-BR" smtClean="0"/>
              <a:t>xác </a:t>
            </a:r>
            <a:r>
              <a:rPr lang="pt-BR"/>
              <a:t>định trên GF(2</a:t>
            </a:r>
            <a:r>
              <a:rPr lang="pt-BR" baseline="30000"/>
              <a:t>n</a:t>
            </a:r>
            <a:r>
              <a:rPr lang="pt-BR"/>
              <a:t>)</a:t>
            </a:r>
          </a:p>
          <a:p>
            <a:pPr lvl="3">
              <a:spcBef>
                <a:spcPts val="0"/>
              </a:spcBef>
              <a:defRPr/>
            </a:pPr>
            <a:r>
              <a:rPr lang="pt-BR" sz="2200"/>
              <a:t>Sử dụng đa thức với hệ số nhị phân </a:t>
            </a:r>
            <a:endParaRPr lang="en-US" sz="2200"/>
          </a:p>
          <a:p>
            <a:pPr lvl="3">
              <a:spcBef>
                <a:spcPts val="0"/>
              </a:spcBef>
              <a:defRPr/>
            </a:pPr>
            <a:r>
              <a:rPr lang="en-US" sz="2200"/>
              <a:t>Tốt nhất trong phần cứng</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05423729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Đường cong Elliptic</a:t>
            </a:r>
            <a:endParaRPr lang="en-US"/>
          </a:p>
          <a:p>
            <a:pPr lvl="1">
              <a:defRPr/>
            </a:pPr>
            <a:r>
              <a:rPr lang="en-US" b="1"/>
              <a:t>Định nghĩa đường cong Elliptic:</a:t>
            </a:r>
            <a:r>
              <a:rPr lang="en-US"/>
              <a:t> Cho p &gt; 3 là số nguyên tố, đường cong elliptic y</a:t>
            </a:r>
            <a:r>
              <a:rPr lang="en-US" baseline="30000"/>
              <a:t>2</a:t>
            </a:r>
            <a:r>
              <a:rPr lang="en-US"/>
              <a:t> = x</a:t>
            </a:r>
            <a:r>
              <a:rPr lang="en-US" baseline="30000"/>
              <a:t>3</a:t>
            </a:r>
            <a:r>
              <a:rPr lang="en-US"/>
              <a:t> + ax + b trên Z</a:t>
            </a:r>
            <a:r>
              <a:rPr lang="en-US" baseline="-25000"/>
              <a:t>p</a:t>
            </a:r>
            <a:r>
              <a:rPr lang="en-US"/>
              <a:t> là tập các nghiệm (x, y) </a:t>
            </a:r>
            <a:r>
              <a:rPr lang="en-US">
                <a:sym typeface="Symbol" pitchFamily="18" charset="2"/>
              </a:rPr>
              <a:t> Z</a:t>
            </a:r>
            <a:r>
              <a:rPr lang="en-US" baseline="-25000">
                <a:sym typeface="Symbol" pitchFamily="18" charset="2"/>
              </a:rPr>
              <a:t>p</a:t>
            </a:r>
            <a:r>
              <a:rPr lang="en-US">
                <a:sym typeface="Symbol" pitchFamily="18" charset="2"/>
              </a:rPr>
              <a:t>xZ</a:t>
            </a:r>
            <a:r>
              <a:rPr lang="en-US" baseline="-25000">
                <a:sym typeface="Symbol" pitchFamily="18" charset="2"/>
              </a:rPr>
              <a:t>p</a:t>
            </a:r>
            <a:r>
              <a:rPr lang="en-US">
                <a:sym typeface="Symbol" pitchFamily="18" charset="2"/>
              </a:rPr>
              <a:t> </a:t>
            </a:r>
            <a:r>
              <a:rPr lang="en-US" smtClean="0">
                <a:sym typeface="Symbol" pitchFamily="18" charset="2"/>
              </a:rPr>
              <a:t>của phương </a:t>
            </a:r>
            <a:r>
              <a:rPr lang="en-US">
                <a:sym typeface="Symbol" pitchFamily="18" charset="2"/>
              </a:rPr>
              <a:t>trình đồng dư</a:t>
            </a:r>
            <a:r>
              <a:rPr lang="en-US" smtClean="0">
                <a:sym typeface="Symbol" pitchFamily="18" charset="2"/>
              </a:rPr>
              <a:t>: </a:t>
            </a:r>
            <a:r>
              <a:rPr lang="en-US">
                <a:sym typeface="Symbol" pitchFamily="18" charset="2"/>
              </a:rPr>
              <a:t>y</a:t>
            </a:r>
            <a:r>
              <a:rPr lang="en-US" baseline="30000">
                <a:sym typeface="Symbol" pitchFamily="18" charset="2"/>
              </a:rPr>
              <a:t>2</a:t>
            </a:r>
            <a:r>
              <a:rPr lang="en-US">
                <a:sym typeface="Symbol" pitchFamily="18" charset="2"/>
              </a:rPr>
              <a:t> = x</a:t>
            </a:r>
            <a:r>
              <a:rPr lang="en-US" baseline="30000">
                <a:sym typeface="Symbol" pitchFamily="18" charset="2"/>
              </a:rPr>
              <a:t>3</a:t>
            </a:r>
            <a:r>
              <a:rPr lang="en-US">
                <a:sym typeface="Symbol" pitchFamily="18" charset="2"/>
              </a:rPr>
              <a:t> + ax + b(mod p), trong đó a, b  Z</a:t>
            </a:r>
            <a:r>
              <a:rPr lang="en-US" baseline="-25000">
                <a:sym typeface="Symbol" pitchFamily="18" charset="2"/>
              </a:rPr>
              <a:t>p</a:t>
            </a:r>
            <a:r>
              <a:rPr lang="en-US">
                <a:sym typeface="Symbol" pitchFamily="18" charset="2"/>
              </a:rPr>
              <a:t> là các hằng số thỏa mãn 4a</a:t>
            </a:r>
            <a:r>
              <a:rPr lang="en-US" baseline="30000">
                <a:sym typeface="Symbol" pitchFamily="18" charset="2"/>
              </a:rPr>
              <a:t>3</a:t>
            </a:r>
            <a:r>
              <a:rPr lang="en-US">
                <a:sym typeface="Symbol" pitchFamily="18" charset="2"/>
              </a:rPr>
              <a:t> + 27b</a:t>
            </a:r>
            <a:r>
              <a:rPr lang="en-US" baseline="30000">
                <a:sym typeface="Symbol" pitchFamily="18" charset="2"/>
              </a:rPr>
              <a:t>2</a:t>
            </a:r>
            <a:r>
              <a:rPr lang="en-US">
                <a:sym typeface="Symbol" pitchFamily="18" charset="2"/>
              </a:rPr>
              <a:t>  0(mod p) cùng với một điểm đặc biệt O được gọi là điểm vô cực.</a:t>
            </a:r>
            <a:endParaRPr lang="en-US" baseline="-25000">
              <a:sym typeface="Symbol" pitchFamily="18" charset="2"/>
            </a:endParaRPr>
          </a:p>
          <a:p>
            <a:pPr>
              <a:defRPr/>
            </a:pPr>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17589364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7974" y="1135653"/>
            <a:ext cx="11854544" cy="5351078"/>
          </a:xfrm>
        </p:spPr>
        <p:txBody>
          <a:bodyPr/>
          <a:lstStyle/>
          <a:p>
            <a:pPr>
              <a:defRPr/>
            </a:pPr>
            <a:r>
              <a:rPr lang="en-US" sz="3000"/>
              <a:t>Ta định nghĩa phép toán trên E là phép </a:t>
            </a:r>
            <a:r>
              <a:rPr lang="en-US" sz="3000" smtClean="0"/>
              <a:t>cộng</a:t>
            </a:r>
          </a:p>
          <a:p>
            <a:pPr>
              <a:defRPr/>
            </a:pPr>
            <a:r>
              <a:rPr lang="en-US" sz="3000" smtClean="0"/>
              <a:t>Giả </a:t>
            </a:r>
            <a:r>
              <a:rPr lang="en-US" sz="3000"/>
              <a:t>sử P = (x</a:t>
            </a:r>
            <a:r>
              <a:rPr lang="en-US" sz="3000" baseline="-25000"/>
              <a:t>1</a:t>
            </a:r>
            <a:r>
              <a:rPr lang="en-US" sz="3000"/>
              <a:t>, y</a:t>
            </a:r>
            <a:r>
              <a:rPr lang="en-US" sz="3000" baseline="-25000"/>
              <a:t>1</a:t>
            </a:r>
            <a:r>
              <a:rPr lang="en-US" sz="3000"/>
              <a:t>), Q = (x</a:t>
            </a:r>
            <a:r>
              <a:rPr lang="en-US" sz="3000" baseline="-25000"/>
              <a:t>2</a:t>
            </a:r>
            <a:r>
              <a:rPr lang="en-US" sz="3000"/>
              <a:t>, y</a:t>
            </a:r>
            <a:r>
              <a:rPr lang="en-US" sz="3000" baseline="-25000"/>
              <a:t>2</a:t>
            </a:r>
            <a:r>
              <a:rPr lang="en-US" sz="3000"/>
              <a:t>) là hai điểm thuộc E</a:t>
            </a:r>
            <a:r>
              <a:rPr lang="en-US" sz="3000" baseline="-25000"/>
              <a:t>p</a:t>
            </a:r>
            <a:r>
              <a:rPr lang="en-US" sz="3000"/>
              <a:t>(a, b), phép cộng được định nghĩa như sau</a:t>
            </a:r>
            <a:r>
              <a:rPr lang="en-US" sz="3000" smtClean="0"/>
              <a:t>:</a:t>
            </a:r>
          </a:p>
          <a:p>
            <a:pPr lvl="1">
              <a:defRPr/>
            </a:pPr>
            <a:r>
              <a:rPr lang="en-US"/>
              <a:t>Nếu x</a:t>
            </a:r>
            <a:r>
              <a:rPr lang="en-US" baseline="-25000"/>
              <a:t>2</a:t>
            </a:r>
            <a:r>
              <a:rPr lang="en-US"/>
              <a:t> = x</a:t>
            </a:r>
            <a:r>
              <a:rPr lang="en-US" baseline="-25000"/>
              <a:t>1</a:t>
            </a:r>
            <a:r>
              <a:rPr lang="en-US"/>
              <a:t>, y</a:t>
            </a:r>
            <a:r>
              <a:rPr lang="en-US" baseline="-25000"/>
              <a:t>2</a:t>
            </a:r>
            <a:r>
              <a:rPr lang="en-US"/>
              <a:t> = – y</a:t>
            </a:r>
            <a:r>
              <a:rPr lang="en-US" baseline="-25000"/>
              <a:t>1</a:t>
            </a:r>
            <a:r>
              <a:rPr lang="en-US"/>
              <a:t> thì P + Q = O</a:t>
            </a:r>
            <a:r>
              <a:rPr lang="en-US" smtClean="0"/>
              <a:t>,</a:t>
            </a:r>
          </a:p>
          <a:p>
            <a:pPr lvl="1">
              <a:defRPr/>
            </a:pPr>
            <a:r>
              <a:rPr lang="en-US"/>
              <a:t>Ngược lại P + Q = (x</a:t>
            </a:r>
            <a:r>
              <a:rPr lang="en-US" baseline="-25000"/>
              <a:t>3</a:t>
            </a:r>
            <a:r>
              <a:rPr lang="en-US"/>
              <a:t>, y</a:t>
            </a:r>
            <a:r>
              <a:rPr lang="en-US" baseline="-25000"/>
              <a:t>3</a:t>
            </a:r>
            <a:r>
              <a:rPr lang="en-US"/>
              <a:t>) trong đó</a:t>
            </a:r>
            <a:r>
              <a:rPr lang="en-US" smtClean="0"/>
              <a:t>:</a:t>
            </a:r>
          </a:p>
          <a:p>
            <a:pPr lvl="2">
              <a:defRPr/>
            </a:pPr>
            <a:r>
              <a:rPr lang="en-US"/>
              <a:t>x</a:t>
            </a:r>
            <a:r>
              <a:rPr lang="en-US" baseline="-25000"/>
              <a:t>3</a:t>
            </a:r>
            <a:r>
              <a:rPr lang="en-US"/>
              <a:t> = </a:t>
            </a:r>
            <a:r>
              <a:rPr lang="en-US">
                <a:sym typeface="Symbol" pitchFamily="18" charset="2"/>
              </a:rPr>
              <a:t></a:t>
            </a:r>
            <a:r>
              <a:rPr lang="en-US" baseline="30000">
                <a:sym typeface="Symbol" pitchFamily="18" charset="2"/>
              </a:rPr>
              <a:t>2</a:t>
            </a:r>
            <a:r>
              <a:rPr lang="en-US">
                <a:sym typeface="Symbol" pitchFamily="18" charset="2"/>
              </a:rPr>
              <a:t> – x</a:t>
            </a:r>
            <a:r>
              <a:rPr lang="en-US" baseline="-25000">
                <a:sym typeface="Symbol" pitchFamily="18" charset="2"/>
              </a:rPr>
              <a:t>1</a:t>
            </a:r>
            <a:r>
              <a:rPr lang="en-US">
                <a:sym typeface="Symbol" pitchFamily="18" charset="2"/>
              </a:rPr>
              <a:t> – x</a:t>
            </a:r>
            <a:r>
              <a:rPr lang="en-US" baseline="-25000">
                <a:sym typeface="Symbol" pitchFamily="18" charset="2"/>
              </a:rPr>
              <a:t>2</a:t>
            </a:r>
            <a:r>
              <a:rPr lang="en-US">
                <a:sym typeface="Symbol" pitchFamily="18" charset="2"/>
              </a:rPr>
              <a:t> </a:t>
            </a:r>
          </a:p>
          <a:p>
            <a:pPr lvl="2">
              <a:defRPr/>
            </a:pPr>
            <a:r>
              <a:rPr lang="en-US">
                <a:sym typeface="Symbol" pitchFamily="18" charset="2"/>
              </a:rPr>
              <a:t>y</a:t>
            </a:r>
            <a:r>
              <a:rPr lang="en-US" baseline="-25000">
                <a:sym typeface="Symbol" pitchFamily="18" charset="2"/>
              </a:rPr>
              <a:t>3</a:t>
            </a:r>
            <a:r>
              <a:rPr lang="en-US">
                <a:sym typeface="Symbol" pitchFamily="18" charset="2"/>
              </a:rPr>
              <a:t> = (x</a:t>
            </a:r>
            <a:r>
              <a:rPr lang="en-US" baseline="-25000">
                <a:sym typeface="Symbol" pitchFamily="18" charset="2"/>
              </a:rPr>
              <a:t>1</a:t>
            </a:r>
            <a:r>
              <a:rPr lang="en-US">
                <a:sym typeface="Symbol" pitchFamily="18" charset="2"/>
              </a:rPr>
              <a:t> – x</a:t>
            </a:r>
            <a:r>
              <a:rPr lang="en-US" baseline="-25000">
                <a:sym typeface="Symbol" pitchFamily="18" charset="2"/>
              </a:rPr>
              <a:t>3</a:t>
            </a:r>
            <a:r>
              <a:rPr lang="en-US">
                <a:sym typeface="Symbol" pitchFamily="18" charset="2"/>
              </a:rPr>
              <a:t>) – y</a:t>
            </a:r>
            <a:r>
              <a:rPr lang="en-US" baseline="-25000">
                <a:sym typeface="Symbol" pitchFamily="18" charset="2"/>
              </a:rPr>
              <a:t>1 </a:t>
            </a:r>
            <a:endParaRPr lang="en-US">
              <a:sym typeface="Symbol" pitchFamily="18" charset="2"/>
            </a:endParaRPr>
          </a:p>
          <a:p>
            <a:pPr marL="1405431" lvl="2" indent="0">
              <a:buNone/>
              <a:defRPr/>
            </a:pPr>
            <a:endParaRPr lang="en-US"/>
          </a:p>
          <a:p>
            <a:pPr lvl="1">
              <a:defRPr/>
            </a:pPr>
            <a:endParaRPr lang="en-US"/>
          </a:p>
          <a:p>
            <a:pPr lvl="1">
              <a:defRPr/>
            </a:pPr>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mc:AlternateContent xmlns:mc="http://schemas.openxmlformats.org/markup-compatibility/2006" xmlns:a14="http://schemas.microsoft.com/office/drawing/2010/main">
        <mc:Choice Requires="a14">
          <p:sp>
            <p:nvSpPr>
              <p:cNvPr id="4" name="TextBox 3"/>
              <p:cNvSpPr txBox="1"/>
              <p:nvPr/>
            </p:nvSpPr>
            <p:spPr>
              <a:xfrm>
                <a:off x="4911419" y="4081693"/>
                <a:ext cx="4318612" cy="1311065"/>
              </a:xfrm>
              <a:prstGeom prst="rect">
                <a:avLst/>
              </a:prstGeom>
              <a:noFill/>
            </p:spPr>
            <p:txBody>
              <a:bodyPr wrap="square" rtlCol="0">
                <a:spAutoFit/>
              </a:bodyPr>
              <a:lstStyle/>
              <a:p>
                <a:r>
                  <a:rPr lang="en-US" sz="2400" smtClean="0"/>
                  <a:t>Với </a:t>
                </a:r>
                <a14:m>
                  <m:oMath xmlns:m="http://schemas.openxmlformats.org/officeDocument/2006/math">
                    <m:r>
                      <a:rPr lang="en-US" sz="2400" i="1" smtClean="0">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m:t>
                    </m:r>
                    <m:d>
                      <m:dPr>
                        <m:begChr m:val="{"/>
                        <m:endChr m:val="}"/>
                        <m:ctrlPr>
                          <a:rPr lang="en-US" sz="2400" b="0" i="1" smtClean="0">
                            <a:latin typeface="Cambria Math" panose="02040503050406030204" pitchFamily="18" charset="0"/>
                            <a:sym typeface="Symbol" panose="05050102010706020507" pitchFamily="18" charset="2"/>
                          </a:rPr>
                        </m:ctrlPr>
                      </m:dPr>
                      <m:e>
                        <m:m>
                          <m:mPr>
                            <m:mcs>
                              <m:mc>
                                <m:mcPr>
                                  <m:count m:val="1"/>
                                  <m:mcJc m:val="center"/>
                                </m:mcPr>
                              </m:mc>
                            </m:mcs>
                            <m:ctrlPr>
                              <a:rPr lang="en-US" sz="2400" b="0" i="1" smtClean="0">
                                <a:latin typeface="Cambria Math" panose="02040503050406030204" pitchFamily="18" charset="0"/>
                                <a:sym typeface="Symbol" panose="05050102010706020507" pitchFamily="18" charset="2"/>
                              </a:rPr>
                            </m:ctrlPr>
                          </m:mPr>
                          <m:mr>
                            <m:e>
                              <m:f>
                                <m:fPr>
                                  <m:ctrlPr>
                                    <a:rPr lang="en-US" sz="2400" b="0" i="1" smtClean="0">
                                      <a:latin typeface="Cambria Math" panose="02040503050406030204" pitchFamily="18" charset="0"/>
                                      <a:sym typeface="Symbol" panose="05050102010706020507" pitchFamily="18" charset="2"/>
                                    </a:rPr>
                                  </m:ctrlPr>
                                </m:fPr>
                                <m:num>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2</m:t>
                                      </m:r>
                                    </m:sub>
                                  </m:sSub>
                                  <m:r>
                                    <a:rPr lang="en-US" sz="2400" b="0" i="1" smtClean="0">
                                      <a:latin typeface="Cambria Math" panose="02040503050406030204" pitchFamily="18" charset="0"/>
                                      <a:sym typeface="Symbol" panose="05050102010706020507" pitchFamily="18" charset="2"/>
                                    </a:rPr>
                                    <m:t>−</m:t>
                                  </m:r>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1</m:t>
                                      </m:r>
                                    </m:sub>
                                  </m:sSub>
                                </m:num>
                                <m:den>
                                  <m:sSub>
                                    <m:sSubPr>
                                      <m:ctrlPr>
                                        <a:rPr lang="en-US" sz="2400" i="1">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𝑥</m:t>
                                      </m:r>
                                    </m:e>
                                    <m:sub>
                                      <m:r>
                                        <a:rPr lang="en-US" sz="2400" i="1">
                                          <a:latin typeface="Cambria Math" panose="02040503050406030204" pitchFamily="18" charset="0"/>
                                          <a:sym typeface="Symbol" panose="05050102010706020507" pitchFamily="18" charset="2"/>
                                        </a:rPr>
                                        <m:t>2</m:t>
                                      </m:r>
                                    </m:sub>
                                  </m:sSub>
                                  <m:r>
                                    <a:rPr lang="en-US" sz="2400" i="1">
                                      <a:latin typeface="Cambria Math" panose="02040503050406030204" pitchFamily="18" charset="0"/>
                                      <a:sym typeface="Symbol" panose="05050102010706020507" pitchFamily="18" charset="2"/>
                                    </a:rPr>
                                    <m:t>−</m:t>
                                  </m:r>
                                  <m:sSub>
                                    <m:sSubPr>
                                      <m:ctrlPr>
                                        <a:rPr lang="en-US" sz="2400" i="1">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𝑥</m:t>
                                      </m:r>
                                    </m:e>
                                    <m:sub>
                                      <m:r>
                                        <a:rPr lang="en-US" sz="2400" i="1">
                                          <a:latin typeface="Cambria Math" panose="02040503050406030204" pitchFamily="18" charset="0"/>
                                          <a:sym typeface="Symbol" panose="05050102010706020507" pitchFamily="18" charset="2"/>
                                        </a:rPr>
                                        <m:t>1</m:t>
                                      </m:r>
                                    </m:sub>
                                  </m:sSub>
                                </m:den>
                              </m:f>
                            </m:e>
                          </m:mr>
                          <m:mr>
                            <m:e>
                              <m:f>
                                <m:fPr>
                                  <m:ctrlPr>
                                    <a:rPr lang="en-US" sz="2400" i="1">
                                      <a:latin typeface="Cambria Math" panose="02040503050406030204" pitchFamily="18" charset="0"/>
                                      <a:sym typeface="Symbol" panose="05050102010706020507" pitchFamily="18" charset="2"/>
                                    </a:rPr>
                                  </m:ctrlPr>
                                </m:fPr>
                                <m:num>
                                  <m:sSubSup>
                                    <m:sSubSupPr>
                                      <m:ctrlPr>
                                        <a:rPr lang="en-US" sz="2400" i="1" smtClean="0">
                                          <a:latin typeface="Cambria Math" panose="02040503050406030204" pitchFamily="18" charset="0"/>
                                          <a:sym typeface="Symbol" panose="05050102010706020507" pitchFamily="18" charset="2"/>
                                        </a:rPr>
                                      </m:ctrlPr>
                                    </m:sSubSupPr>
                                    <m:e>
                                      <m:r>
                                        <a:rPr lang="en-US" sz="2400" b="0" i="1" smtClean="0">
                                          <a:latin typeface="Cambria Math" panose="02040503050406030204" pitchFamily="18" charset="0"/>
                                          <a:sym typeface="Symbol" panose="05050102010706020507" pitchFamily="18" charset="2"/>
                                        </a:rPr>
                                        <m:t>3</m:t>
                                      </m:r>
                                      <m:r>
                                        <a:rPr lang="en-US" sz="2400" b="0" i="1" smtClean="0">
                                          <a:latin typeface="Cambria Math" panose="02040503050406030204" pitchFamily="18" charset="0"/>
                                          <a:sym typeface="Symbol" panose="05050102010706020507" pitchFamily="18" charset="2"/>
                                        </a:rPr>
                                        <m:t>𝑥</m:t>
                                      </m:r>
                                    </m:e>
                                    <m:sub>
                                      <m:r>
                                        <a:rPr lang="en-US" sz="2400" b="0" i="1" smtClean="0">
                                          <a:latin typeface="Cambria Math" panose="02040503050406030204" pitchFamily="18" charset="0"/>
                                          <a:sym typeface="Symbol" panose="05050102010706020507" pitchFamily="18" charset="2"/>
                                        </a:rPr>
                                        <m:t>1</m:t>
                                      </m:r>
                                    </m:sub>
                                    <m:sup>
                                      <m:r>
                                        <a:rPr lang="en-US" sz="2400" b="0" i="1" smtClean="0">
                                          <a:latin typeface="Cambria Math" panose="02040503050406030204" pitchFamily="18" charset="0"/>
                                          <a:sym typeface="Symbol" panose="05050102010706020507" pitchFamily="18" charset="2"/>
                                        </a:rPr>
                                        <m:t>2</m:t>
                                      </m:r>
                                    </m:sup>
                                  </m:sSubSup>
                                  <m:r>
                                    <a:rPr lang="en-US" sz="2400" b="0" i="1" smtClean="0">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𝑎</m:t>
                                  </m:r>
                                </m:num>
                                <m:den>
                                  <m:r>
                                    <a:rPr lang="en-US" sz="2400" b="0" i="1" smtClean="0">
                                      <a:latin typeface="Cambria Math" panose="02040503050406030204" pitchFamily="18" charset="0"/>
                                      <a:sym typeface="Symbol" panose="05050102010706020507" pitchFamily="18" charset="2"/>
                                    </a:rPr>
                                    <m:t>2</m:t>
                                  </m:r>
                                  <m:sSub>
                                    <m:sSubPr>
                                      <m:ctrlPr>
                                        <a:rPr lang="en-US" sz="2400" b="0" i="1" smtClean="0">
                                          <a:latin typeface="Cambria Math" panose="02040503050406030204" pitchFamily="18" charset="0"/>
                                          <a:sym typeface="Symbol" panose="05050102010706020507" pitchFamily="18" charset="2"/>
                                        </a:rPr>
                                      </m:ctrlPr>
                                    </m:sSubPr>
                                    <m:e>
                                      <m:r>
                                        <a:rPr lang="en-US" sz="2400" b="0" i="1" smtClean="0">
                                          <a:latin typeface="Cambria Math" panose="02040503050406030204" pitchFamily="18" charset="0"/>
                                          <a:sym typeface="Symbol" panose="05050102010706020507" pitchFamily="18" charset="2"/>
                                        </a:rPr>
                                        <m:t>𝑦</m:t>
                                      </m:r>
                                    </m:e>
                                    <m:sub>
                                      <m:r>
                                        <a:rPr lang="en-US" sz="2400" b="0" i="1" smtClean="0">
                                          <a:latin typeface="Cambria Math" panose="02040503050406030204" pitchFamily="18" charset="0"/>
                                          <a:sym typeface="Symbol" panose="05050102010706020507" pitchFamily="18" charset="2"/>
                                        </a:rPr>
                                        <m:t>1</m:t>
                                      </m:r>
                                    </m:sub>
                                  </m:sSub>
                                </m:den>
                              </m:f>
                            </m:e>
                          </m:mr>
                        </m:m>
                        <m:m>
                          <m:mPr>
                            <m:mcs>
                              <m:mc>
                                <m:mcPr>
                                  <m:count m:val="1"/>
                                  <m:mcJc m:val="center"/>
                                </m:mcPr>
                              </m:mc>
                            </m:mcs>
                            <m:ctrlPr>
                              <a:rPr lang="en-US" sz="2400" b="0" i="1" smtClean="0">
                                <a:latin typeface="Cambria Math" panose="02040503050406030204" pitchFamily="18" charset="0"/>
                                <a:sym typeface="Symbol" panose="05050102010706020507" pitchFamily="18" charset="2"/>
                              </a:rPr>
                            </m:ctrlPr>
                          </m:mPr>
                          <m:mr>
                            <m:e>
                              <m:r>
                                <m:rPr>
                                  <m:brk m:alnAt="7"/>
                                </m:rP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𝑛</m:t>
                              </m:r>
                              <m:r>
                                <a:rPr lang="en-US" sz="2400" b="0" i="1" smtClean="0">
                                  <a:latin typeface="Cambria Math" panose="02040503050406030204" pitchFamily="18" charset="0"/>
                                  <a:sym typeface="Symbol" panose="05050102010706020507" pitchFamily="18" charset="2"/>
                                </a:rPr>
                                <m:t>ế</m:t>
                              </m:r>
                              <m:r>
                                <a:rPr lang="en-US" sz="2400" b="0" i="1" smtClean="0">
                                  <a:latin typeface="Cambria Math" panose="02040503050406030204" pitchFamily="18" charset="0"/>
                                  <a:sym typeface="Symbol" panose="05050102010706020507" pitchFamily="18" charset="2"/>
                                </a:rPr>
                                <m:t>𝑢</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𝑃</m:t>
                              </m:r>
                              <m:r>
                                <a:rPr lang="en-US" sz="2400" b="0" i="1" smtClean="0">
                                  <a:latin typeface="Cambria Math" panose="02040503050406030204" pitchFamily="18" charset="0"/>
                                  <a:ea typeface="Cambria Math" panose="02040503050406030204" pitchFamily="18" charset="0"/>
                                  <a:sym typeface="Symbol" panose="05050102010706020507" pitchFamily="18" charset="2"/>
                                </a:rPr>
                                <m:t>≠</m:t>
                              </m:r>
                              <m:r>
                                <a:rPr lang="en-US" sz="2400" b="0" i="1" smtClean="0">
                                  <a:latin typeface="Cambria Math" panose="02040503050406030204" pitchFamily="18" charset="0"/>
                                  <a:ea typeface="Cambria Math" panose="02040503050406030204" pitchFamily="18" charset="0"/>
                                  <a:sym typeface="Symbol" panose="05050102010706020507" pitchFamily="18" charset="2"/>
                                </a:rPr>
                                <m:t>𝑄</m:t>
                              </m:r>
                            </m:e>
                          </m:mr>
                          <m:mr>
                            <m:e>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𝑛</m:t>
                              </m:r>
                              <m:r>
                                <a:rPr lang="en-US" sz="2400" b="0" i="1" smtClean="0">
                                  <a:latin typeface="Cambria Math" panose="02040503050406030204" pitchFamily="18" charset="0"/>
                                  <a:sym typeface="Symbol" panose="05050102010706020507" pitchFamily="18" charset="2"/>
                                </a:rPr>
                                <m:t>ế</m:t>
                              </m:r>
                              <m:r>
                                <a:rPr lang="en-US" sz="2400" b="0" i="1" smtClean="0">
                                  <a:latin typeface="Cambria Math" panose="02040503050406030204" pitchFamily="18" charset="0"/>
                                  <a:sym typeface="Symbol" panose="05050102010706020507" pitchFamily="18" charset="2"/>
                                </a:rPr>
                                <m:t>𝑢</m:t>
                              </m:r>
                              <m:r>
                                <a:rPr lang="en-US" sz="2400" b="0" i="1" smtClean="0">
                                  <a:latin typeface="Cambria Math" panose="02040503050406030204" pitchFamily="18" charset="0"/>
                                  <a:sym typeface="Symbol" panose="05050102010706020507" pitchFamily="18" charset="2"/>
                                </a:rPr>
                                <m:t> </m:t>
                              </m:r>
                              <m:r>
                                <a:rPr lang="en-US" sz="2400" b="0" i="1" smtClean="0">
                                  <a:latin typeface="Cambria Math" panose="02040503050406030204" pitchFamily="18" charset="0"/>
                                  <a:sym typeface="Symbol" panose="05050102010706020507" pitchFamily="18" charset="2"/>
                                </a:rPr>
                                <m:t>𝑃</m:t>
                              </m:r>
                              <m:r>
                                <a:rPr lang="en-US" sz="2400" b="0" i="1" smtClean="0">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𝑄</m:t>
                              </m:r>
                            </m:e>
                          </m:mr>
                        </m:m>
                      </m:e>
                    </m:d>
                  </m:oMath>
                </a14:m>
                <a:endParaRPr lang="en-US" sz="2400"/>
              </a:p>
            </p:txBody>
          </p:sp>
        </mc:Choice>
        <mc:Fallback xmlns="">
          <p:sp>
            <p:nvSpPr>
              <p:cNvPr id="4" name="TextBox 3"/>
              <p:cNvSpPr txBox="1">
                <a:spLocks noRot="1" noChangeAspect="1" noMove="1" noResize="1" noEditPoints="1" noAdjustHandles="1" noChangeArrowheads="1" noChangeShapeType="1" noTextEdit="1"/>
              </p:cNvSpPr>
              <p:nvPr/>
            </p:nvSpPr>
            <p:spPr>
              <a:xfrm>
                <a:off x="4911419" y="4081693"/>
                <a:ext cx="4318612" cy="1311065"/>
              </a:xfrm>
              <a:prstGeom prst="rect">
                <a:avLst/>
              </a:prstGeom>
              <a:blipFill>
                <a:blip r:embed="rId3"/>
                <a:stretch>
                  <a:fillRect l="-2260"/>
                </a:stretch>
              </a:blipFill>
            </p:spPr>
            <p:txBody>
              <a:bodyPr/>
              <a:lstStyle/>
              <a:p>
                <a:r>
                  <a:rPr lang="en-US">
                    <a:noFill/>
                  </a:rPr>
                  <a:t> </a:t>
                </a:r>
              </a:p>
            </p:txBody>
          </p:sp>
        </mc:Fallback>
      </mc:AlternateContent>
      <p:sp>
        <p:nvSpPr>
          <p:cNvPr id="6" name="Rectangle 5"/>
          <p:cNvSpPr/>
          <p:nvPr/>
        </p:nvSpPr>
        <p:spPr>
          <a:xfrm>
            <a:off x="1899976" y="4197398"/>
            <a:ext cx="2456762" cy="11237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37544" y="4125818"/>
            <a:ext cx="3506378" cy="12669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6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91885" y="1086667"/>
            <a:ext cx="11546685" cy="5351078"/>
          </a:xfrm>
        </p:spPr>
        <p:txBody>
          <a:bodyPr/>
          <a:lstStyle/>
          <a:p>
            <a:pPr lvl="1">
              <a:defRPr/>
            </a:pPr>
            <a:r>
              <a:rPr lang="en-US" smtClean="0"/>
              <a:t>…</a:t>
            </a:r>
          </a:p>
          <a:p>
            <a:pPr lvl="1">
              <a:defRPr/>
            </a:pPr>
            <a:r>
              <a:rPr lang="en-US" smtClean="0"/>
              <a:t>P </a:t>
            </a:r>
            <a:r>
              <a:rPr lang="en-US"/>
              <a:t>+ O = O + P = P, </a:t>
            </a:r>
            <a:r>
              <a:rPr lang="en-US">
                <a:sym typeface="Symbol" pitchFamily="18" charset="2"/>
              </a:rPr>
              <a:t>P  </a:t>
            </a:r>
            <a:r>
              <a:rPr lang="en-US" smtClean="0">
                <a:sym typeface="Symbol" pitchFamily="18" charset="2"/>
              </a:rPr>
              <a:t>E</a:t>
            </a:r>
          </a:p>
          <a:p>
            <a:pPr lvl="1">
              <a:defRPr/>
            </a:pPr>
            <a:r>
              <a:rPr lang="en-US" smtClean="0">
                <a:sym typeface="Symbol" pitchFamily="18" charset="2"/>
              </a:rPr>
              <a:t>Phép </a:t>
            </a:r>
            <a:r>
              <a:rPr lang="en-US">
                <a:sym typeface="Symbol" pitchFamily="18" charset="2"/>
              </a:rPr>
              <a:t>lấy nghịch đảo được tính toán khá dễ dàng, nghịch đảo của (x, y) là – (x, y) và là (x, – y</a:t>
            </a:r>
            <a:r>
              <a:rPr lang="en-US" smtClean="0">
                <a:sym typeface="Symbol" pitchFamily="18" charset="2"/>
              </a:rPr>
              <a:t>)</a:t>
            </a:r>
          </a:p>
          <a:p>
            <a:pPr marL="609585" lvl="1" indent="-457189">
              <a:buSzPts val="1800"/>
              <a:buFont typeface="Wingdings" panose="05000000000000000000" pitchFamily="2" charset="2"/>
              <a:buChar char="v"/>
            </a:pPr>
            <a:r>
              <a:rPr lang="en-US" smtClean="0"/>
              <a:t>Do đó </a:t>
            </a:r>
            <a:r>
              <a:rPr lang="en-US"/>
              <a:t>đường cong Elliptic E tạo thành một nhóm Abel (các phép toán thực hiện trên Z</a:t>
            </a:r>
            <a:r>
              <a:rPr lang="en-US" baseline="-25000"/>
              <a:t>p</a:t>
            </a:r>
            <a:r>
              <a:rPr lang="en-US"/>
              <a:t>)</a:t>
            </a:r>
          </a:p>
          <a:p>
            <a:pPr marL="609585" lvl="1" indent="-457189">
              <a:spcBef>
                <a:spcPts val="0"/>
              </a:spcBef>
              <a:buSzPts val="1800"/>
              <a:buFont typeface="Wingdings" panose="05000000000000000000" pitchFamily="2" charset="2"/>
              <a:buChar char="v"/>
            </a:pPr>
            <a:endParaRPr lang="en-US">
              <a:sym typeface="Symbol" pitchFamily="18" charset="2"/>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1837145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sz="2800" b="1"/>
              <a:t>Ví dụ:</a:t>
            </a:r>
            <a:r>
              <a:rPr lang="en-US" sz="2800"/>
              <a:t> Cho E là đường cong Elliptic y</a:t>
            </a:r>
            <a:r>
              <a:rPr lang="en-US" sz="2800" baseline="30000"/>
              <a:t>2</a:t>
            </a:r>
            <a:r>
              <a:rPr lang="en-US" sz="2800"/>
              <a:t> = x</a:t>
            </a:r>
            <a:r>
              <a:rPr lang="en-US" sz="2800" baseline="30000"/>
              <a:t>3</a:t>
            </a:r>
            <a:r>
              <a:rPr lang="en-US" sz="2800"/>
              <a:t> + x + 6 trên Z</a:t>
            </a:r>
            <a:r>
              <a:rPr lang="en-US" sz="2800" baseline="-25000"/>
              <a:t>11</a:t>
            </a:r>
            <a:r>
              <a:rPr lang="en-US" sz="2800"/>
              <a:t>, ta cần xác định các điểm trên E.</a:t>
            </a:r>
          </a:p>
          <a:p>
            <a:pPr lvl="1">
              <a:defRPr/>
            </a:pPr>
            <a:r>
              <a:rPr lang="en-US" sz="2400" b="1"/>
              <a:t>B1.</a:t>
            </a:r>
            <a:r>
              <a:rPr lang="en-US" sz="2400"/>
              <a:t> Với mỗi x </a:t>
            </a:r>
            <a:r>
              <a:rPr lang="en-US" sz="2400">
                <a:sym typeface="Symbol" pitchFamily="18" charset="2"/>
              </a:rPr>
              <a:t> Z</a:t>
            </a:r>
            <a:r>
              <a:rPr lang="en-US" sz="2400" baseline="-25000">
                <a:sym typeface="Symbol" pitchFamily="18" charset="2"/>
              </a:rPr>
              <a:t>11</a:t>
            </a:r>
            <a:r>
              <a:rPr lang="en-US" sz="2400">
                <a:sym typeface="Symbol" pitchFamily="18" charset="2"/>
              </a:rPr>
              <a:t> ta xác định được z = </a:t>
            </a:r>
            <a:r>
              <a:rPr lang="en-US" sz="2400"/>
              <a:t>y</a:t>
            </a:r>
            <a:r>
              <a:rPr lang="en-US" sz="2400" baseline="30000"/>
              <a:t>2</a:t>
            </a:r>
            <a:r>
              <a:rPr lang="en-US" sz="2400"/>
              <a:t> = x</a:t>
            </a:r>
            <a:r>
              <a:rPr lang="en-US" sz="2400" baseline="30000"/>
              <a:t>3</a:t>
            </a:r>
            <a:r>
              <a:rPr lang="en-US" sz="2400"/>
              <a:t> + x + 6 mod 11</a:t>
            </a:r>
          </a:p>
          <a:p>
            <a:pPr lvl="1">
              <a:defRPr/>
            </a:pPr>
            <a:r>
              <a:rPr lang="en-US" sz="2400" b="1"/>
              <a:t>B2</a:t>
            </a:r>
            <a:r>
              <a:rPr lang="en-US" sz="2400"/>
              <a:t>. Kiểm tra xem z có phải là thặng dư bậc hai trên Z</a:t>
            </a:r>
            <a:r>
              <a:rPr lang="en-US" sz="2400" baseline="-25000"/>
              <a:t>11</a:t>
            </a:r>
            <a:r>
              <a:rPr lang="en-US" sz="2400"/>
              <a:t> không</a:t>
            </a:r>
          </a:p>
          <a:p>
            <a:pPr lvl="1">
              <a:defRPr/>
            </a:pPr>
            <a:r>
              <a:rPr lang="en-US" sz="2400" b="1"/>
              <a:t>B3.</a:t>
            </a:r>
            <a:r>
              <a:rPr lang="en-US" sz="2400"/>
              <a:t> Nếu z là một thặng dư bậc hai trên Z</a:t>
            </a:r>
            <a:r>
              <a:rPr lang="en-US" sz="2400" baseline="-25000"/>
              <a:t>11</a:t>
            </a:r>
            <a:r>
              <a:rPr lang="en-US" sz="2400"/>
              <a:t> thì tính các căn bậc hai của z trên Z</a:t>
            </a:r>
            <a:r>
              <a:rPr lang="en-US" sz="2400" baseline="-25000"/>
              <a:t>11</a:t>
            </a:r>
            <a:r>
              <a:rPr lang="en-US" sz="2400"/>
              <a:t>, đó chính là các giá trị của y ứng với x</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7583313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3286" y="971827"/>
            <a:ext cx="4882243" cy="5351078"/>
          </a:xfrm>
        </p:spPr>
        <p:txBody>
          <a:bodyPr/>
          <a:lstStyle/>
          <a:p>
            <a:r>
              <a:rPr lang="en-US" b="0"/>
              <a:t>Như vậy ta có 13 điểm trên đường cong: (2,4); (2,7); (3,5); (3,6); (5,2); (5,9); (7,2); (7,9); (8,3); (8,8); (10,2); (10,9);   O</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09788408"/>
              </p:ext>
            </p:extLst>
          </p:nvPr>
        </p:nvGraphicFramePr>
        <p:xfrm>
          <a:off x="5045529" y="996597"/>
          <a:ext cx="6867071" cy="5486400"/>
        </p:xfrm>
        <a:graphic>
          <a:graphicData uri="http://schemas.openxmlformats.org/drawingml/2006/table">
            <a:tbl>
              <a:tblPr firstRow="1" bandRow="1">
                <a:tableStyleId>{5940675A-B579-460E-94D1-54222C63F5DA}</a:tableStyleId>
              </a:tblPr>
              <a:tblGrid>
                <a:gridCol w="734785">
                  <a:extLst>
                    <a:ext uri="{9D8B030D-6E8A-4147-A177-3AD203B41FA5}">
                      <a16:colId xmlns:a16="http://schemas.microsoft.com/office/drawing/2014/main" val="2233492281"/>
                    </a:ext>
                  </a:extLst>
                </a:gridCol>
                <a:gridCol w="3429000">
                  <a:extLst>
                    <a:ext uri="{9D8B030D-6E8A-4147-A177-3AD203B41FA5}">
                      <a16:colId xmlns:a16="http://schemas.microsoft.com/office/drawing/2014/main" val="2382573441"/>
                    </a:ext>
                  </a:extLst>
                </a:gridCol>
                <a:gridCol w="1355272">
                  <a:extLst>
                    <a:ext uri="{9D8B030D-6E8A-4147-A177-3AD203B41FA5}">
                      <a16:colId xmlns:a16="http://schemas.microsoft.com/office/drawing/2014/main" val="3993865785"/>
                    </a:ext>
                  </a:extLst>
                </a:gridCol>
                <a:gridCol w="1348014">
                  <a:extLst>
                    <a:ext uri="{9D8B030D-6E8A-4147-A177-3AD203B41FA5}">
                      <a16:colId xmlns:a16="http://schemas.microsoft.com/office/drawing/2014/main" val="1671933450"/>
                    </a:ext>
                  </a:extLst>
                </a:gridCol>
              </a:tblGrid>
              <a:tr h="453018">
                <a:tc>
                  <a:txBody>
                    <a:bodyPr/>
                    <a:lstStyle/>
                    <a:p>
                      <a:pPr algn="ctr"/>
                      <a:r>
                        <a:rPr lang="en-US" sz="2400" b="1" smtClean="0">
                          <a:solidFill>
                            <a:schemeClr val="bg1"/>
                          </a:solidFill>
                          <a:latin typeface="Calibri" panose="020F0502020204030204" pitchFamily="34" charset="0"/>
                          <a:cs typeface="Calibri" panose="020F0502020204030204" pitchFamily="34" charset="0"/>
                        </a:rPr>
                        <a:t>x</a:t>
                      </a:r>
                      <a:endParaRPr lang="en-US" sz="2400" b="1">
                        <a:solidFill>
                          <a:schemeClr val="bg1"/>
                        </a:solidFill>
                        <a:latin typeface="Calibri" panose="020F0502020204030204" pitchFamily="34" charset="0"/>
                        <a:cs typeface="Calibri" panose="020F0502020204030204" pitchFamily="34" charset="0"/>
                      </a:endParaRPr>
                    </a:p>
                  </a:txBody>
                  <a:tcPr>
                    <a:solidFill>
                      <a:schemeClr val="bg2">
                        <a:lumMod val="50000"/>
                      </a:schemeClr>
                    </a:solidFill>
                  </a:tcPr>
                </a:tc>
                <a:tc>
                  <a:txBody>
                    <a:bodyPr/>
                    <a:lstStyle/>
                    <a:p>
                      <a:pPr algn="ctr"/>
                      <a:r>
                        <a:rPr lang="en-US" sz="2400" b="1" smtClean="0">
                          <a:solidFill>
                            <a:schemeClr val="bg1"/>
                          </a:solidFill>
                          <a:latin typeface="Calibri" panose="020F0502020204030204" pitchFamily="34" charset="0"/>
                          <a:cs typeface="Calibri" panose="020F0502020204030204" pitchFamily="34" charset="0"/>
                        </a:rPr>
                        <a:t>z = y</a:t>
                      </a:r>
                      <a:r>
                        <a:rPr lang="en-US" sz="2400" b="1" baseline="30000" smtClean="0">
                          <a:solidFill>
                            <a:schemeClr val="bg1"/>
                          </a:solidFill>
                          <a:latin typeface="Calibri" panose="020F0502020204030204" pitchFamily="34" charset="0"/>
                          <a:cs typeface="Calibri" panose="020F0502020204030204" pitchFamily="34" charset="0"/>
                        </a:rPr>
                        <a:t>2</a:t>
                      </a:r>
                      <a:r>
                        <a:rPr lang="en-US" sz="2400" b="1" baseline="0" smtClean="0">
                          <a:solidFill>
                            <a:schemeClr val="bg1"/>
                          </a:solidFill>
                          <a:latin typeface="Calibri" panose="020F0502020204030204" pitchFamily="34" charset="0"/>
                          <a:cs typeface="Calibri" panose="020F0502020204030204" pitchFamily="34" charset="0"/>
                        </a:rPr>
                        <a:t> = x</a:t>
                      </a:r>
                      <a:r>
                        <a:rPr lang="en-US" sz="2400" b="1" baseline="30000" smtClean="0">
                          <a:solidFill>
                            <a:schemeClr val="bg1"/>
                          </a:solidFill>
                          <a:latin typeface="Calibri" panose="020F0502020204030204" pitchFamily="34" charset="0"/>
                          <a:cs typeface="Calibri" panose="020F0502020204030204" pitchFamily="34" charset="0"/>
                        </a:rPr>
                        <a:t>3</a:t>
                      </a:r>
                      <a:r>
                        <a:rPr lang="en-US" sz="2400" b="1" baseline="0" smtClean="0">
                          <a:solidFill>
                            <a:schemeClr val="bg1"/>
                          </a:solidFill>
                          <a:latin typeface="Calibri" panose="020F0502020204030204" pitchFamily="34" charset="0"/>
                          <a:cs typeface="Calibri" panose="020F0502020204030204" pitchFamily="34" charset="0"/>
                        </a:rPr>
                        <a:t> + x + 6 mod 11</a:t>
                      </a:r>
                      <a:endParaRPr lang="en-US" sz="2400" b="1">
                        <a:solidFill>
                          <a:schemeClr val="bg1"/>
                        </a:solidFill>
                        <a:latin typeface="Calibri" panose="020F0502020204030204" pitchFamily="34" charset="0"/>
                        <a:cs typeface="Calibri" panose="020F0502020204030204" pitchFamily="34" charset="0"/>
                      </a:endParaRPr>
                    </a:p>
                  </a:txBody>
                  <a:tcPr>
                    <a:solidFill>
                      <a:schemeClr val="bg2">
                        <a:lumMod val="50000"/>
                      </a:schemeClr>
                    </a:solidFill>
                  </a:tcPr>
                </a:tc>
                <a:tc>
                  <a:txBody>
                    <a:bodyPr/>
                    <a:lstStyle/>
                    <a:p>
                      <a:pPr algn="ctr"/>
                      <a:r>
                        <a:rPr lang="en-US" sz="2400" b="1" smtClean="0">
                          <a:solidFill>
                            <a:schemeClr val="bg1"/>
                          </a:solidFill>
                          <a:latin typeface="Calibri" panose="020F0502020204030204" pitchFamily="34" charset="0"/>
                          <a:cs typeface="Calibri" panose="020F0502020204030204" pitchFamily="34" charset="0"/>
                        </a:rPr>
                        <a:t>z </a:t>
                      </a:r>
                      <a:r>
                        <a:rPr lang="en-US" sz="2400" b="1" smtClean="0">
                          <a:solidFill>
                            <a:schemeClr val="bg1"/>
                          </a:solidFill>
                          <a:latin typeface="Calibri" panose="020F0502020204030204" pitchFamily="34" charset="0"/>
                          <a:cs typeface="Calibri" panose="020F0502020204030204" pitchFamily="34" charset="0"/>
                          <a:sym typeface="Symbol" panose="05050102010706020507" pitchFamily="18" charset="2"/>
                        </a:rPr>
                        <a:t> Q</a:t>
                      </a:r>
                      <a:r>
                        <a:rPr lang="en-US" sz="2400" b="1"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11</a:t>
                      </a:r>
                      <a:r>
                        <a:rPr lang="en-US" sz="2400" b="1" baseline="0" smtClean="0">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400" b="1">
                        <a:solidFill>
                          <a:schemeClr val="bg1"/>
                        </a:solidFill>
                        <a:latin typeface="Calibri" panose="020F0502020204030204" pitchFamily="34" charset="0"/>
                        <a:cs typeface="Calibri" panose="020F0502020204030204" pitchFamily="34" charset="0"/>
                      </a:endParaRPr>
                    </a:p>
                  </a:txBody>
                  <a:tcPr>
                    <a:solidFill>
                      <a:schemeClr val="bg2">
                        <a:lumMod val="50000"/>
                      </a:schemeClr>
                    </a:solidFill>
                  </a:tcPr>
                </a:tc>
                <a:tc>
                  <a:txBody>
                    <a:bodyPr/>
                    <a:lstStyle/>
                    <a:p>
                      <a:pPr algn="ctr"/>
                      <a:r>
                        <a:rPr lang="en-US" sz="2400" b="1" smtClean="0">
                          <a:solidFill>
                            <a:schemeClr val="bg1"/>
                          </a:solidFill>
                          <a:latin typeface="Calibri" panose="020F0502020204030204" pitchFamily="34" charset="0"/>
                          <a:cs typeface="Calibri" panose="020F0502020204030204" pitchFamily="34" charset="0"/>
                        </a:rPr>
                        <a:t>y</a:t>
                      </a:r>
                      <a:endParaRPr lang="en-US" sz="2400" b="1">
                        <a:solidFill>
                          <a:schemeClr val="bg1"/>
                        </a:solidFill>
                        <a:latin typeface="Calibri" panose="020F0502020204030204" pitchFamily="34" charset="0"/>
                        <a:cs typeface="Calibri" panose="020F0502020204030204" pitchFamily="34" charset="0"/>
                      </a:endParaRPr>
                    </a:p>
                  </a:txBody>
                  <a:tcPr>
                    <a:solidFill>
                      <a:schemeClr val="bg2">
                        <a:lumMod val="50000"/>
                      </a:schemeClr>
                    </a:solidFill>
                  </a:tcPr>
                </a:tc>
                <a:extLst>
                  <a:ext uri="{0D108BD9-81ED-4DB2-BD59-A6C34878D82A}">
                    <a16:rowId xmlns:a16="http://schemas.microsoft.com/office/drawing/2014/main" val="3446565361"/>
                  </a:ext>
                </a:extLst>
              </a:tr>
              <a:tr h="453018">
                <a:tc>
                  <a:txBody>
                    <a:bodyPr/>
                    <a:lstStyle/>
                    <a:p>
                      <a:pPr algn="ctr"/>
                      <a:r>
                        <a:rPr lang="en-US" sz="2400" smtClean="0">
                          <a:latin typeface="Calibri" panose="020F0502020204030204" pitchFamily="34" charset="0"/>
                          <a:cs typeface="Calibri" panose="020F0502020204030204" pitchFamily="34" charset="0"/>
                        </a:rPr>
                        <a:t>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6</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Không</a:t>
                      </a: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0028165"/>
                  </a:ext>
                </a:extLst>
              </a:tr>
              <a:tr h="453018">
                <a:tc>
                  <a:txBody>
                    <a:bodyPr/>
                    <a:lstStyle/>
                    <a:p>
                      <a:pPr algn="ctr"/>
                      <a:r>
                        <a:rPr lang="en-US" sz="24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8</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Không</a:t>
                      </a: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83959877"/>
                  </a:ext>
                </a:extLst>
              </a:tr>
              <a:tr h="453018">
                <a:tc>
                  <a:txBody>
                    <a:bodyPr/>
                    <a:lstStyle/>
                    <a:p>
                      <a:pPr algn="ctr"/>
                      <a:r>
                        <a:rPr lang="en-US" sz="2400" smtClean="0">
                          <a:latin typeface="Calibri" panose="020F0502020204030204" pitchFamily="34" charset="0"/>
                          <a:cs typeface="Calibri" panose="020F0502020204030204" pitchFamily="34" charset="0"/>
                        </a:rPr>
                        <a:t>2</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5</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(4, 7)</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3576717900"/>
                  </a:ext>
                </a:extLst>
              </a:tr>
              <a:tr h="453018">
                <a:tc>
                  <a:txBody>
                    <a:bodyPr/>
                    <a:lstStyle/>
                    <a:p>
                      <a:pPr algn="ctr"/>
                      <a:r>
                        <a:rPr lang="en-US" sz="2400" smtClean="0">
                          <a:latin typeface="Calibri" panose="020F0502020204030204" pitchFamily="34" charset="0"/>
                          <a:cs typeface="Calibri" panose="020F0502020204030204" pitchFamily="34" charset="0"/>
                        </a:rPr>
                        <a:t>3</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3</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(5, 6)</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564864885"/>
                  </a:ext>
                </a:extLst>
              </a:tr>
              <a:tr h="453018">
                <a:tc>
                  <a:txBody>
                    <a:bodyPr/>
                    <a:lstStyle/>
                    <a:p>
                      <a:pPr algn="ctr"/>
                      <a:r>
                        <a:rPr lang="en-US" sz="2400" smtClean="0">
                          <a:latin typeface="Calibri" panose="020F0502020204030204" pitchFamily="34" charset="0"/>
                          <a:cs typeface="Calibri" panose="020F0502020204030204" pitchFamily="34" charset="0"/>
                        </a:rPr>
                        <a:t>4</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8</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Không</a:t>
                      </a: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30370167"/>
                  </a:ext>
                </a:extLst>
              </a:tr>
              <a:tr h="453018">
                <a:tc>
                  <a:txBody>
                    <a:bodyPr/>
                    <a:lstStyle/>
                    <a:p>
                      <a:pPr algn="ctr"/>
                      <a:r>
                        <a:rPr lang="en-US" sz="2400" smtClean="0">
                          <a:latin typeface="Calibri" panose="020F0502020204030204" pitchFamily="34" charset="0"/>
                          <a:cs typeface="Calibri" panose="020F0502020204030204" pitchFamily="34" charset="0"/>
                        </a:rPr>
                        <a:t>5</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4</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(2, 9)</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2430087582"/>
                  </a:ext>
                </a:extLst>
              </a:tr>
              <a:tr h="453018">
                <a:tc>
                  <a:txBody>
                    <a:bodyPr/>
                    <a:lstStyle/>
                    <a:p>
                      <a:pPr algn="ctr"/>
                      <a:r>
                        <a:rPr lang="en-US" sz="2400" smtClean="0">
                          <a:latin typeface="Calibri" panose="020F0502020204030204" pitchFamily="34" charset="0"/>
                          <a:cs typeface="Calibri" panose="020F0502020204030204" pitchFamily="34" charset="0"/>
                        </a:rPr>
                        <a:t>6</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8</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Không</a:t>
                      </a: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064040"/>
                  </a:ext>
                </a:extLst>
              </a:tr>
              <a:tr h="453018">
                <a:tc>
                  <a:txBody>
                    <a:bodyPr/>
                    <a:lstStyle/>
                    <a:p>
                      <a:pPr algn="ctr"/>
                      <a:r>
                        <a:rPr lang="en-US" sz="2400" smtClean="0">
                          <a:latin typeface="Calibri" panose="020F0502020204030204" pitchFamily="34" charset="0"/>
                          <a:cs typeface="Calibri" panose="020F0502020204030204" pitchFamily="34" charset="0"/>
                        </a:rPr>
                        <a:t>7</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4</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(2, 9)</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3476172121"/>
                  </a:ext>
                </a:extLst>
              </a:tr>
              <a:tr h="453018">
                <a:tc>
                  <a:txBody>
                    <a:bodyPr/>
                    <a:lstStyle/>
                    <a:p>
                      <a:pPr algn="ctr"/>
                      <a:r>
                        <a:rPr lang="en-US" sz="2400" smtClean="0">
                          <a:latin typeface="Calibri" panose="020F0502020204030204" pitchFamily="34" charset="0"/>
                          <a:cs typeface="Calibri" panose="020F0502020204030204" pitchFamily="34" charset="0"/>
                        </a:rPr>
                        <a:t>8</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9</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(3, 8)</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2613075847"/>
                  </a:ext>
                </a:extLst>
              </a:tr>
              <a:tr h="453018">
                <a:tc>
                  <a:txBody>
                    <a:bodyPr/>
                    <a:lstStyle/>
                    <a:p>
                      <a:pPr algn="ctr"/>
                      <a:r>
                        <a:rPr lang="en-US" sz="2400" smtClean="0">
                          <a:latin typeface="Calibri" panose="020F0502020204030204" pitchFamily="34" charset="0"/>
                          <a:cs typeface="Calibri" panose="020F0502020204030204" pitchFamily="34" charset="0"/>
                        </a:rPr>
                        <a:t>9</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7</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Không</a:t>
                      </a: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53434124"/>
                  </a:ext>
                </a:extLst>
              </a:tr>
              <a:tr h="453018">
                <a:tc>
                  <a:txBody>
                    <a:bodyPr/>
                    <a:lstStyle/>
                    <a:p>
                      <a:pPr algn="ctr"/>
                      <a:r>
                        <a:rPr lang="en-US" sz="2400" smtClean="0">
                          <a:latin typeface="Calibri" panose="020F0502020204030204" pitchFamily="34" charset="0"/>
                          <a:cs typeface="Calibri" panose="020F0502020204030204" pitchFamily="34" charset="0"/>
                        </a:rPr>
                        <a:t>10</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4</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Có</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tc>
                  <a:txBody>
                    <a:bodyPr/>
                    <a:lstStyle/>
                    <a:p>
                      <a:pPr algn="ctr"/>
                      <a:r>
                        <a:rPr lang="en-US" sz="2400" smtClean="0">
                          <a:latin typeface="Calibri" panose="020F0502020204030204" pitchFamily="34" charset="0"/>
                          <a:cs typeface="Calibri" panose="020F0502020204030204" pitchFamily="34" charset="0"/>
                        </a:rPr>
                        <a:t>(2, 9)</a:t>
                      </a:r>
                      <a:endParaRPr lang="en-US" sz="2400">
                        <a:latin typeface="Calibri" panose="020F0502020204030204" pitchFamily="34" charset="0"/>
                        <a:cs typeface="Calibri" panose="020F0502020204030204" pitchFamily="34" charset="0"/>
                      </a:endParaRPr>
                    </a:p>
                  </a:txBody>
                  <a:tcPr>
                    <a:solidFill>
                      <a:schemeClr val="bg2">
                        <a:lumMod val="90000"/>
                      </a:schemeClr>
                    </a:solidFill>
                  </a:tcPr>
                </a:tc>
                <a:extLst>
                  <a:ext uri="{0D108BD9-81ED-4DB2-BD59-A6C34878D82A}">
                    <a16:rowId xmlns:a16="http://schemas.microsoft.com/office/drawing/2014/main" val="731138007"/>
                  </a:ext>
                </a:extLst>
              </a:tr>
            </a:tbl>
          </a:graphicData>
        </a:graphic>
      </p:graphicFrame>
    </p:spTree>
    <p:extLst>
      <p:ext uri="{BB962C8B-B14F-4D97-AF65-F5344CB8AC3E}">
        <p14:creationId xmlns:p14="http://schemas.microsoft.com/office/powerpoint/2010/main" val="317348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smtClean="0"/>
              <a:t>BTVN:</a:t>
            </a:r>
            <a:endParaRPr lang="en-US"/>
          </a:p>
          <a:p>
            <a:pPr lvl="1">
              <a:defRPr/>
            </a:pPr>
            <a:r>
              <a:rPr lang="en-US"/>
              <a:t>Cho đường cong elliptic trên Z</a:t>
            </a:r>
            <a:r>
              <a:rPr lang="en-US" baseline="-25000"/>
              <a:t>19</a:t>
            </a:r>
            <a:r>
              <a:rPr lang="en-US"/>
              <a:t>: </a:t>
            </a:r>
          </a:p>
          <a:p>
            <a:pPr marL="457200" lvl="1" indent="0" algn="ctr">
              <a:buFontTx/>
              <a:buNone/>
              <a:defRPr/>
            </a:pPr>
            <a:r>
              <a:rPr lang="en-US"/>
              <a:t>y</a:t>
            </a:r>
            <a:r>
              <a:rPr lang="en-US" baseline="30000"/>
              <a:t>2</a:t>
            </a:r>
            <a:r>
              <a:rPr lang="en-US"/>
              <a:t> = x</a:t>
            </a:r>
            <a:r>
              <a:rPr lang="en-US" baseline="30000"/>
              <a:t>3</a:t>
            </a:r>
            <a:r>
              <a:rPr lang="en-US"/>
              <a:t> + x + 1 mod 19.</a:t>
            </a:r>
          </a:p>
          <a:p>
            <a:pPr lvl="1">
              <a:defRPr/>
            </a:pPr>
            <a:r>
              <a:rPr lang="en-US"/>
              <a:t>Tìm tất cả các điểm nằm trên đường cong elliptic này.</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6136696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Hệ mật đường cong Eliptic:</a:t>
            </a:r>
          </a:p>
          <a:p>
            <a:pPr lvl="1"/>
            <a:r>
              <a:rPr lang="en-US" smtClean="0"/>
              <a:t>Để </a:t>
            </a:r>
            <a:r>
              <a:rPr lang="en-US"/>
              <a:t>xây dựng hệ mật ECC:</a:t>
            </a:r>
          </a:p>
          <a:p>
            <a:pPr lvl="2"/>
            <a:r>
              <a:rPr lang="en-US" sz="2600"/>
              <a:t>Chọn E</a:t>
            </a:r>
            <a:r>
              <a:rPr lang="en-US" sz="2600" baseline="-25000"/>
              <a:t>p</a:t>
            </a:r>
            <a:r>
              <a:rPr lang="en-US" sz="2600"/>
              <a:t>(a,b) </a:t>
            </a:r>
          </a:p>
          <a:p>
            <a:pPr lvl="2"/>
            <a:r>
              <a:rPr lang="en-US" sz="2600"/>
              <a:t>Chọn G là phần tử với bậc lớn, tức là n lớn sao cho nG = O </a:t>
            </a:r>
          </a:p>
          <a:p>
            <a:pPr lvl="2"/>
            <a:r>
              <a:rPr lang="en-US" sz="2600"/>
              <a:t>Người dùng A chọn khóa riêng k</a:t>
            </a:r>
            <a:r>
              <a:rPr lang="en-US" sz="2600" baseline="-25000"/>
              <a:t>d</a:t>
            </a:r>
            <a:r>
              <a:rPr lang="en-US" sz="2600"/>
              <a:t> = n</a:t>
            </a:r>
            <a:r>
              <a:rPr lang="en-US" sz="2600" baseline="-25000"/>
              <a:t>A</a:t>
            </a:r>
            <a:r>
              <a:rPr lang="en-US" sz="2600"/>
              <a:t> &lt; n</a:t>
            </a:r>
          </a:p>
          <a:p>
            <a:pPr lvl="2"/>
            <a:r>
              <a:rPr lang="en-US" sz="2600"/>
              <a:t>Tính P</a:t>
            </a:r>
            <a:r>
              <a:rPr lang="en-US" sz="2600" baseline="-25000"/>
              <a:t>A</a:t>
            </a:r>
            <a:r>
              <a:rPr lang="en-US" sz="2600"/>
              <a:t> = n</a:t>
            </a:r>
            <a:r>
              <a:rPr lang="en-US" sz="2600" baseline="-25000"/>
              <a:t>A</a:t>
            </a:r>
            <a:r>
              <a:rPr lang="en-US" sz="2600"/>
              <a:t> x G</a:t>
            </a:r>
          </a:p>
          <a:p>
            <a:pPr lvl="2"/>
            <a:r>
              <a:rPr lang="en-US" sz="2600"/>
              <a:t>Khóa công khai k</a:t>
            </a:r>
            <a:r>
              <a:rPr lang="en-US" sz="2600" baseline="-25000"/>
              <a:t>e</a:t>
            </a:r>
            <a:r>
              <a:rPr lang="en-US" sz="2600"/>
              <a:t> = (E</a:t>
            </a:r>
            <a:r>
              <a:rPr lang="en-US" sz="2600" baseline="-25000"/>
              <a:t>p</a:t>
            </a:r>
            <a:r>
              <a:rPr lang="en-US" sz="2600"/>
              <a:t>(a,b), G, P</a:t>
            </a:r>
            <a:r>
              <a:rPr lang="en-US" sz="2600" baseline="-25000"/>
              <a:t>A </a:t>
            </a:r>
            <a:r>
              <a:rPr lang="en-US" sz="2600"/>
              <a:t>)</a:t>
            </a:r>
          </a:p>
          <a:p>
            <a:pPr marL="152396" indent="0">
              <a:buNone/>
            </a:pPr>
            <a:endParaRPr lang="en-US"/>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909925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342900" indent="-342900">
              <a:spcBef>
                <a:spcPct val="20000"/>
              </a:spcBef>
              <a:buFont typeface="Times New Roman" pitchFamily="18" charset="0"/>
              <a:buChar char="■"/>
              <a:defRPr/>
            </a:pPr>
            <a:r>
              <a:rPr lang="en-US" b="1">
                <a:solidFill>
                  <a:schemeClr val="tx1"/>
                </a:solidFill>
                <a:latin typeface="Times New Roman" pitchFamily="18" charset="0"/>
                <a:cs typeface="Times New Roman" pitchFamily="18" charset="0"/>
              </a:rPr>
              <a:t>Ước số </a:t>
            </a:r>
            <a:endParaRPr lang="en-US">
              <a:solidFill>
                <a:schemeClr val="tx1"/>
              </a:solidFill>
              <a:latin typeface="Times New Roman" pitchFamily="18" charset="0"/>
              <a:cs typeface="Times New Roman" pitchFamily="18" charset="0"/>
            </a:endParaRPr>
          </a:p>
          <a:p>
            <a:pPr marL="742950" lvl="1" indent="-285750" algn="just">
              <a:spcBef>
                <a:spcPct val="20000"/>
              </a:spcBef>
              <a:buFont typeface="Arial" pitchFamily="34" charset="0"/>
              <a:buChar char="□"/>
              <a:defRPr/>
            </a:pPr>
            <a:r>
              <a:rPr lang="en-US">
                <a:solidFill>
                  <a:schemeClr val="tx1"/>
                </a:solidFill>
                <a:latin typeface="Times New Roman" pitchFamily="18" charset="0"/>
                <a:cs typeface="Times New Roman" pitchFamily="18" charset="0"/>
              </a:rPr>
              <a:t>Số b không âm được gọi là ước số của a, nếu có số m sao cho: a = m.b trong đó  a, b, m  đều nguyên (t</a:t>
            </a:r>
            <a:r>
              <a:rPr lang="fr-FR">
                <a:solidFill>
                  <a:schemeClr val="tx1"/>
                </a:solidFill>
                <a:latin typeface="Times New Roman" pitchFamily="18" charset="0"/>
                <a:cs typeface="Times New Roman" pitchFamily="18" charset="0"/>
              </a:rPr>
              <a:t>ức là a chia hết cho b).</a:t>
            </a:r>
          </a:p>
          <a:p>
            <a:pPr marL="742950" lvl="1" indent="-285750" algn="just">
              <a:spcBef>
                <a:spcPct val="20000"/>
              </a:spcBef>
              <a:buFont typeface="Arial" pitchFamily="34" charset="0"/>
              <a:buChar char="□"/>
              <a:defRPr/>
            </a:pPr>
            <a:r>
              <a:rPr lang="fr-FR">
                <a:solidFill>
                  <a:schemeClr val="tx1"/>
                </a:solidFill>
                <a:latin typeface="Times New Roman" pitchFamily="18" charset="0"/>
                <a:cs typeface="Times New Roman" pitchFamily="18" charset="0"/>
              </a:rPr>
              <a:t>b là ước của a ta ký hiệu: b|a </a:t>
            </a:r>
            <a:endParaRPr lang="en-US">
              <a:solidFill>
                <a:schemeClr val="tx1"/>
              </a:solidFill>
              <a:latin typeface="Times New Roman" pitchFamily="18" charset="0"/>
              <a:cs typeface="Times New Roman" pitchFamily="18" charset="0"/>
            </a:endParaRPr>
          </a:p>
          <a:p>
            <a:pPr marL="742950" lvl="1" indent="-285750" algn="just">
              <a:spcBef>
                <a:spcPct val="20000"/>
              </a:spcBef>
              <a:buFont typeface="Arial" pitchFamily="34" charset="0"/>
              <a:buChar char="□"/>
              <a:defRPr/>
            </a:pPr>
            <a:r>
              <a:rPr lang="en-US" b="1">
                <a:solidFill>
                  <a:schemeClr val="tx1"/>
                </a:solidFill>
                <a:latin typeface="Times New Roman" pitchFamily="18" charset="0"/>
                <a:cs typeface="Times New Roman" pitchFamily="18" charset="0"/>
              </a:rPr>
              <a:t>Ví dụ:  </a:t>
            </a:r>
          </a:p>
          <a:p>
            <a:pPr marL="1143000" lvl="2" indent="-228600" algn="just">
              <a:spcBef>
                <a:spcPct val="20000"/>
              </a:spcBef>
              <a:buFont typeface="Arial" pitchFamily="34" charset="0"/>
              <a:buChar char="●"/>
              <a:defRPr/>
            </a:pPr>
            <a:r>
              <a:rPr lang="en-US" sz="2600">
                <a:solidFill>
                  <a:schemeClr val="tx1"/>
                </a:solidFill>
                <a:latin typeface="Times New Roman" pitchFamily="18" charset="0"/>
                <a:cs typeface="Times New Roman" pitchFamily="18" charset="0"/>
              </a:rPr>
              <a:t>1, 2, 3, 4, 6, 8, 12, 24 là các ước số của 24</a:t>
            </a:r>
          </a:p>
          <a:p>
            <a:pPr marL="152396" indent="0">
              <a:buNone/>
            </a:pP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2325097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497305" y="1086667"/>
                <a:ext cx="11389895" cy="5351078"/>
              </a:xfrm>
            </p:spPr>
            <p:txBody>
              <a:bodyPr/>
              <a:lstStyle/>
              <a:p>
                <a:r>
                  <a:rPr lang="en-US"/>
                  <a:t>Sơ đồ chung của hệ mật ECC:</a:t>
                </a:r>
              </a:p>
              <a:p>
                <a:pPr lvl="1"/>
                <a:r>
                  <a:rPr lang="en-US" smtClean="0"/>
                  <a:t>Gọi E</a:t>
                </a:r>
                <a:r>
                  <a:rPr lang="en-US" baseline="30000" smtClean="0"/>
                  <a:t>*</a:t>
                </a:r>
                <a:r>
                  <a:rPr lang="en-US" smtClean="0"/>
                  <a:t> = E</a:t>
                </a:r>
                <a:r>
                  <a:rPr lang="en-US" baseline="-25000" smtClean="0"/>
                  <a:t>p</a:t>
                </a:r>
                <a:r>
                  <a:rPr lang="en-US" smtClean="0"/>
                  <a:t>(a, b) \{O}</a:t>
                </a:r>
              </a:p>
              <a:p>
                <a:pPr lvl="1"/>
                <a:r>
                  <a:rPr lang="en-US" smtClean="0"/>
                  <a:t>P = E</a:t>
                </a:r>
                <a:r>
                  <a:rPr lang="en-US" baseline="30000" smtClean="0"/>
                  <a:t>*</a:t>
                </a:r>
                <a:r>
                  <a:rPr lang="en-US" smtClean="0"/>
                  <a:t>; </a:t>
                </a:r>
                <a:r>
                  <a:rPr lang="en-US"/>
                  <a:t>C = </a:t>
                </a:r>
                <a:r>
                  <a:rPr lang="en-US" smtClean="0"/>
                  <a:t>(E</a:t>
                </a:r>
                <a:r>
                  <a:rPr lang="en-US" baseline="30000" smtClean="0"/>
                  <a:t>*</a:t>
                </a:r>
                <a:r>
                  <a:rPr lang="en-US"/>
                  <a:t>x E</a:t>
                </a:r>
                <a:r>
                  <a:rPr lang="en-US" baseline="30000" smtClean="0"/>
                  <a:t>*</a:t>
                </a:r>
                <a:r>
                  <a:rPr lang="en-US" smtClean="0"/>
                  <a:t>)</a:t>
                </a:r>
                <a:endParaRPr lang="en-US"/>
              </a:p>
              <a:p>
                <a:pPr lvl="1"/>
                <a:r>
                  <a:rPr lang="en-US"/>
                  <a:t>K = {k=(k</a:t>
                </a:r>
                <a:r>
                  <a:rPr lang="en-US" baseline="-25000"/>
                  <a:t>e</a:t>
                </a:r>
                <a:r>
                  <a:rPr lang="en-US"/>
                  <a:t>, k</a:t>
                </a:r>
                <a:r>
                  <a:rPr lang="en-US" baseline="-25000"/>
                  <a:t>d</a:t>
                </a:r>
                <a:r>
                  <a:rPr lang="en-US"/>
                  <a:t>) với </a:t>
                </a:r>
                <a:r>
                  <a:rPr lang="en-US">
                    <a:sym typeface="Symbol" pitchFamily="18" charset="2"/>
                  </a:rPr>
                  <a:t>k</a:t>
                </a:r>
                <a:r>
                  <a:rPr lang="en-US" baseline="-25000">
                    <a:sym typeface="Symbol" pitchFamily="18" charset="2"/>
                  </a:rPr>
                  <a:t>e</a:t>
                </a:r>
                <a:r>
                  <a:rPr lang="en-US"/>
                  <a:t> = </a:t>
                </a:r>
                <a:r>
                  <a:rPr lang="en-US" sz="2200"/>
                  <a:t>(</a:t>
                </a:r>
                <a:r>
                  <a:rPr lang="en-US"/>
                  <a:t>E</a:t>
                </a:r>
                <a:r>
                  <a:rPr lang="en-US" baseline="-25000"/>
                  <a:t>p</a:t>
                </a:r>
                <a:r>
                  <a:rPr lang="en-US"/>
                  <a:t>(a,b), G, P</a:t>
                </a:r>
                <a:r>
                  <a:rPr lang="en-US" baseline="-25000"/>
                  <a:t>A</a:t>
                </a:r>
                <a:r>
                  <a:rPr lang="en-US" sz="2000" baseline="-25000"/>
                  <a:t> </a:t>
                </a:r>
                <a:r>
                  <a:rPr lang="en-US" sz="2000"/>
                  <a:t>)</a:t>
                </a:r>
                <a:r>
                  <a:rPr lang="en-US"/>
                  <a:t>; </a:t>
                </a:r>
                <a:r>
                  <a:rPr lang="en-US">
                    <a:sym typeface="Symbol" pitchFamily="18" charset="2"/>
                  </a:rPr>
                  <a:t>k</a:t>
                </a:r>
                <a:r>
                  <a:rPr lang="en-US" baseline="-25000">
                    <a:sym typeface="Symbol" pitchFamily="18" charset="2"/>
                  </a:rPr>
                  <a:t>d </a:t>
                </a:r>
                <a:r>
                  <a:rPr lang="en-US"/>
                  <a:t>= n</a:t>
                </a:r>
                <a:r>
                  <a:rPr lang="en-US" baseline="-25000"/>
                  <a:t>A</a:t>
                </a:r>
                <a:r>
                  <a:rPr lang="en-US"/>
                  <a:t>}</a:t>
                </a:r>
              </a:p>
              <a:p>
                <a:pPr lvl="1"/>
                <a:r>
                  <a:rPr lang="en-US"/>
                  <a:t>Hàm mã hóa e và giải mã d được xác định như sau:</a:t>
                </a:r>
              </a:p>
              <a:p>
                <a:pPr lvl="2"/>
                <a:r>
                  <a:rPr lang="en-US" sz="2600"/>
                  <a:t>Người B gửi tin cho A, thực hiện mã hóa P</a:t>
                </a:r>
                <a:r>
                  <a:rPr lang="en-US" sz="2600" baseline="-25000"/>
                  <a:t>M</a:t>
                </a:r>
                <a:r>
                  <a:rPr lang="en-US" sz="2600"/>
                  <a:t> </a:t>
                </a:r>
                <a:r>
                  <a:rPr lang="en-US" sz="2600">
                    <a:sym typeface="Symbol"/>
                  </a:rPr>
                  <a:t> </a:t>
                </a:r>
                <a:r>
                  <a:rPr lang="en-US" sz="2600" smtClean="0">
                    <a:sym typeface="Symbol"/>
                  </a:rPr>
                  <a:t>E</a:t>
                </a:r>
                <a:r>
                  <a:rPr lang="en-US" sz="2600" baseline="30000" smtClean="0">
                    <a:sym typeface="Symbol"/>
                  </a:rPr>
                  <a:t>*</a:t>
                </a:r>
                <a:r>
                  <a:rPr lang="en-US" sz="2600" smtClean="0">
                    <a:sym typeface="Symbol"/>
                  </a:rPr>
                  <a:t>, B </a:t>
                </a:r>
                <a:r>
                  <a:rPr lang="en-US" sz="2600">
                    <a:sym typeface="Symbol"/>
                  </a:rPr>
                  <a:t>chọn thêm một số ngẫu nhiên k và tính bản mã: P</a:t>
                </a:r>
                <a:r>
                  <a:rPr lang="en-US" sz="2600" baseline="-25000">
                    <a:sym typeface="Symbol"/>
                  </a:rPr>
                  <a:t>c</a:t>
                </a:r>
                <a:r>
                  <a:rPr lang="en-US" sz="2600">
                    <a:sym typeface="Symbol"/>
                  </a:rPr>
                  <a:t> = </a:t>
                </a:r>
                <a14:m>
                  <m:oMath xmlns:m="http://schemas.openxmlformats.org/officeDocument/2006/math">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𝑒</m:t>
                        </m:r>
                      </m:e>
                      <m:sub>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𝑘</m:t>
                            </m:r>
                          </m:e>
                          <m:sub>
                            <m:r>
                              <a:rPr lang="en-US" sz="2600" i="1">
                                <a:latin typeface="Cambria Math" panose="02040503050406030204" pitchFamily="18" charset="0"/>
                                <a:sym typeface="Symbol" panose="05050102010706020507" pitchFamily="18" charset="2"/>
                              </a:rPr>
                              <m:t>𝑒</m:t>
                            </m:r>
                          </m:sub>
                        </m:sSub>
                      </m:sub>
                    </m:sSub>
                    <m:d>
                      <m:dPr>
                        <m:ctrlPr>
                          <a:rPr lang="en-US" sz="2600" i="1">
                            <a:latin typeface="Cambria Math" panose="02040503050406030204" pitchFamily="18" charset="0"/>
                            <a:sym typeface="Symbol" panose="05050102010706020507" pitchFamily="18" charset="2"/>
                          </a:rPr>
                        </m:ctrlPr>
                      </m:dPr>
                      <m:e>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𝑃</m:t>
                            </m:r>
                          </m:e>
                          <m:sub>
                            <m:r>
                              <a:rPr lang="en-US" sz="2600" i="1">
                                <a:latin typeface="Cambria Math" panose="02040503050406030204" pitchFamily="18" charset="0"/>
                                <a:sym typeface="Symbol" panose="05050102010706020507" pitchFamily="18" charset="2"/>
                              </a:rPr>
                              <m:t>𝑀</m:t>
                            </m:r>
                          </m:sub>
                        </m:sSub>
                        <m:r>
                          <a:rPr lang="en-US" sz="2600" i="1">
                            <a:latin typeface="Cambria Math" panose="02040503050406030204" pitchFamily="18" charset="0"/>
                            <a:sym typeface="Symbol" panose="05050102010706020507" pitchFamily="18" charset="2"/>
                          </a:rPr>
                          <m:t>, </m:t>
                        </m:r>
                        <m:r>
                          <a:rPr lang="en-US" sz="2600" i="1">
                            <a:latin typeface="Cambria Math" panose="02040503050406030204" pitchFamily="18" charset="0"/>
                            <a:sym typeface="Symbol" panose="05050102010706020507" pitchFamily="18" charset="2"/>
                          </a:rPr>
                          <m:t>𝑘</m:t>
                        </m:r>
                      </m:e>
                    </m:d>
                    <m:r>
                      <a:rPr lang="en-US" sz="2600" i="1">
                        <a:latin typeface="Cambria Math" panose="02040503050406030204" pitchFamily="18" charset="0"/>
                        <a:sym typeface="Symbol" panose="05050102010706020507" pitchFamily="18" charset="2"/>
                      </a:rPr>
                      <m:t> </m:t>
                    </m:r>
                  </m:oMath>
                </a14:m>
                <a:r>
                  <a:rPr lang="en-US" sz="2600">
                    <a:sym typeface="Symbol"/>
                  </a:rPr>
                  <a:t>= [P</a:t>
                </a:r>
                <a:r>
                  <a:rPr lang="en-US" sz="2600" baseline="-25000">
                    <a:sym typeface="Symbol"/>
                  </a:rPr>
                  <a:t>1</a:t>
                </a:r>
                <a:r>
                  <a:rPr lang="en-US" sz="2600">
                    <a:sym typeface="Symbol"/>
                  </a:rPr>
                  <a:t>, P</a:t>
                </a:r>
                <a:r>
                  <a:rPr lang="en-US" sz="2600" baseline="-25000">
                    <a:sym typeface="Symbol"/>
                  </a:rPr>
                  <a:t>2</a:t>
                </a:r>
                <a:r>
                  <a:rPr lang="en-US" sz="2600">
                    <a:sym typeface="Symbol"/>
                  </a:rPr>
                  <a:t>] trong đó P</a:t>
                </a:r>
                <a:r>
                  <a:rPr lang="en-US" sz="2600" baseline="-25000">
                    <a:sym typeface="Symbol"/>
                  </a:rPr>
                  <a:t>1</a:t>
                </a:r>
                <a:r>
                  <a:rPr lang="en-US" sz="2600">
                    <a:sym typeface="Symbol"/>
                  </a:rPr>
                  <a:t> = kG; P</a:t>
                </a:r>
                <a:r>
                  <a:rPr lang="en-US" sz="2600" baseline="-25000">
                    <a:sym typeface="Symbol"/>
                  </a:rPr>
                  <a:t>2</a:t>
                </a:r>
                <a:r>
                  <a:rPr lang="en-US" sz="2600">
                    <a:sym typeface="Symbol"/>
                  </a:rPr>
                  <a:t> = (P</a:t>
                </a:r>
                <a:r>
                  <a:rPr lang="en-US" sz="2600" baseline="-25000">
                    <a:sym typeface="Symbol"/>
                  </a:rPr>
                  <a:t>M</a:t>
                </a:r>
                <a:r>
                  <a:rPr lang="en-US" sz="2600">
                    <a:sym typeface="Symbol"/>
                  </a:rPr>
                  <a:t> + kP</a:t>
                </a:r>
                <a:r>
                  <a:rPr lang="en-US" sz="2600" baseline="-25000">
                    <a:sym typeface="Symbol"/>
                  </a:rPr>
                  <a:t>A</a:t>
                </a:r>
                <a:r>
                  <a:rPr lang="en-US" sz="2600">
                    <a:sym typeface="Symbol"/>
                  </a:rPr>
                  <a:t>)</a:t>
                </a:r>
              </a:p>
              <a:p>
                <a:pPr lvl="2"/>
                <a:r>
                  <a:rPr lang="en-US" sz="2600">
                    <a:sym typeface="Symbol"/>
                  </a:rPr>
                  <a:t>Hàm giải mã, A tính: P</a:t>
                </a:r>
                <a:r>
                  <a:rPr lang="en-US" sz="2600" baseline="-25000">
                    <a:sym typeface="Symbol"/>
                  </a:rPr>
                  <a:t>M</a:t>
                </a:r>
                <a:r>
                  <a:rPr lang="en-US" sz="2600">
                    <a:sym typeface="Symbol"/>
                  </a:rPr>
                  <a:t> = </a:t>
                </a:r>
                <a14:m>
                  <m:oMath xmlns:m="http://schemas.openxmlformats.org/officeDocument/2006/math">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𝑒</m:t>
                        </m:r>
                      </m:e>
                      <m:sub>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𝑘</m:t>
                            </m:r>
                          </m:e>
                          <m:sub>
                            <m:r>
                              <a:rPr lang="en-US" sz="2600" i="1">
                                <a:latin typeface="Cambria Math" panose="02040503050406030204" pitchFamily="18" charset="0"/>
                                <a:sym typeface="Symbol" panose="05050102010706020507" pitchFamily="18" charset="2"/>
                              </a:rPr>
                              <m:t>𝑑</m:t>
                            </m:r>
                          </m:sub>
                        </m:sSub>
                      </m:sub>
                    </m:sSub>
                    <m:d>
                      <m:dPr>
                        <m:ctrlPr>
                          <a:rPr lang="en-US" sz="2600" i="1">
                            <a:latin typeface="Cambria Math" panose="02040503050406030204" pitchFamily="18" charset="0"/>
                            <a:sym typeface="Symbol" panose="05050102010706020507" pitchFamily="18" charset="2"/>
                          </a:rPr>
                        </m:ctrlPr>
                      </m:dPr>
                      <m:e>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𝑃</m:t>
                            </m:r>
                          </m:e>
                          <m:sub>
                            <m:r>
                              <a:rPr lang="en-US" sz="2600" i="1">
                                <a:latin typeface="Cambria Math" panose="02040503050406030204" pitchFamily="18" charset="0"/>
                                <a:sym typeface="Symbol" panose="05050102010706020507" pitchFamily="18" charset="2"/>
                              </a:rPr>
                              <m:t>𝑐</m:t>
                            </m:r>
                          </m:sub>
                        </m:sSub>
                      </m:e>
                    </m:d>
                    <m:r>
                      <a:rPr lang="en-US" sz="2600" i="1">
                        <a:latin typeface="Cambria Math" panose="02040503050406030204" pitchFamily="18" charset="0"/>
                        <a:sym typeface="Symbol" panose="05050102010706020507" pitchFamily="18" charset="2"/>
                      </a:rPr>
                      <m:t>=</m:t>
                    </m:r>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𝑃</m:t>
                        </m:r>
                      </m:e>
                      <m:sub>
                        <m:r>
                          <a:rPr lang="en-US" sz="2600" i="1">
                            <a:latin typeface="Cambria Math" panose="02040503050406030204" pitchFamily="18" charset="0"/>
                            <a:sym typeface="Symbol" panose="05050102010706020507" pitchFamily="18" charset="2"/>
                          </a:rPr>
                          <m:t>2</m:t>
                        </m:r>
                      </m:sub>
                    </m:sSub>
                    <m:r>
                      <a:rPr lang="en-US" sz="2600" i="1">
                        <a:latin typeface="Cambria Math" panose="02040503050406030204" pitchFamily="18" charset="0"/>
                        <a:sym typeface="Symbol" panose="05050102010706020507" pitchFamily="18" charset="2"/>
                      </a:rPr>
                      <m:t>−</m:t>
                    </m:r>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𝑛</m:t>
                        </m:r>
                      </m:e>
                      <m:sub>
                        <m:r>
                          <a:rPr lang="en-US" sz="2600" i="1">
                            <a:latin typeface="Cambria Math" panose="02040503050406030204" pitchFamily="18" charset="0"/>
                            <a:sym typeface="Symbol" panose="05050102010706020507" pitchFamily="18" charset="2"/>
                          </a:rPr>
                          <m:t>𝐴</m:t>
                        </m:r>
                      </m:sub>
                    </m:sSub>
                    <m:sSub>
                      <m:sSubPr>
                        <m:ctrlPr>
                          <a:rPr lang="en-US" sz="2600" i="1">
                            <a:latin typeface="Cambria Math" panose="02040503050406030204" pitchFamily="18" charset="0"/>
                            <a:sym typeface="Symbol" panose="05050102010706020507" pitchFamily="18" charset="2"/>
                          </a:rPr>
                        </m:ctrlPr>
                      </m:sSubPr>
                      <m:e>
                        <m:r>
                          <a:rPr lang="en-US" sz="2600" i="1">
                            <a:latin typeface="Cambria Math" panose="02040503050406030204" pitchFamily="18" charset="0"/>
                            <a:sym typeface="Symbol" panose="05050102010706020507" pitchFamily="18" charset="2"/>
                          </a:rPr>
                          <m:t>𝑃</m:t>
                        </m:r>
                      </m:e>
                      <m:sub>
                        <m:r>
                          <a:rPr lang="en-US" sz="2600" i="1">
                            <a:latin typeface="Cambria Math" panose="02040503050406030204" pitchFamily="18" charset="0"/>
                            <a:sym typeface="Symbol" panose="05050102010706020507" pitchFamily="18" charset="2"/>
                          </a:rPr>
                          <m:t>1</m:t>
                        </m:r>
                      </m:sub>
                    </m:sSub>
                  </m:oMath>
                </a14:m>
                <a:endParaRPr lang="en-US" sz="2600"/>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497305" y="1086667"/>
                <a:ext cx="11389895" cy="5351078"/>
              </a:xfrm>
              <a:blipFill>
                <a:blip r:embed="rId2"/>
                <a:stretch>
                  <a:fillRect r="-117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87741915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Bài tập:</a:t>
            </a:r>
          </a:p>
          <a:p>
            <a:pPr lvl="1">
              <a:defRPr/>
            </a:pPr>
            <a:r>
              <a:rPr lang="en-US"/>
              <a:t>1) Cho E</a:t>
            </a:r>
            <a:r>
              <a:rPr lang="en-US" baseline="-25000"/>
              <a:t>17</a:t>
            </a:r>
            <a:r>
              <a:rPr lang="en-US"/>
              <a:t>(1,1); G = (0,1)</a:t>
            </a:r>
          </a:p>
          <a:p>
            <a:pPr lvl="2">
              <a:defRPr/>
            </a:pPr>
            <a:r>
              <a:rPr lang="en-US"/>
              <a:t>Khóa riêng của A, B lần lượt là: n</a:t>
            </a:r>
            <a:r>
              <a:rPr lang="en-US" baseline="-25000"/>
              <a:t>A</a:t>
            </a:r>
            <a:r>
              <a:rPr lang="en-US"/>
              <a:t> = 3; n</a:t>
            </a:r>
            <a:r>
              <a:rPr lang="en-US" baseline="-25000"/>
              <a:t>B</a:t>
            </a:r>
            <a:r>
              <a:rPr lang="en-US"/>
              <a:t> = 4. Tính KCK của A, B.</a:t>
            </a:r>
          </a:p>
          <a:p>
            <a:pPr lvl="2">
              <a:defRPr/>
            </a:pPr>
            <a:r>
              <a:rPr lang="en-US"/>
              <a:t>Giả sử người A cần gửi tin cho B, hãy mô phỏng quá trình mã hóa bản tin P</a:t>
            </a:r>
            <a:r>
              <a:rPr lang="en-US" baseline="-25000"/>
              <a:t>M</a:t>
            </a:r>
            <a:r>
              <a:rPr lang="en-US"/>
              <a:t> = (10,12) và giải mã bản mã thu được. Cho trước giá trị ngẫu nhiên k = 2.</a:t>
            </a:r>
          </a:p>
          <a:p>
            <a:pPr lvl="1">
              <a:defRPr/>
            </a:pPr>
            <a:r>
              <a:rPr lang="en-US"/>
              <a:t>2) Cho E</a:t>
            </a:r>
            <a:r>
              <a:rPr lang="en-US" baseline="-25000"/>
              <a:t>11</a:t>
            </a:r>
            <a:r>
              <a:rPr lang="en-US"/>
              <a:t>(1, 6); G = (2,7)</a:t>
            </a:r>
          </a:p>
          <a:p>
            <a:pPr lvl="2">
              <a:defRPr/>
            </a:pPr>
            <a:r>
              <a:rPr lang="en-US"/>
              <a:t>Khóa riêng của B n</a:t>
            </a:r>
            <a:r>
              <a:rPr lang="en-US" baseline="-25000"/>
              <a:t>B</a:t>
            </a:r>
            <a:r>
              <a:rPr lang="en-US"/>
              <a:t> = 7. Tính KCK của B.</a:t>
            </a:r>
          </a:p>
          <a:p>
            <a:pPr lvl="2">
              <a:defRPr/>
            </a:pPr>
            <a:r>
              <a:rPr lang="en-US"/>
              <a:t>Giả sử người A cần gửi tin cho B, hãy mô phỏng quá trình mã hóa bản tin P</a:t>
            </a:r>
            <a:r>
              <a:rPr lang="en-US" baseline="-25000"/>
              <a:t>M</a:t>
            </a:r>
            <a:r>
              <a:rPr lang="en-US"/>
              <a:t> = (10, 9) và giải mã bản mã thu được. Cho trước giá trị ngẫu nhiên k = 3.</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9868525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9523" y="937580"/>
            <a:ext cx="11537677" cy="5493037"/>
          </a:xfrm>
        </p:spPr>
        <p:txBody>
          <a:bodyPr/>
          <a:lstStyle/>
          <a:p>
            <a:r>
              <a:rPr lang="en-US" smtClean="0"/>
              <a:t>Giải</a:t>
            </a:r>
            <a:r>
              <a:rPr lang="en-US" smtClean="0"/>
              <a:t>:</a:t>
            </a:r>
            <a:endParaRPr lang="en-US" smtClean="0"/>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41765980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1086667"/>
            <a:ext cx="11806383" cy="5351078"/>
          </a:xfrm>
        </p:spPr>
        <p:txBody>
          <a:bodyPr/>
          <a:lstStyle/>
          <a:p>
            <a:endParaRPr lang="en-US" b="0"/>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42350659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8966" y="924338"/>
            <a:ext cx="11866018" cy="5632675"/>
          </a:xfrm>
        </p:spPr>
        <p:txBody>
          <a:bodyPr/>
          <a:lstStyle/>
          <a:p>
            <a:pPr>
              <a:lnSpc>
                <a:spcPct val="120000"/>
              </a:lnSpc>
            </a:pPr>
            <a:endParaRPr lang="en-US" b="0"/>
          </a:p>
        </p:txBody>
      </p:sp>
      <p:sp>
        <p:nvSpPr>
          <p:cNvPr id="3" name="Title 2"/>
          <p:cNvSpPr>
            <a:spLocks noGrp="1"/>
          </p:cNvSpPr>
          <p:nvPr>
            <p:ph type="title"/>
          </p:nvPr>
        </p:nvSpPr>
        <p:spPr/>
        <p:txBody>
          <a:bodyPr/>
          <a:lstStyle/>
          <a:p>
            <a:r>
              <a:rPr lang="en-US" smtClean="0"/>
              <a:t>  </a:t>
            </a:r>
            <a:r>
              <a:rPr lang="en-US"/>
              <a:t>Giới thiệu một số hệ mật KCK</a:t>
            </a:r>
          </a:p>
        </p:txBody>
      </p:sp>
      <p:sp>
        <p:nvSpPr>
          <p:cNvPr id="4" name="Rectangle 3"/>
          <p:cNvSpPr/>
          <p:nvPr/>
        </p:nvSpPr>
        <p:spPr>
          <a:xfrm>
            <a:off x="1848678" y="5834270"/>
            <a:ext cx="5883965" cy="675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1312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67749" y="1086667"/>
            <a:ext cx="11667234" cy="5351078"/>
          </a:xfrm>
        </p:spPr>
        <p:txBody>
          <a:bodyPr/>
          <a:lstStyle/>
          <a:p>
            <a:endParaRPr lang="en-US" b="1">
              <a:solidFill>
                <a:srgbClr val="FF0000"/>
              </a:solidFill>
            </a:endParaRPr>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344654151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Độ an toàn:</a:t>
            </a:r>
          </a:p>
          <a:p>
            <a:pPr lvl="1">
              <a:defRPr/>
            </a:pPr>
            <a:r>
              <a:rPr lang="en-US"/>
              <a:t>Phụ thuộc độ khó của việc xác định số nguyên ngẫu nhiên bí mật k khi biết 2 điểm P và kP</a:t>
            </a:r>
          </a:p>
          <a:p>
            <a:pPr lvl="1">
              <a:defRPr/>
            </a:pPr>
            <a:r>
              <a:rPr lang="en-US"/>
              <a:t>Chính là bài toán logarit rời rạc trên ECC.</a:t>
            </a:r>
          </a:p>
          <a:p>
            <a:pPr lvl="1">
              <a:defRPr/>
            </a:pPr>
            <a:r>
              <a:rPr lang="en-US"/>
              <a:t>So với RSA cùng mức an toàn thì hệ mật ECC có độ dài khóa nhỏ hơn.</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82847012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5943" y="1086667"/>
            <a:ext cx="11839039" cy="5351078"/>
          </a:xfrm>
        </p:spPr>
        <p:txBody>
          <a:bodyPr/>
          <a:lstStyle/>
          <a:p>
            <a:pPr>
              <a:lnSpc>
                <a:spcPct val="90000"/>
              </a:lnSpc>
              <a:defRPr/>
            </a:pPr>
            <a:r>
              <a:rPr lang="en-US" b="0" smtClean="0"/>
              <a:t>Hệ mật khoá </a:t>
            </a:r>
            <a:r>
              <a:rPr lang="en-US" b="0"/>
              <a:t>công khai ra đời hỗ trợ thêm để giải quyết một số bài toán an toàn, chứ không phải thay thế khoá riêng. Cả hai khoá cùng tồn tại, phát triển và bổ sung cho nhau </a:t>
            </a:r>
          </a:p>
          <a:p>
            <a:pPr>
              <a:lnSpc>
                <a:spcPct val="90000"/>
              </a:lnSpc>
              <a:defRPr/>
            </a:pPr>
            <a:r>
              <a:rPr lang="en-US" b="0"/>
              <a:t>Khoá công khai/không đối xứng bao gồm việc sử dụng 2 khoá: </a:t>
            </a:r>
          </a:p>
          <a:p>
            <a:pPr lvl="1">
              <a:lnSpc>
                <a:spcPct val="90000"/>
              </a:lnSpc>
              <a:defRPr/>
            </a:pPr>
            <a:r>
              <a:rPr lang="en-US" sz="3000" b="1"/>
              <a:t>Khoá công khai:</a:t>
            </a:r>
            <a:r>
              <a:rPr lang="en-US" sz="3000"/>
              <a:t> mà mọi người đều biết, được dùng để mã hoá mẩu tin và kiểm chứng chữ ký.</a:t>
            </a:r>
            <a:endParaRPr lang="en-US" sz="3000" b="1"/>
          </a:p>
          <a:p>
            <a:pPr lvl="1">
              <a:lnSpc>
                <a:spcPct val="90000"/>
              </a:lnSpc>
              <a:defRPr/>
            </a:pPr>
            <a:r>
              <a:rPr lang="en-US" sz="3000" b="1"/>
              <a:t>Khoá riêng: </a:t>
            </a:r>
            <a:r>
              <a:rPr lang="en-US" sz="3000"/>
              <a:t>chỉ người nhận biết, đề giải mã bản tin hoặc để tạo chữ ký.</a:t>
            </a:r>
          </a:p>
          <a:p>
            <a:pPr lvl="1">
              <a:lnSpc>
                <a:spcPct val="90000"/>
              </a:lnSpc>
              <a:defRPr/>
            </a:pPr>
            <a:r>
              <a:rPr lang="en-US" sz="3000"/>
              <a:t>Là không đối xứng vì những người mã hoá và kiểm chứng chữ ký không thể giải mã hoặc tạo chữ ký. </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Tổng kết</a:t>
            </a:r>
            <a:endParaRPr lang="en-US"/>
          </a:p>
        </p:txBody>
      </p:sp>
    </p:spTree>
    <p:extLst>
      <p:ext uri="{BB962C8B-B14F-4D97-AF65-F5344CB8AC3E}">
        <p14:creationId xmlns:p14="http://schemas.microsoft.com/office/powerpoint/2010/main" val="332340784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7128" y="1086667"/>
            <a:ext cx="11767854" cy="5351078"/>
          </a:xfrm>
        </p:spPr>
        <p:txBody>
          <a:bodyPr/>
          <a:lstStyle/>
          <a:p>
            <a:pPr>
              <a:defRPr/>
            </a:pPr>
            <a:r>
              <a:rPr lang="en-US" b="1"/>
              <a:t>Tại sao lại phải dùng mã khoá công khai?</a:t>
            </a:r>
          </a:p>
          <a:p>
            <a:pPr lvl="1">
              <a:defRPr/>
            </a:pPr>
            <a:r>
              <a:rPr lang="en-US"/>
              <a:t>Người ta muốn giải quyết </a:t>
            </a:r>
            <a:r>
              <a:rPr lang="en-US" smtClean="0"/>
              <a:t>các </a:t>
            </a:r>
            <a:r>
              <a:rPr lang="en-US"/>
              <a:t>vấn đề sau về khoá nảy sinh trong thực tế: </a:t>
            </a:r>
          </a:p>
          <a:p>
            <a:pPr lvl="2">
              <a:defRPr/>
            </a:pPr>
            <a:r>
              <a:rPr lang="vi-VN"/>
              <a:t>Số lượng khóa lớn, khó khăn trong việc thiết lập </a:t>
            </a:r>
            <a:r>
              <a:rPr lang="vi-VN" smtClean="0"/>
              <a:t>quả</a:t>
            </a:r>
            <a:r>
              <a:rPr lang="en-US" smtClean="0"/>
              <a:t>n</a:t>
            </a:r>
            <a:r>
              <a:rPr lang="vi-VN" smtClean="0"/>
              <a:t> </a:t>
            </a:r>
            <a:r>
              <a:rPr lang="vi-VN"/>
              <a:t>lý khóa chia sẻ trước khi dùng hệ mật khóa đối </a:t>
            </a:r>
            <a:r>
              <a:rPr lang="vi-VN" smtClean="0"/>
              <a:t>xứng</a:t>
            </a:r>
            <a:endParaRPr lang="en-US" smtClean="0"/>
          </a:p>
          <a:p>
            <a:pPr lvl="2">
              <a:defRPr/>
            </a:pPr>
            <a:r>
              <a:rPr lang="en-US" smtClean="0"/>
              <a:t>Phân </a:t>
            </a:r>
            <a:r>
              <a:rPr lang="en-US"/>
              <a:t>phối khoá - làm sao có thể phân phối khóa an toàn mà không cần trung tâm phân phối khoá tin </a:t>
            </a:r>
            <a:r>
              <a:rPr lang="en-US" smtClean="0"/>
              <a:t>cậy. </a:t>
            </a:r>
            <a:endParaRPr lang="en-US"/>
          </a:p>
          <a:p>
            <a:pPr lvl="2">
              <a:defRPr/>
            </a:pPr>
            <a:r>
              <a:rPr lang="en-US"/>
              <a:t>Chữ ký điện tử - làm sao có thể kiểm chứng được rằng mẩu tin gửi đến nguyên vẹn từ đúng người đứng tên gửi.</a:t>
            </a:r>
            <a:r>
              <a:rPr lang="en-US" b="1"/>
              <a:t> </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a:t>Tổng kết</a:t>
            </a:r>
          </a:p>
        </p:txBody>
      </p:sp>
    </p:spTree>
    <p:extLst>
      <p:ext uri="{BB962C8B-B14F-4D97-AF65-F5344CB8AC3E}">
        <p14:creationId xmlns:p14="http://schemas.microsoft.com/office/powerpoint/2010/main" val="133535892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sz="2800" b="1"/>
              <a:t>Ứng dụng khoá công khai</a:t>
            </a:r>
            <a:endParaRPr lang="en-US" sz="2800"/>
          </a:p>
          <a:p>
            <a:pPr lvl="1">
              <a:defRPr/>
            </a:pPr>
            <a:r>
              <a:rPr lang="en-US" sz="2400"/>
              <a:t>Có thể phân loại các ứng dụng của khoá công khai thành 3 loại khác nhau:</a:t>
            </a:r>
          </a:p>
          <a:p>
            <a:pPr lvl="2">
              <a:defRPr/>
            </a:pPr>
            <a:r>
              <a:rPr lang="en-US"/>
              <a:t>Mã/giải mã – cung cấp bảo mật. Đây là ứng dụng bảo mật truyền thống giống như ta vẫn thường dùng với khoá đối xứng.  </a:t>
            </a:r>
          </a:p>
          <a:p>
            <a:pPr lvl="2">
              <a:defRPr/>
            </a:pPr>
            <a:r>
              <a:rPr lang="en-US"/>
              <a:t>Chữ ký điện tử - cung cấp xác thực. Một trong các ứng dụng mới của khoá công khai mà khoá đối xứng không thể thực hiện được, đó là khoá công khai có đủ cơ sở để xác nhận người gửi và có thể là một lựa chọn để tạo chữ ký điện tử của người gửi.</a:t>
            </a:r>
          </a:p>
          <a:p>
            <a:pPr lvl="2">
              <a:defRPr/>
            </a:pPr>
            <a:r>
              <a:rPr lang="en-US"/>
              <a:t>Một số thuật toán mã công khai phù hợp với mọi ứng dụng, còn một số khác chuyên dùng cho ứng dụng cụ thể.</a:t>
            </a:r>
          </a:p>
          <a:p>
            <a:endParaRPr lang="en-US"/>
          </a:p>
        </p:txBody>
      </p:sp>
      <p:sp>
        <p:nvSpPr>
          <p:cNvPr id="3" name="Title 2"/>
          <p:cNvSpPr>
            <a:spLocks noGrp="1"/>
          </p:cNvSpPr>
          <p:nvPr>
            <p:ph type="title"/>
          </p:nvPr>
        </p:nvSpPr>
        <p:spPr>
          <a:xfrm>
            <a:off x="1124693" y="191813"/>
            <a:ext cx="11016586" cy="711205"/>
          </a:xfrm>
          <a:prstGeom prst="rect">
            <a:avLst/>
          </a:prstGeom>
        </p:spPr>
        <p:txBody>
          <a:bodyPr/>
          <a:lstStyle/>
          <a:p>
            <a:r>
              <a:rPr lang="en-US"/>
              <a:t>Tổng kết</a:t>
            </a:r>
          </a:p>
        </p:txBody>
      </p:sp>
    </p:spTree>
    <p:extLst>
      <p:ext uri="{BB962C8B-B14F-4D97-AF65-F5344CB8AC3E}">
        <p14:creationId xmlns:p14="http://schemas.microsoft.com/office/powerpoint/2010/main" val="9339308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8583" y="886689"/>
            <a:ext cx="11516367" cy="1738176"/>
          </a:xfrm>
        </p:spPr>
        <p:txBody>
          <a:bodyPr/>
          <a:lstStyle/>
          <a:p>
            <a:r>
              <a:rPr lang="en-US" b="1" smtClean="0">
                <a:solidFill>
                  <a:schemeClr val="tx1"/>
                </a:solidFill>
              </a:rPr>
              <a:t>Các phép toán số học trên Modulo:</a:t>
            </a:r>
          </a:p>
          <a:p>
            <a:pPr lvl="1"/>
            <a:r>
              <a:rPr lang="en-US" smtClean="0">
                <a:solidFill>
                  <a:schemeClr val="tx1"/>
                </a:solidFill>
              </a:rPr>
              <a:t>Cho trước số n, thực hiện các phép toán theo modulo n như thế nào?</a:t>
            </a:r>
            <a:endParaRPr lang="en-US">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14" name="Freeform: Shape 10">
            <a:extLst>
              <a:ext uri="{FF2B5EF4-FFF2-40B4-BE49-F238E27FC236}">
                <a16:creationId xmlns:a16="http://schemas.microsoft.com/office/drawing/2014/main" id="{DB840E9B-5D97-4851-87B7-198ED7E0A31F}"/>
              </a:ext>
            </a:extLst>
          </p:cNvPr>
          <p:cNvSpPr>
            <a:spLocks/>
          </p:cNvSpPr>
          <p:nvPr/>
        </p:nvSpPr>
        <p:spPr bwMode="auto">
          <a:xfrm rot="5400000">
            <a:off x="8552778" y="5236846"/>
            <a:ext cx="1198348" cy="645874"/>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17" name="Freeform: Shape 13">
            <a:extLst>
              <a:ext uri="{FF2B5EF4-FFF2-40B4-BE49-F238E27FC236}">
                <a16:creationId xmlns:a16="http://schemas.microsoft.com/office/drawing/2014/main" id="{E978337A-9B12-4FFA-BD5A-571A4F4EBD60}"/>
              </a:ext>
            </a:extLst>
          </p:cNvPr>
          <p:cNvSpPr>
            <a:spLocks/>
          </p:cNvSpPr>
          <p:nvPr/>
        </p:nvSpPr>
        <p:spPr bwMode="auto">
          <a:xfrm rot="5400000">
            <a:off x="8852365" y="5536433"/>
            <a:ext cx="599174" cy="645874"/>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grpSp>
        <p:nvGrpSpPr>
          <p:cNvPr id="54" name="Group 53"/>
          <p:cNvGrpSpPr/>
          <p:nvPr/>
        </p:nvGrpSpPr>
        <p:grpSpPr>
          <a:xfrm>
            <a:off x="5890696" y="3740020"/>
            <a:ext cx="5544274" cy="2233346"/>
            <a:chOff x="5253875" y="3740020"/>
            <a:chExt cx="5544274" cy="2233346"/>
          </a:xfrm>
        </p:grpSpPr>
        <p:sp>
          <p:nvSpPr>
            <p:cNvPr id="4" name="矩形 82">
              <a:extLst>
                <a:ext uri="{FF2B5EF4-FFF2-40B4-BE49-F238E27FC236}">
                  <a16:creationId xmlns:a16="http://schemas.microsoft.com/office/drawing/2014/main" id="{6EA61E07-60A3-40F4-B834-E04E5145618C}"/>
                </a:ext>
              </a:extLst>
            </p:cNvPr>
            <p:cNvSpPr/>
            <p:nvPr/>
          </p:nvSpPr>
          <p:spPr>
            <a:xfrm>
              <a:off x="8581142" y="4034374"/>
              <a:ext cx="2217007" cy="1938992"/>
            </a:xfrm>
            <a:prstGeom prst="rect">
              <a:avLst/>
            </a:prstGeom>
          </p:spPr>
          <p:txBody>
            <a:bodyPr wrap="square">
              <a:spAutoFit/>
              <a:scene3d>
                <a:camera prst="orthographicFront"/>
                <a:lightRig rig="threePt" dir="t"/>
              </a:scene3d>
              <a:sp3d contourW="12700"/>
            </a:bodyPr>
            <a:lstStyle/>
            <a:p>
              <a:pPr algn="just">
                <a:defRPr/>
              </a:pPr>
              <a:r>
                <a:rPr lang="en-US" sz="2400">
                  <a:latin typeface="Calibri" panose="020F0502020204030204" pitchFamily="34" charset="0"/>
                  <a:cs typeface="Calibri" panose="020F0502020204030204" pitchFamily="34" charset="0"/>
                </a:rPr>
                <a:t>Hoặc có thể vừa tính toán, kết hợp với rút gọn  tại bất cứ thời điểm nào</a:t>
              </a:r>
            </a:p>
          </p:txBody>
        </p:sp>
        <p:sp>
          <p:nvSpPr>
            <p:cNvPr id="15" name="Freeform: Shape 11">
              <a:extLst>
                <a:ext uri="{FF2B5EF4-FFF2-40B4-BE49-F238E27FC236}">
                  <a16:creationId xmlns:a16="http://schemas.microsoft.com/office/drawing/2014/main" id="{4699FB68-96B5-4A1D-9156-32D11A07FDF6}"/>
                </a:ext>
              </a:extLst>
            </p:cNvPr>
            <p:cNvSpPr>
              <a:spLocks/>
            </p:cNvSpPr>
            <p:nvPr/>
          </p:nvSpPr>
          <p:spPr bwMode="auto">
            <a:xfrm rot="5400000">
              <a:off x="8215544" y="4937259"/>
              <a:ext cx="599174" cy="645874"/>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4" name="Freeform: Shape 30">
              <a:extLst>
                <a:ext uri="{FF2B5EF4-FFF2-40B4-BE49-F238E27FC236}">
                  <a16:creationId xmlns:a16="http://schemas.microsoft.com/office/drawing/2014/main" id="{21BBF25B-69AB-4ED4-9E24-4D91484A3764}"/>
                </a:ext>
              </a:extLst>
            </p:cNvPr>
            <p:cNvSpPr>
              <a:spLocks/>
            </p:cNvSpPr>
            <p:nvPr/>
          </p:nvSpPr>
          <p:spPr bwMode="auto">
            <a:xfrm rot="5400000">
              <a:off x="6249797" y="3041069"/>
              <a:ext cx="609640" cy="2601483"/>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5" name="Freeform: Shape 31">
              <a:extLst>
                <a:ext uri="{FF2B5EF4-FFF2-40B4-BE49-F238E27FC236}">
                  <a16:creationId xmlns:a16="http://schemas.microsoft.com/office/drawing/2014/main" id="{3AF10D94-9085-448E-88C8-5F8402B91EFF}"/>
                </a:ext>
              </a:extLst>
            </p:cNvPr>
            <p:cNvSpPr>
              <a:spLocks/>
            </p:cNvSpPr>
            <p:nvPr/>
          </p:nvSpPr>
          <p:spPr bwMode="auto">
            <a:xfrm rot="5400000">
              <a:off x="6249797" y="3041069"/>
              <a:ext cx="609640" cy="2601483"/>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6" name="Freeform: Shape 32">
              <a:extLst>
                <a:ext uri="{FF2B5EF4-FFF2-40B4-BE49-F238E27FC236}">
                  <a16:creationId xmlns:a16="http://schemas.microsoft.com/office/drawing/2014/main" id="{1F74E722-666B-43C9-B835-C05F7D9F2811}"/>
                </a:ext>
              </a:extLst>
            </p:cNvPr>
            <p:cNvSpPr>
              <a:spLocks/>
            </p:cNvSpPr>
            <p:nvPr/>
          </p:nvSpPr>
          <p:spPr bwMode="auto">
            <a:xfrm rot="5400000">
              <a:off x="7508647" y="4018056"/>
              <a:ext cx="1203581" cy="647509"/>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7" name="Freeform: Shape 33">
              <a:extLst>
                <a:ext uri="{FF2B5EF4-FFF2-40B4-BE49-F238E27FC236}">
                  <a16:creationId xmlns:a16="http://schemas.microsoft.com/office/drawing/2014/main" id="{CDA468D3-9AF1-473E-B29E-1C8E4402A302}"/>
                </a:ext>
              </a:extLst>
            </p:cNvPr>
            <p:cNvSpPr>
              <a:spLocks/>
            </p:cNvSpPr>
            <p:nvPr/>
          </p:nvSpPr>
          <p:spPr bwMode="auto">
            <a:xfrm rot="5400000">
              <a:off x="7508647" y="4018056"/>
              <a:ext cx="1203581" cy="647509"/>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8" name="Freeform: Shape 34">
              <a:extLst>
                <a:ext uri="{FF2B5EF4-FFF2-40B4-BE49-F238E27FC236}">
                  <a16:creationId xmlns:a16="http://schemas.microsoft.com/office/drawing/2014/main" id="{43F86DAE-A01B-4440-95C3-A35B94C1BC34}"/>
                </a:ext>
              </a:extLst>
            </p:cNvPr>
            <p:cNvSpPr>
              <a:spLocks/>
            </p:cNvSpPr>
            <p:nvPr/>
          </p:nvSpPr>
          <p:spPr bwMode="auto">
            <a:xfrm rot="5400000">
              <a:off x="6215459" y="3075407"/>
              <a:ext cx="609640" cy="2532807"/>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39" name="Freeform: Shape 35">
              <a:extLst>
                <a:ext uri="{FF2B5EF4-FFF2-40B4-BE49-F238E27FC236}">
                  <a16:creationId xmlns:a16="http://schemas.microsoft.com/office/drawing/2014/main" id="{6B3309C4-2441-45AD-98B3-B14FF8DD221A}"/>
                </a:ext>
              </a:extLst>
            </p:cNvPr>
            <p:cNvSpPr>
              <a:spLocks/>
            </p:cNvSpPr>
            <p:nvPr/>
          </p:nvSpPr>
          <p:spPr bwMode="auto">
            <a:xfrm rot="5400000">
              <a:off x="6215459" y="3075407"/>
              <a:ext cx="609640" cy="2532807"/>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0" name="Freeform: Shape 36">
              <a:extLst>
                <a:ext uri="{FF2B5EF4-FFF2-40B4-BE49-F238E27FC236}">
                  <a16:creationId xmlns:a16="http://schemas.microsoft.com/office/drawing/2014/main" id="{5CF08872-CA13-4B6E-B1AB-1A243A0E6883}"/>
                </a:ext>
              </a:extLst>
            </p:cNvPr>
            <p:cNvSpPr>
              <a:spLocks/>
            </p:cNvSpPr>
            <p:nvPr/>
          </p:nvSpPr>
          <p:spPr bwMode="auto">
            <a:xfrm rot="5400000">
              <a:off x="7508647" y="4018056"/>
              <a:ext cx="1203581" cy="647509"/>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9" name="矩形 85">
              <a:extLst>
                <a:ext uri="{FF2B5EF4-FFF2-40B4-BE49-F238E27FC236}">
                  <a16:creationId xmlns:a16="http://schemas.microsoft.com/office/drawing/2014/main" id="{D2987350-C3BA-4DDF-A44A-04450D6DB812}"/>
                </a:ext>
              </a:extLst>
            </p:cNvPr>
            <p:cNvSpPr/>
            <p:nvPr/>
          </p:nvSpPr>
          <p:spPr>
            <a:xfrm>
              <a:off x="5579047" y="4135571"/>
              <a:ext cx="2241974" cy="401264"/>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b="1">
                <a:solidFill>
                  <a:schemeClr val="bg1"/>
                </a:solidFill>
                <a:latin typeface="Calibri" panose="020F0502020204030204" pitchFamily="34" charset="0"/>
              </a:endParaRPr>
            </a:p>
          </p:txBody>
        </p:sp>
      </p:grpSp>
      <p:grpSp>
        <p:nvGrpSpPr>
          <p:cNvPr id="67" name="Group 66"/>
          <p:cNvGrpSpPr/>
          <p:nvPr/>
        </p:nvGrpSpPr>
        <p:grpSpPr>
          <a:xfrm>
            <a:off x="849092" y="3116837"/>
            <a:ext cx="6693081" cy="2677656"/>
            <a:chOff x="212271" y="3116837"/>
            <a:chExt cx="6693081" cy="2677656"/>
          </a:xfrm>
        </p:grpSpPr>
        <p:sp>
          <p:nvSpPr>
            <p:cNvPr id="41" name="Freeform: Shape 37">
              <a:extLst>
                <a:ext uri="{FF2B5EF4-FFF2-40B4-BE49-F238E27FC236}">
                  <a16:creationId xmlns:a16="http://schemas.microsoft.com/office/drawing/2014/main" id="{0F722481-381A-4E38-BFE8-4CB048515862}"/>
                </a:ext>
              </a:extLst>
            </p:cNvPr>
            <p:cNvSpPr>
              <a:spLocks/>
            </p:cNvSpPr>
            <p:nvPr/>
          </p:nvSpPr>
          <p:spPr bwMode="auto">
            <a:xfrm rot="5400000">
              <a:off x="5157698" y="2289337"/>
              <a:ext cx="604407" cy="2890900"/>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2" name="Freeform: Shape 38">
              <a:extLst>
                <a:ext uri="{FF2B5EF4-FFF2-40B4-BE49-F238E27FC236}">
                  <a16:creationId xmlns:a16="http://schemas.microsoft.com/office/drawing/2014/main" id="{978A7C65-51E0-4C78-8557-3C9ECBA92219}"/>
                </a:ext>
              </a:extLst>
            </p:cNvPr>
            <p:cNvSpPr>
              <a:spLocks/>
            </p:cNvSpPr>
            <p:nvPr/>
          </p:nvSpPr>
          <p:spPr bwMode="auto">
            <a:xfrm rot="5400000">
              <a:off x="5157698" y="2289337"/>
              <a:ext cx="604407" cy="2890900"/>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3" name="Freeform: Shape 39">
              <a:extLst>
                <a:ext uri="{FF2B5EF4-FFF2-40B4-BE49-F238E27FC236}">
                  <a16:creationId xmlns:a16="http://schemas.microsoft.com/office/drawing/2014/main" id="{0D67C474-B884-4696-A47A-A23FCA21CAC0}"/>
                </a:ext>
              </a:extLst>
            </p:cNvPr>
            <p:cNvSpPr>
              <a:spLocks/>
            </p:cNvSpPr>
            <p:nvPr/>
          </p:nvSpPr>
          <p:spPr bwMode="auto">
            <a:xfrm rot="5400000">
              <a:off x="3166738" y="3411033"/>
              <a:ext cx="1198348" cy="647509"/>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4" name="Freeform: Shape 40">
              <a:extLst>
                <a:ext uri="{FF2B5EF4-FFF2-40B4-BE49-F238E27FC236}">
                  <a16:creationId xmlns:a16="http://schemas.microsoft.com/office/drawing/2014/main" id="{A6D27F40-82C0-42C5-8A78-A30462DE7231}"/>
                </a:ext>
              </a:extLst>
            </p:cNvPr>
            <p:cNvSpPr>
              <a:spLocks/>
            </p:cNvSpPr>
            <p:nvPr/>
          </p:nvSpPr>
          <p:spPr bwMode="auto">
            <a:xfrm rot="5400000">
              <a:off x="3166738" y="3411033"/>
              <a:ext cx="1198348" cy="647509"/>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5" name="Freeform: Shape 41">
              <a:extLst>
                <a:ext uri="{FF2B5EF4-FFF2-40B4-BE49-F238E27FC236}">
                  <a16:creationId xmlns:a16="http://schemas.microsoft.com/office/drawing/2014/main" id="{C6269385-002C-4F75-9269-71F67C76A520}"/>
                </a:ext>
              </a:extLst>
            </p:cNvPr>
            <p:cNvSpPr>
              <a:spLocks/>
            </p:cNvSpPr>
            <p:nvPr/>
          </p:nvSpPr>
          <p:spPr bwMode="auto">
            <a:xfrm rot="5400000">
              <a:off x="3466326" y="3710620"/>
              <a:ext cx="599174" cy="647509"/>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6" name="Freeform: Shape 42">
              <a:extLst>
                <a:ext uri="{FF2B5EF4-FFF2-40B4-BE49-F238E27FC236}">
                  <a16:creationId xmlns:a16="http://schemas.microsoft.com/office/drawing/2014/main" id="{B576FFB6-1779-431B-8CA2-6293FD2F9C9C}"/>
                </a:ext>
              </a:extLst>
            </p:cNvPr>
            <p:cNvSpPr>
              <a:spLocks/>
            </p:cNvSpPr>
            <p:nvPr/>
          </p:nvSpPr>
          <p:spPr bwMode="auto">
            <a:xfrm rot="5400000">
              <a:off x="3466326" y="3710620"/>
              <a:ext cx="599174" cy="647509"/>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7" name="Freeform: Shape 43">
              <a:extLst>
                <a:ext uri="{FF2B5EF4-FFF2-40B4-BE49-F238E27FC236}">
                  <a16:creationId xmlns:a16="http://schemas.microsoft.com/office/drawing/2014/main" id="{53E133A8-80E6-4A86-A722-5098A1AA37A9}"/>
                </a:ext>
              </a:extLst>
            </p:cNvPr>
            <p:cNvSpPr>
              <a:spLocks/>
            </p:cNvSpPr>
            <p:nvPr/>
          </p:nvSpPr>
          <p:spPr bwMode="auto">
            <a:xfrm rot="5400000">
              <a:off x="5195306" y="2326945"/>
              <a:ext cx="604407" cy="2815684"/>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8" name="Freeform: Shape 44">
              <a:extLst>
                <a:ext uri="{FF2B5EF4-FFF2-40B4-BE49-F238E27FC236}">
                  <a16:creationId xmlns:a16="http://schemas.microsoft.com/office/drawing/2014/main" id="{27746ED1-3D55-463A-9302-4D147C0BF7F6}"/>
                </a:ext>
              </a:extLst>
            </p:cNvPr>
            <p:cNvSpPr>
              <a:spLocks/>
            </p:cNvSpPr>
            <p:nvPr/>
          </p:nvSpPr>
          <p:spPr bwMode="auto">
            <a:xfrm rot="5400000">
              <a:off x="5195306" y="2326945"/>
              <a:ext cx="604407" cy="2815684"/>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49" name="Freeform: Shape 45">
              <a:extLst>
                <a:ext uri="{FF2B5EF4-FFF2-40B4-BE49-F238E27FC236}">
                  <a16:creationId xmlns:a16="http://schemas.microsoft.com/office/drawing/2014/main" id="{0DAFF162-C6DF-4EA5-B551-77747068CD5F}"/>
                </a:ext>
              </a:extLst>
            </p:cNvPr>
            <p:cNvSpPr>
              <a:spLocks/>
            </p:cNvSpPr>
            <p:nvPr/>
          </p:nvSpPr>
          <p:spPr bwMode="auto">
            <a:xfrm rot="5400000">
              <a:off x="3166738" y="3411033"/>
              <a:ext cx="1198348" cy="647509"/>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50" name="Freeform: Shape 46">
              <a:extLst>
                <a:ext uri="{FF2B5EF4-FFF2-40B4-BE49-F238E27FC236}">
                  <a16:creationId xmlns:a16="http://schemas.microsoft.com/office/drawing/2014/main" id="{90B1F981-6B75-42FD-8CA6-0DC2C7E381E1}"/>
                </a:ext>
              </a:extLst>
            </p:cNvPr>
            <p:cNvSpPr>
              <a:spLocks/>
            </p:cNvSpPr>
            <p:nvPr/>
          </p:nvSpPr>
          <p:spPr bwMode="auto">
            <a:xfrm rot="5400000">
              <a:off x="3166738" y="3411033"/>
              <a:ext cx="1198348" cy="647509"/>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endParaRPr>
            </a:p>
          </p:txBody>
        </p:sp>
        <p:sp>
          <p:nvSpPr>
            <p:cNvPr id="7" name="矩形 83">
              <a:extLst>
                <a:ext uri="{FF2B5EF4-FFF2-40B4-BE49-F238E27FC236}">
                  <a16:creationId xmlns:a16="http://schemas.microsoft.com/office/drawing/2014/main" id="{16036F8C-060D-4C9C-9E5C-185723E8EBB1}"/>
                </a:ext>
              </a:extLst>
            </p:cNvPr>
            <p:cNvSpPr/>
            <p:nvPr/>
          </p:nvSpPr>
          <p:spPr>
            <a:xfrm>
              <a:off x="4173814" y="3530884"/>
              <a:ext cx="2241974" cy="401264"/>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b="1">
                <a:solidFill>
                  <a:schemeClr val="bg1"/>
                </a:solidFill>
                <a:latin typeface="Calibri" panose="020F0502020204030204" pitchFamily="34" charset="0"/>
              </a:endParaRPr>
            </a:p>
          </p:txBody>
        </p:sp>
        <p:sp>
          <p:nvSpPr>
            <p:cNvPr id="52" name="矩形 88">
              <a:extLst>
                <a:ext uri="{FF2B5EF4-FFF2-40B4-BE49-F238E27FC236}">
                  <a16:creationId xmlns:a16="http://schemas.microsoft.com/office/drawing/2014/main" id="{5306171B-CBCC-419D-90BD-0C296016F6C4}"/>
                </a:ext>
              </a:extLst>
            </p:cNvPr>
            <p:cNvSpPr/>
            <p:nvPr/>
          </p:nvSpPr>
          <p:spPr>
            <a:xfrm>
              <a:off x="212271" y="3116837"/>
              <a:ext cx="3058309" cy="2677656"/>
            </a:xfrm>
            <a:prstGeom prst="rect">
              <a:avLst/>
            </a:prstGeom>
          </p:spPr>
          <p:txBody>
            <a:bodyPr wrap="square">
              <a:spAutoFit/>
              <a:scene3d>
                <a:camera prst="orthographicFront"/>
                <a:lightRig rig="threePt" dir="t"/>
              </a:scene3d>
              <a:sp3d contourW="12700"/>
            </a:bodyPr>
            <a:lstStyle/>
            <a:p>
              <a:pPr algn="just">
                <a:defRPr/>
              </a:pPr>
              <a:r>
                <a:rPr lang="en-US" sz="2400">
                  <a:latin typeface="Calibri" panose="020F0502020204030204" pitchFamily="34" charset="0"/>
                  <a:cs typeface="Calibri" panose="020F0502020204030204" pitchFamily="34" charset="0"/>
                </a:rPr>
                <a:t>Thực hiện các phép toán trên các số nguyên như các phép cộng, nhân các số nguyên thông thường sau đó rút gọn lại bằng phép lấy Modulo </a:t>
              </a:r>
            </a:p>
          </p:txBody>
        </p:sp>
      </p:grpSp>
    </p:spTree>
    <p:extLst>
      <p:ext uri="{BB962C8B-B14F-4D97-AF65-F5344CB8AC3E}">
        <p14:creationId xmlns:p14="http://schemas.microsoft.com/office/powerpoint/2010/main" val="43073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strips(down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2248" y="2541533"/>
            <a:ext cx="3236785" cy="923330"/>
          </a:xfrm>
          <a:prstGeom prst="rect">
            <a:avLst/>
          </a:prstGeom>
          <a:noFill/>
        </p:spPr>
        <p:txBody>
          <a:bodyPr wrap="none" rtlCol="0">
            <a:spAutoFit/>
            <a:scene3d>
              <a:camera prst="orthographicFront"/>
              <a:lightRig rig="threePt" dir="t"/>
            </a:scene3d>
            <a:sp3d contourW="12700"/>
          </a:bodyPr>
          <a:lstStyle/>
          <a:p>
            <a:pPr algn="ctr"/>
            <a:r>
              <a:rPr lang="en-US" altLang="zh-CN" sz="5400" b="1" smtClean="0">
                <a:solidFill>
                  <a:schemeClr val="accent1"/>
                </a:solidFill>
                <a:latin typeface="Calibri" panose="020F0502020204030204" pitchFamily="34" charset="0"/>
                <a:ea typeface="+mj-ea"/>
                <a:cs typeface="经典综艺体简" panose="02010609000101010101" pitchFamily="49" charset="-122"/>
              </a:rPr>
              <a:t>NỘI DUNG</a:t>
            </a:r>
            <a:endParaRPr lang="en-US" altLang="zh-CN" sz="5400" b="1">
              <a:solidFill>
                <a:schemeClr val="accent1"/>
              </a:solidFill>
              <a:latin typeface="Calibri" panose="020F0502020204030204" pitchFamily="34" charset="0"/>
              <a:ea typeface="+mj-ea"/>
              <a:cs typeface="经典综艺体简" panose="02010609000101010101" pitchFamily="49" charset="-122"/>
            </a:endParaRPr>
          </a:p>
        </p:txBody>
      </p:sp>
      <p:grpSp>
        <p:nvGrpSpPr>
          <p:cNvPr id="3" name="Group 2"/>
          <p:cNvGrpSpPr/>
          <p:nvPr/>
        </p:nvGrpSpPr>
        <p:grpSpPr>
          <a:xfrm>
            <a:off x="4239040" y="1182268"/>
            <a:ext cx="6635437" cy="785705"/>
            <a:chOff x="5487735" y="1595223"/>
            <a:chExt cx="5999415" cy="785705"/>
          </a:xfrm>
        </p:grpSpPr>
        <p:grpSp>
          <p:nvGrpSpPr>
            <p:cNvPr id="4" name="组合 3"/>
            <p:cNvGrpSpPr/>
            <p:nvPr/>
          </p:nvGrpSpPr>
          <p:grpSpPr>
            <a:xfrm>
              <a:off x="6352704" y="1595223"/>
              <a:ext cx="5134446" cy="785705"/>
              <a:chOff x="6096000" y="2061026"/>
              <a:chExt cx="5134446" cy="785705"/>
            </a:xfrm>
          </p:grpSpPr>
          <p:sp>
            <p:nvSpPr>
              <p:cNvPr id="5" name="文本框 4"/>
              <p:cNvSpPr txBox="1"/>
              <p:nvPr/>
            </p:nvSpPr>
            <p:spPr>
              <a:xfrm>
                <a:off x="6096000" y="2061026"/>
                <a:ext cx="5134446" cy="553998"/>
              </a:xfrm>
              <a:prstGeom prst="rect">
                <a:avLst/>
              </a:prstGeom>
              <a:noFill/>
            </p:spPr>
            <p:txBody>
              <a:bodyPr wrap="square" rtlCol="0">
                <a:spAutoFit/>
                <a:scene3d>
                  <a:camera prst="orthographicFront"/>
                  <a:lightRig rig="threePt" dir="t"/>
                </a:scene3d>
                <a:sp3d contourW="12700"/>
              </a:bodyPr>
              <a:lstStyle/>
              <a:p>
                <a:r>
                  <a:rPr lang="en-US" altLang="zh-CN" sz="3000" b="1">
                    <a:solidFill>
                      <a:schemeClr val="accent2"/>
                    </a:solidFill>
                    <a:latin typeface="Calibri" panose="020F0502020204030204" pitchFamily="34" charset="0"/>
                  </a:rPr>
                  <a:t>TỔNG QUAN VỀ MẬT MÃ HỌC</a:t>
                </a:r>
              </a:p>
            </p:txBody>
          </p:sp>
          <p:sp>
            <p:nvSpPr>
              <p:cNvPr id="6" name="文本框 5"/>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Tổng quan về mật mã học</a:t>
                </a:r>
                <a:endParaRPr lang="en-US" altLang="zh-CN" sz="1600">
                  <a:solidFill>
                    <a:schemeClr val="bg2">
                      <a:lumMod val="75000"/>
                    </a:schemeClr>
                  </a:solidFill>
                  <a:latin typeface="Calibri" panose="020F0502020204030204" pitchFamily="34" charset="0"/>
                </a:endParaRPr>
              </a:p>
            </p:txBody>
          </p:sp>
        </p:grpSp>
        <p:sp>
          <p:nvSpPr>
            <p:cNvPr id="16" name="文本框 15"/>
            <p:cNvSpPr txBox="1"/>
            <p:nvPr/>
          </p:nvSpPr>
          <p:spPr>
            <a:xfrm>
              <a:off x="5487735" y="1643444"/>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01.</a:t>
              </a:r>
            </a:p>
          </p:txBody>
        </p:sp>
      </p:grpSp>
      <p:grpSp>
        <p:nvGrpSpPr>
          <p:cNvPr id="20" name="Group 19"/>
          <p:cNvGrpSpPr/>
          <p:nvPr/>
        </p:nvGrpSpPr>
        <p:grpSpPr>
          <a:xfrm>
            <a:off x="4239040" y="2217493"/>
            <a:ext cx="6723928" cy="785705"/>
            <a:chOff x="5487735" y="2630448"/>
            <a:chExt cx="5926826" cy="785705"/>
          </a:xfrm>
        </p:grpSpPr>
        <p:grpSp>
          <p:nvGrpSpPr>
            <p:cNvPr id="7" name="组合 6"/>
            <p:cNvGrpSpPr/>
            <p:nvPr/>
          </p:nvGrpSpPr>
          <p:grpSpPr>
            <a:xfrm>
              <a:off x="6352704" y="2630448"/>
              <a:ext cx="5061857" cy="785705"/>
              <a:chOff x="6096000" y="2061026"/>
              <a:chExt cx="5061857" cy="785705"/>
            </a:xfrm>
          </p:grpSpPr>
          <p:sp>
            <p:nvSpPr>
              <p:cNvPr id="8" name="文本框 7"/>
              <p:cNvSpPr txBox="1"/>
              <p:nvPr/>
            </p:nvSpPr>
            <p:spPr>
              <a:xfrm>
                <a:off x="6096000" y="2061026"/>
                <a:ext cx="4934728"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CÁC </a:t>
                </a:r>
                <a:r>
                  <a:rPr lang="en-US" altLang="zh-CN" sz="3000" b="1" smtClean="0"/>
                  <a:t>HỆ </a:t>
                </a:r>
                <a:r>
                  <a:rPr lang="en-US" altLang="zh-CN" sz="3000" b="1"/>
                  <a:t>MẬT KHÓA BÍ MẬT</a:t>
                </a:r>
              </a:p>
            </p:txBody>
          </p:sp>
          <p:sp>
            <p:nvSpPr>
              <p:cNvPr id="9" name="文本框 8"/>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Các hệ mật khóa bí mật</a:t>
                </a:r>
                <a:endParaRPr lang="en-US" altLang="zh-CN" sz="1600">
                  <a:solidFill>
                    <a:schemeClr val="bg2">
                      <a:lumMod val="75000"/>
                    </a:schemeClr>
                  </a:solidFill>
                  <a:latin typeface="Calibri" panose="020F0502020204030204" pitchFamily="34" charset="0"/>
                </a:endParaRPr>
              </a:p>
            </p:txBody>
          </p:sp>
        </p:grpSp>
        <p:sp>
          <p:nvSpPr>
            <p:cNvPr id="17" name="文本框 16"/>
            <p:cNvSpPr txBox="1"/>
            <p:nvPr/>
          </p:nvSpPr>
          <p:spPr>
            <a:xfrm>
              <a:off x="5487735" y="2657376"/>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02.</a:t>
              </a:r>
            </a:p>
          </p:txBody>
        </p:sp>
      </p:grpSp>
      <p:grpSp>
        <p:nvGrpSpPr>
          <p:cNvPr id="21" name="Group 20"/>
          <p:cNvGrpSpPr/>
          <p:nvPr/>
        </p:nvGrpSpPr>
        <p:grpSpPr>
          <a:xfrm>
            <a:off x="4239040" y="3252718"/>
            <a:ext cx="6723928" cy="785705"/>
            <a:chOff x="5487735" y="3665673"/>
            <a:chExt cx="5999415" cy="785705"/>
          </a:xfrm>
        </p:grpSpPr>
        <p:grpSp>
          <p:nvGrpSpPr>
            <p:cNvPr id="10" name="组合 9"/>
            <p:cNvGrpSpPr/>
            <p:nvPr/>
          </p:nvGrpSpPr>
          <p:grpSpPr>
            <a:xfrm>
              <a:off x="6352704" y="3665673"/>
              <a:ext cx="5134446" cy="785705"/>
              <a:chOff x="6096000" y="2061026"/>
              <a:chExt cx="5134446" cy="785705"/>
            </a:xfrm>
          </p:grpSpPr>
          <p:sp>
            <p:nvSpPr>
              <p:cNvPr id="11" name="文本框 10"/>
              <p:cNvSpPr txBox="1"/>
              <p:nvPr/>
            </p:nvSpPr>
            <p:spPr>
              <a:xfrm>
                <a:off x="6096000" y="2061026"/>
                <a:ext cx="5134446"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CÁC HỆ MẬT KHÓA CÔNG KHAI</a:t>
                </a:r>
              </a:p>
            </p:txBody>
          </p:sp>
          <p:sp>
            <p:nvSpPr>
              <p:cNvPr id="12" name="文本框 11"/>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Các hệ mật khóa công khai</a:t>
                </a:r>
                <a:endParaRPr lang="en-US" altLang="zh-CN" sz="1600">
                  <a:solidFill>
                    <a:schemeClr val="bg2">
                      <a:lumMod val="75000"/>
                    </a:schemeClr>
                  </a:solidFill>
                  <a:latin typeface="Calibri" panose="020F0502020204030204" pitchFamily="34" charset="0"/>
                </a:endParaRPr>
              </a:p>
            </p:txBody>
          </p:sp>
        </p:grpSp>
        <p:sp>
          <p:nvSpPr>
            <p:cNvPr id="18" name="文本框 17"/>
            <p:cNvSpPr txBox="1"/>
            <p:nvPr/>
          </p:nvSpPr>
          <p:spPr>
            <a:xfrm>
              <a:off x="5487735" y="3671308"/>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03.</a:t>
              </a:r>
            </a:p>
          </p:txBody>
        </p:sp>
      </p:grpSp>
      <p:grpSp>
        <p:nvGrpSpPr>
          <p:cNvPr id="22" name="Group 21"/>
          <p:cNvGrpSpPr/>
          <p:nvPr/>
        </p:nvGrpSpPr>
        <p:grpSpPr>
          <a:xfrm>
            <a:off x="4239039" y="4272284"/>
            <a:ext cx="7117219" cy="801365"/>
            <a:chOff x="5487735" y="4685239"/>
            <a:chExt cx="5926826" cy="801365"/>
          </a:xfrm>
        </p:grpSpPr>
        <p:grpSp>
          <p:nvGrpSpPr>
            <p:cNvPr id="13" name="组合 12"/>
            <p:cNvGrpSpPr/>
            <p:nvPr/>
          </p:nvGrpSpPr>
          <p:grpSpPr>
            <a:xfrm>
              <a:off x="6352703" y="4700899"/>
              <a:ext cx="5061858" cy="785705"/>
              <a:chOff x="6095999" y="2061026"/>
              <a:chExt cx="5061858" cy="785705"/>
            </a:xfrm>
          </p:grpSpPr>
          <p:sp>
            <p:nvSpPr>
              <p:cNvPr id="14" name="文本框 13"/>
              <p:cNvSpPr txBox="1"/>
              <p:nvPr/>
            </p:nvSpPr>
            <p:spPr>
              <a:xfrm>
                <a:off x="6095999" y="2061026"/>
                <a:ext cx="5061857"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HÀM </a:t>
                </a:r>
                <a:r>
                  <a:rPr lang="en-US" altLang="zh-CN" sz="3000" b="1" smtClean="0"/>
                  <a:t>BĂM, XÁC THỰC VÀ </a:t>
                </a:r>
                <a:r>
                  <a:rPr lang="en-US" altLang="zh-CN" sz="3000" b="1"/>
                  <a:t>CHỮ KÍ SỐ</a:t>
                </a:r>
                <a:endParaRPr lang="zh-CN" altLang="en-US" sz="3000" b="1"/>
              </a:p>
            </p:txBody>
          </p:sp>
          <p:sp>
            <p:nvSpPr>
              <p:cNvPr id="15" name="文本框 14"/>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Hàm băm, toàn vẹn và chữ kí số</a:t>
                </a:r>
                <a:endParaRPr lang="en-US" altLang="zh-CN" sz="1600">
                  <a:solidFill>
                    <a:schemeClr val="bg2">
                      <a:lumMod val="75000"/>
                    </a:schemeClr>
                  </a:solidFill>
                  <a:latin typeface="Calibri" panose="020F0502020204030204" pitchFamily="34" charset="0"/>
                </a:endParaRPr>
              </a:p>
            </p:txBody>
          </p:sp>
        </p:grpSp>
        <p:sp>
          <p:nvSpPr>
            <p:cNvPr id="19" name="文本框 18"/>
            <p:cNvSpPr txBox="1"/>
            <p:nvPr/>
          </p:nvSpPr>
          <p:spPr>
            <a:xfrm>
              <a:off x="5487735" y="4685239"/>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04.</a:t>
              </a:r>
            </a:p>
          </p:txBody>
        </p:sp>
      </p:grpSp>
      <p:grpSp>
        <p:nvGrpSpPr>
          <p:cNvPr id="26" name="Group 25"/>
          <p:cNvGrpSpPr/>
          <p:nvPr/>
        </p:nvGrpSpPr>
        <p:grpSpPr>
          <a:xfrm>
            <a:off x="4273454" y="5171936"/>
            <a:ext cx="8292170" cy="801365"/>
            <a:chOff x="5109196" y="5171936"/>
            <a:chExt cx="7592296" cy="801365"/>
          </a:xfrm>
        </p:grpSpPr>
        <p:sp>
          <p:nvSpPr>
            <p:cNvPr id="23" name="文本框 13"/>
            <p:cNvSpPr txBox="1"/>
            <p:nvPr/>
          </p:nvSpPr>
          <p:spPr>
            <a:xfrm>
              <a:off x="5974163" y="5187596"/>
              <a:ext cx="6727329"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VẤN ĐỀ PHÂN PHỐI &amp; THỎA THUẬN KHÓA</a:t>
              </a:r>
            </a:p>
          </p:txBody>
        </p:sp>
        <p:sp>
          <p:nvSpPr>
            <p:cNvPr id="24" name="文本框 14"/>
            <p:cNvSpPr txBox="1"/>
            <p:nvPr/>
          </p:nvSpPr>
          <p:spPr>
            <a:xfrm>
              <a:off x="5974165" y="563474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Vấn đề phân phối &amp; thỏa thuận khóa</a:t>
              </a:r>
              <a:endParaRPr lang="en-US" altLang="zh-CN" sz="1600">
                <a:solidFill>
                  <a:schemeClr val="bg2">
                    <a:lumMod val="75000"/>
                  </a:schemeClr>
                </a:solidFill>
                <a:latin typeface="Calibri" panose="020F0502020204030204" pitchFamily="34" charset="0"/>
              </a:endParaRPr>
            </a:p>
          </p:txBody>
        </p:sp>
        <p:sp>
          <p:nvSpPr>
            <p:cNvPr id="25" name="文本框 18"/>
            <p:cNvSpPr txBox="1"/>
            <p:nvPr/>
          </p:nvSpPr>
          <p:spPr>
            <a:xfrm>
              <a:off x="5109196" y="5171936"/>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smtClean="0">
                  <a:solidFill>
                    <a:schemeClr val="accent1"/>
                  </a:solidFill>
                  <a:latin typeface="Calibri" panose="020F0502020204030204" pitchFamily="34" charset="0"/>
                </a:rPr>
                <a:t>05.</a:t>
              </a:r>
              <a:endParaRPr lang="en-US" altLang="zh-CN" sz="4000" b="1" i="1">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7822630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6"/>
                                        </p:tgtEl>
                                        <p:attrNameLst>
                                          <p:attrName>style.opacity</p:attrName>
                                        </p:attrNameLst>
                                      </p:cBhvr>
                                      <p:to>
                                        <p:strVal val="0.5"/>
                                      </p:to>
                                    </p:set>
                                    <p:animEffect filter="image" prLst="opacity: 0.5">
                                      <p:cBhvr rctx="IE">
                                        <p:cTn id="7" dur="indefinite"/>
                                        <p:tgtEl>
                                          <p:spTgt spid="26"/>
                                        </p:tgtEl>
                                      </p:cBhvr>
                                    </p:animEffect>
                                  </p:childTnLst>
                                </p:cTn>
                              </p:par>
                            </p:childTnLst>
                          </p:cTn>
                        </p:par>
                        <p:par>
                          <p:cTn id="8" fill="hold">
                            <p:stCondLst>
                              <p:cond delay="0"/>
                            </p:stCondLst>
                            <p:childTnLst>
                              <p:par>
                                <p:cTn id="9" presetID="9" presetClass="emph" presetSubtype="0" nodeType="afterEffect">
                                  <p:stCondLst>
                                    <p:cond delay="0"/>
                                  </p:stCondLst>
                                  <p:childTnLst>
                                    <p:set>
                                      <p:cBhvr rctx="PPT">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9" presetClass="emph" presetSubtype="0" nodeType="withEffect">
                                  <p:stCondLst>
                                    <p:cond delay="0"/>
                                  </p:stCondLst>
                                  <p:childTnLst>
                                    <p:set>
                                      <p:cBhvr rctx="PPT">
                                        <p:cTn id="13" dur="indefinite"/>
                                        <p:tgtEl>
                                          <p:spTgt spid="20"/>
                                        </p:tgtEl>
                                        <p:attrNameLst>
                                          <p:attrName>style.opacity</p:attrName>
                                        </p:attrNameLst>
                                      </p:cBhvr>
                                      <p:to>
                                        <p:strVal val="0.5"/>
                                      </p:to>
                                    </p:set>
                                    <p:animEffect filter="image" prLst="opacity: 0.5">
                                      <p:cBhvr rctx="IE">
                                        <p:cTn id="14" dur="indefinite"/>
                                        <p:tgtEl>
                                          <p:spTgt spid="20"/>
                                        </p:tgtEl>
                                      </p:cBhvr>
                                    </p:animEffect>
                                  </p:childTnLst>
                                </p:cTn>
                              </p:par>
                              <p:par>
                                <p:cTn id="15" presetID="9" presetClass="emph" presetSubtype="0" nodeType="withEffect">
                                  <p:stCondLst>
                                    <p:cond delay="0"/>
                                  </p:stCondLst>
                                  <p:childTnLst>
                                    <p:set>
                                      <p:cBhvr rctx="PPT">
                                        <p:cTn id="16" dur="indefinite"/>
                                        <p:tgtEl>
                                          <p:spTgt spid="21"/>
                                        </p:tgtEl>
                                        <p:attrNameLst>
                                          <p:attrName>style.opacity</p:attrName>
                                        </p:attrNameLst>
                                      </p:cBhvr>
                                      <p:to>
                                        <p:strVal val="0.5"/>
                                      </p:to>
                                    </p:set>
                                    <p:animEffect filter="image" prLst="opacity: 0.5">
                                      <p:cBhvr rctx="IE">
                                        <p:cTn id="17"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874713" y="3398461"/>
            <a:ext cx="7913448" cy="707886"/>
          </a:xfrm>
          <a:prstGeom prst="rect">
            <a:avLst/>
          </a:prstGeom>
          <a:noFill/>
        </p:spPr>
        <p:txBody>
          <a:bodyPr wrap="none" rtlCol="0">
            <a:spAutoFit/>
            <a:scene3d>
              <a:camera prst="orthographicFront"/>
              <a:lightRig rig="threePt" dir="t"/>
            </a:scene3d>
            <a:sp3d contourW="12700"/>
          </a:bodyPr>
          <a:lstStyle/>
          <a:p>
            <a:r>
              <a:rPr lang="en-US" altLang="zh-CN" sz="4000" b="1" smtClean="0">
                <a:solidFill>
                  <a:schemeClr val="tx1">
                    <a:lumMod val="75000"/>
                    <a:lumOff val="25000"/>
                  </a:schemeClr>
                </a:solidFill>
                <a:latin typeface="Calibri" panose="020F0502020204030204" pitchFamily="34" charset="0"/>
              </a:rPr>
              <a:t>HÀM BĂM, XÁC THỰC VÀ CHỮ KÍ SỐ</a:t>
            </a:r>
            <a:endParaRPr lang="en-US" altLang="zh-CN" sz="4000" b="1">
              <a:solidFill>
                <a:schemeClr val="tx1">
                  <a:lumMod val="75000"/>
                  <a:lumOff val="25000"/>
                </a:schemeClr>
              </a:solidFill>
              <a:latin typeface="Calibri" panose="020F0502020204030204" pitchFamily="34"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874713" y="2482009"/>
            <a:ext cx="3115853" cy="769441"/>
          </a:xfrm>
          <a:prstGeom prst="rect">
            <a:avLst/>
          </a:prstGeom>
          <a:noFill/>
        </p:spPr>
        <p:txBody>
          <a:bodyPr wrap="none" rtlCol="0">
            <a:spAutoFit/>
            <a:scene3d>
              <a:camera prst="orthographicFront"/>
              <a:lightRig rig="threePt" dir="t"/>
            </a:scene3d>
            <a:sp3d contourW="12700"/>
          </a:bodyPr>
          <a:lstStyle/>
          <a:p>
            <a:r>
              <a:rPr lang="en-US" altLang="zh-CN" sz="4400" b="1" smtClean="0">
                <a:solidFill>
                  <a:schemeClr val="accent1"/>
                </a:solidFill>
                <a:latin typeface="Calibri" panose="020F0502020204030204" pitchFamily="34" charset="0"/>
                <a:ea typeface="时尚中黑简体" panose="01010104010101010101" pitchFamily="2" charset="-122"/>
              </a:rPr>
              <a:t>CHƯƠNG 04</a:t>
            </a:r>
            <a:endParaRPr lang="zh-CN" altLang="en-US" sz="4400" b="1">
              <a:solidFill>
                <a:schemeClr val="accent1"/>
              </a:solidFill>
              <a:latin typeface="Calibri" panose="020F0502020204030204" pitchFamily="34" charset="0"/>
              <a:ea typeface="时尚中黑简体" panose="01010104010101010101" pitchFamily="2" charset="-122"/>
            </a:endParaRPr>
          </a:p>
        </p:txBody>
      </p:sp>
      <p:cxnSp>
        <p:nvCxnSpPr>
          <p:cNvPr id="5" name="直接连接符 4">
            <a:extLst>
              <a:ext uri="{FF2B5EF4-FFF2-40B4-BE49-F238E27FC236}">
                <a16:creationId xmlns:a16="http://schemas.microsoft.com/office/drawing/2014/main" id="{172E9323-792A-4A30-8917-B3C88FBE79C9}"/>
              </a:ext>
            </a:extLst>
          </p:cNvPr>
          <p:cNvCxnSpPr>
            <a:cxnSpLocks/>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461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36814" y="1086667"/>
            <a:ext cx="11398168" cy="5351078"/>
          </a:xfrm>
        </p:spPr>
        <p:txBody>
          <a:bodyPr/>
          <a:lstStyle/>
          <a:p>
            <a:r>
              <a:rPr lang="en-US" b="0" smtClean="0"/>
              <a:t>Bài toán xác thực liên quan tới bảo vệ tính toàn vẹn, kiểm chứng danh tính, nguồn gốc, chống chối từ bản gốc?</a:t>
            </a:r>
          </a:p>
          <a:p>
            <a:r>
              <a:rPr lang="en-US" b="0" smtClean="0"/>
              <a:t>Hàm băm, mã xác thực, chữ kí số?</a:t>
            </a:r>
          </a:p>
          <a:p>
            <a:r>
              <a:rPr lang="en-US" b="0" smtClean="0"/>
              <a:t>Các ứng dụng trong việc xác thực và đảm bảo tính toàn vẹn dữ liệu?</a:t>
            </a:r>
            <a:endParaRPr lang="en-US" b="0"/>
          </a:p>
        </p:txBody>
      </p:sp>
      <p:sp>
        <p:nvSpPr>
          <p:cNvPr id="3" name="Title 2"/>
          <p:cNvSpPr>
            <a:spLocks noGrp="1"/>
          </p:cNvSpPr>
          <p:nvPr>
            <p:ph type="title"/>
          </p:nvPr>
        </p:nvSpPr>
        <p:spPr>
          <a:xfrm>
            <a:off x="1010277" y="175484"/>
            <a:ext cx="11164368" cy="711205"/>
          </a:xfrm>
          <a:prstGeom prst="rect">
            <a:avLst/>
          </a:prstGeom>
        </p:spPr>
        <p:txBody>
          <a:bodyPr/>
          <a:lstStyle/>
          <a:p>
            <a:r>
              <a:rPr lang="en-US" sz="4000" smtClean="0">
                <a:latin typeface="Calibri" panose="020F0502020204030204" pitchFamily="34" charset="0"/>
                <a:cs typeface="Calibri" panose="020F0502020204030204" pitchFamily="34" charset="0"/>
              </a:rPr>
              <a:t>Bài 01. </a:t>
            </a:r>
            <a:r>
              <a:rPr lang="en-US" sz="4000">
                <a:latin typeface="Calibri" panose="020F0502020204030204" pitchFamily="34" charset="0"/>
                <a:cs typeface="Calibri" panose="020F0502020204030204" pitchFamily="34" charset="0"/>
              </a:rPr>
              <a:t>Vấn đề xác thực, hàm băm, chữ kí </a:t>
            </a:r>
            <a:r>
              <a:rPr lang="en-US" sz="4000" smtClean="0">
                <a:latin typeface="Calibri" panose="020F0502020204030204" pitchFamily="34" charset="0"/>
                <a:cs typeface="Calibri" panose="020F0502020204030204" pitchFamily="34" charset="0"/>
              </a:rPr>
              <a:t>số</a:t>
            </a:r>
            <a:endParaRPr lang="en-US" sz="4000"/>
          </a:p>
        </p:txBody>
      </p:sp>
    </p:spTree>
    <p:extLst>
      <p:ext uri="{BB962C8B-B14F-4D97-AF65-F5344CB8AC3E}">
        <p14:creationId xmlns:p14="http://schemas.microsoft.com/office/powerpoint/2010/main" val="11016780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5943" y="1058779"/>
            <a:ext cx="11740243" cy="5378966"/>
          </a:xfrm>
        </p:spPr>
        <p:txBody>
          <a:bodyPr/>
          <a:lstStyle/>
          <a:p>
            <a:r>
              <a:rPr lang="en-US" sz="2800" b="1"/>
              <a:t>Xác thực mẩu tin liên quan đến các khía cạnh sau khi truyền tin trên mạng:</a:t>
            </a:r>
          </a:p>
          <a:p>
            <a:pPr lvl="1">
              <a:spcBef>
                <a:spcPts val="0"/>
              </a:spcBef>
            </a:pPr>
            <a:r>
              <a:rPr lang="en-US" sz="2600" b="1"/>
              <a:t>Bảo vệ tính toàn vẹn của mẩu tin: </a:t>
            </a:r>
            <a:r>
              <a:rPr lang="en-US" sz="2600"/>
              <a:t>bảo vệ mẩu tin không bị thay đổi hoặc có các biện pháp phát hiện nếu mẩu tin bị thay đổi trên đường truyền.</a:t>
            </a:r>
          </a:p>
          <a:p>
            <a:pPr lvl="1">
              <a:spcBef>
                <a:spcPts val="0"/>
              </a:spcBef>
            </a:pPr>
            <a:r>
              <a:rPr lang="en-US" sz="2600" b="1"/>
              <a:t>Kiểm chứng danh tính và nguồn gốc: </a:t>
            </a:r>
            <a:r>
              <a:rPr lang="en-US" sz="2600"/>
              <a:t>xem xét mẩu tin có đúng do người xưng tên gửi không hay một kẻ mạo danh nào khác gửi.</a:t>
            </a:r>
          </a:p>
          <a:p>
            <a:pPr lvl="1">
              <a:spcBef>
                <a:spcPts val="0"/>
              </a:spcBef>
            </a:pPr>
            <a:r>
              <a:rPr lang="en-US" sz="2600" b="1"/>
              <a:t>Không chối từ bản gốc: </a:t>
            </a:r>
            <a:r>
              <a:rPr lang="en-US" sz="2600"/>
              <a:t>trong trường hợp cần thiết, bản thân mẩu tin chứa các thông tin chứng tỏ chỉ có người xưng danh gửi, không một ai khác có thể làm điều đó. Như vậy người gửi không thể từ chối hành động gửi, thời gian gửi và nội dung của mẩu tin.</a:t>
            </a:r>
          </a:p>
          <a:p>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Vấn đề xác thực</a:t>
            </a:r>
            <a:endParaRPr lang="en-US"/>
          </a:p>
        </p:txBody>
      </p:sp>
    </p:spTree>
    <p:extLst>
      <p:ext uri="{BB962C8B-B14F-4D97-AF65-F5344CB8AC3E}">
        <p14:creationId xmlns:p14="http://schemas.microsoft.com/office/powerpoint/2010/main" val="33534240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817951" y="1086667"/>
            <a:ext cx="7217032" cy="5351078"/>
          </a:xfrm>
        </p:spPr>
        <p:txBody>
          <a:bodyPr/>
          <a:lstStyle/>
          <a:p>
            <a:pPr>
              <a:lnSpc>
                <a:spcPct val="90000"/>
              </a:lnSpc>
            </a:pPr>
            <a:r>
              <a:rPr lang="en-US" sz="2800"/>
              <a:t>Giá trị băm “đại diện” cho một thông báo (văn bản) rất dài</a:t>
            </a:r>
          </a:p>
          <a:p>
            <a:pPr lvl="1">
              <a:lnSpc>
                <a:spcPct val="90000"/>
              </a:lnSpc>
            </a:pPr>
            <a:r>
              <a:rPr lang="en-US" sz="2400"/>
              <a:t>Có thể gọi là “bản tóm lược” của thông báo (</a:t>
            </a:r>
            <a:r>
              <a:rPr lang="en-US" sz="2400" i="1"/>
              <a:t>message diges</a:t>
            </a:r>
            <a:r>
              <a:rPr lang="en-US" sz="2400"/>
              <a:t>t)</a:t>
            </a:r>
          </a:p>
          <a:p>
            <a:pPr>
              <a:lnSpc>
                <a:spcPct val="90000"/>
              </a:lnSpc>
            </a:pPr>
            <a:endParaRPr lang="en-US" sz="2400"/>
          </a:p>
          <a:p>
            <a:pPr>
              <a:lnSpc>
                <a:spcPct val="90000"/>
              </a:lnSpc>
            </a:pPr>
            <a:r>
              <a:rPr lang="en-US" sz="2800"/>
              <a:t>Một bản tóm lược thông báo như là một `` dấu vân tay số - digital fingerprint'' của tài liệu gốc</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Hàm băm</a:t>
            </a:r>
            <a:endParaRPr lang="en-US"/>
          </a:p>
        </p:txBody>
      </p:sp>
      <p:pic>
        <p:nvPicPr>
          <p:cNvPr id="4" name="Picture 3"/>
          <p:cNvPicPr>
            <a:picLocks noChangeAspect="1"/>
          </p:cNvPicPr>
          <p:nvPr/>
        </p:nvPicPr>
        <p:blipFill>
          <a:blip r:embed="rId2"/>
          <a:stretch>
            <a:fillRect/>
          </a:stretch>
        </p:blipFill>
        <p:spPr>
          <a:xfrm>
            <a:off x="385422" y="1342731"/>
            <a:ext cx="4432528" cy="4838949"/>
          </a:xfrm>
          <a:prstGeom prst="rect">
            <a:avLst/>
          </a:prstGeom>
        </p:spPr>
      </p:pic>
      <p:sp>
        <p:nvSpPr>
          <p:cNvPr id="6" name="Rectangle 5"/>
          <p:cNvSpPr>
            <a:spLocks noChangeArrowheads="1"/>
          </p:cNvSpPr>
          <p:nvPr/>
        </p:nvSpPr>
        <p:spPr bwMode="auto">
          <a:xfrm>
            <a:off x="5535385" y="4784271"/>
            <a:ext cx="6106886" cy="1200329"/>
          </a:xfrm>
          <a:prstGeom prst="rect">
            <a:avLst/>
          </a:prstGeom>
          <a:solidFill>
            <a:srgbClr val="00760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AU" sz="2400" smtClean="0">
                <a:solidFill>
                  <a:schemeClr val="bg1"/>
                </a:solidFill>
                <a:latin typeface="Calibri" panose="020F0502020204030204" pitchFamily="34" charset="0"/>
                <a:cs typeface="Calibri" panose="020F0502020204030204" pitchFamily="34" charset="0"/>
              </a:rPr>
              <a:t>Tóm lược thông báo M có độ dài tùy ý thành bản tóm lược có độ dài cố định</a:t>
            </a:r>
            <a:endParaRPr lang="en-AU" sz="2400">
              <a:solidFill>
                <a:schemeClr val="bg1"/>
              </a:solidFill>
              <a:latin typeface="Calibri" panose="020F0502020204030204" pitchFamily="34" charset="0"/>
              <a:cs typeface="Calibri" panose="020F0502020204030204" pitchFamily="34" charset="0"/>
            </a:endParaRPr>
          </a:p>
          <a:p>
            <a:pPr lvl="1" algn="ctr">
              <a:buFont typeface="Wingdings" pitchFamily="2" charset="2"/>
              <a:buNone/>
            </a:pPr>
            <a:r>
              <a:rPr lang="en-US" sz="2400" i="1">
                <a:solidFill>
                  <a:schemeClr val="bg1"/>
                </a:solidFill>
                <a:latin typeface="Calibri" panose="020F0502020204030204" pitchFamily="34" charset="0"/>
                <a:cs typeface="Calibri" panose="020F0502020204030204" pitchFamily="34" charset="0"/>
              </a:rPr>
              <a:t>h</a:t>
            </a:r>
            <a:r>
              <a:rPr lang="en-US" sz="2400">
                <a:solidFill>
                  <a:schemeClr val="bg1"/>
                </a:solidFill>
                <a:latin typeface="Calibri" panose="020F0502020204030204" pitchFamily="34" charset="0"/>
                <a:cs typeface="Calibri" panose="020F0502020204030204" pitchFamily="34" charset="0"/>
              </a:rPr>
              <a:t>  =</a:t>
            </a:r>
            <a:r>
              <a:rPr lang="en-US" sz="2400" i="1">
                <a:solidFill>
                  <a:schemeClr val="bg1"/>
                </a:solidFill>
                <a:latin typeface="Calibri" panose="020F0502020204030204" pitchFamily="34" charset="0"/>
                <a:cs typeface="Calibri" panose="020F0502020204030204" pitchFamily="34" charset="0"/>
              </a:rPr>
              <a:t>  H</a:t>
            </a:r>
            <a:r>
              <a:rPr lang="en-US" sz="2400">
                <a:solidFill>
                  <a:schemeClr val="bg1"/>
                </a:solidFill>
                <a:latin typeface="Calibri" panose="020F0502020204030204" pitchFamily="34" charset="0"/>
                <a:cs typeface="Calibri" panose="020F0502020204030204" pitchFamily="34" charset="0"/>
              </a:rPr>
              <a:t>(</a:t>
            </a:r>
            <a:r>
              <a:rPr lang="en-US" sz="2400" i="1">
                <a:solidFill>
                  <a:schemeClr val="bg1"/>
                </a:solidFill>
                <a:latin typeface="Calibri" panose="020F0502020204030204" pitchFamily="34" charset="0"/>
                <a:cs typeface="Calibri" panose="020F0502020204030204" pitchFamily="34" charset="0"/>
              </a:rPr>
              <a:t>M</a:t>
            </a:r>
            <a:r>
              <a:rPr lang="en-US" sz="240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0576126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9471" y="1086667"/>
            <a:ext cx="11365511" cy="5351078"/>
          </a:xfrm>
        </p:spPr>
        <p:txBody>
          <a:bodyPr/>
          <a:lstStyle/>
          <a:p>
            <a:r>
              <a:rPr lang="en-US" smtClean="0"/>
              <a:t>Hàm băm như hàm “nghiền” hay “tóm lược”</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“Hàm nghiền”</a:t>
            </a:r>
            <a:endParaRPr lang="en-US"/>
          </a:p>
        </p:txBody>
      </p:sp>
      <p:pic>
        <p:nvPicPr>
          <p:cNvPr id="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1577" y="2285999"/>
            <a:ext cx="2855270" cy="3233057"/>
          </a:xfrm>
          <a:prstGeom prst="rect">
            <a:avLst/>
          </a:prstGeom>
          <a:noFill/>
          <a:ln>
            <a:noFill/>
          </a:ln>
          <a:effectLst>
            <a:outerShdw blurRad="444500" dist="38100" dir="2700000" rotWithShape="0">
              <a:srgbClr val="80808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2226" y="2285998"/>
            <a:ext cx="3873500" cy="323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81261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Băm và mã hóa</a:t>
            </a:r>
            <a:endParaRPr lang="en-US"/>
          </a:p>
        </p:txBody>
      </p:sp>
      <p:pic>
        <p:nvPicPr>
          <p:cNvPr id="4" name="Picture 3"/>
          <p:cNvPicPr>
            <a:picLocks noChangeAspect="1"/>
          </p:cNvPicPr>
          <p:nvPr/>
        </p:nvPicPr>
        <p:blipFill>
          <a:blip r:embed="rId2"/>
          <a:stretch>
            <a:fillRect/>
          </a:stretch>
        </p:blipFill>
        <p:spPr>
          <a:xfrm>
            <a:off x="1108363" y="1061357"/>
            <a:ext cx="9946079" cy="5398837"/>
          </a:xfrm>
          <a:prstGeom prst="rect">
            <a:avLst/>
          </a:prstGeom>
        </p:spPr>
      </p:pic>
    </p:spTree>
    <p:extLst>
      <p:ext uri="{BB962C8B-B14F-4D97-AF65-F5344CB8AC3E}">
        <p14:creationId xmlns:p14="http://schemas.microsoft.com/office/powerpoint/2010/main" val="170765945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08214" y="930726"/>
            <a:ext cx="11626768" cy="5392716"/>
          </a:xfrm>
        </p:spPr>
        <p:txBody>
          <a:bodyPr/>
          <a:lstStyle/>
          <a:p>
            <a:r>
              <a:rPr lang="en-US" b="1"/>
              <a:t>Ứng dụng đơn</a:t>
            </a:r>
          </a:p>
          <a:p>
            <a:pPr lvl="1">
              <a:spcBef>
                <a:spcPts val="0"/>
              </a:spcBef>
            </a:pPr>
            <a:r>
              <a:rPr lang="en-US"/>
              <a:t>“Dấu vân tay” – xác minh tính toàn vẹn của file, “dấu vân tay” cho khóa công khai</a:t>
            </a:r>
          </a:p>
          <a:p>
            <a:pPr lvl="1">
              <a:spcBef>
                <a:spcPts val="0"/>
              </a:spcBef>
            </a:pPr>
            <a:r>
              <a:rPr lang="en-US"/>
              <a:t>Lưu trữ mật khẩu (mã hóa một chiều)</a:t>
            </a:r>
          </a:p>
          <a:p>
            <a:r>
              <a:rPr lang="en-US" b="1" smtClean="0"/>
              <a:t>Kết </a:t>
            </a:r>
            <a:r>
              <a:rPr lang="en-US" b="1"/>
              <a:t>hợp với các hàm mã hóa</a:t>
            </a:r>
          </a:p>
          <a:p>
            <a:pPr lvl="1">
              <a:spcBef>
                <a:spcPts val="0"/>
              </a:spcBef>
            </a:pPr>
            <a:r>
              <a:rPr lang="en-US"/>
              <a:t>Mã xác thực thông điệp (Message Authentication Code - MAC)</a:t>
            </a:r>
          </a:p>
          <a:p>
            <a:pPr lvl="2">
              <a:spcBef>
                <a:spcPts val="0"/>
              </a:spcBef>
            </a:pPr>
            <a:r>
              <a:rPr lang="en-US"/>
              <a:t>Bảo vệ cả tính toàn vẹn cũng như tính xác thực của thông báo </a:t>
            </a:r>
          </a:p>
          <a:p>
            <a:pPr lvl="1">
              <a:spcBef>
                <a:spcPts val="0"/>
              </a:spcBef>
            </a:pPr>
            <a:r>
              <a:rPr lang="en-US"/>
              <a:t>Chữ ký số</a:t>
            </a:r>
          </a:p>
          <a:p>
            <a:pPr lvl="2">
              <a:spcBef>
                <a:spcPts val="0"/>
              </a:spcBef>
            </a:pPr>
            <a:r>
              <a:rPr lang="en-US"/>
              <a:t>Mã hóa giá trị băm với khóa riêng (khóa ký) và xác minh bằng khóa công khai (khóa xác minh - verification)</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Các </a:t>
            </a:r>
            <a:r>
              <a:rPr lang="en-US"/>
              <a:t>ứng dụng của hàm băm</a:t>
            </a:r>
          </a:p>
        </p:txBody>
      </p:sp>
    </p:spTree>
    <p:extLst>
      <p:ext uri="{BB962C8B-B14F-4D97-AF65-F5344CB8AC3E}">
        <p14:creationId xmlns:p14="http://schemas.microsoft.com/office/powerpoint/2010/main" val="332787474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55171" y="3804557"/>
            <a:ext cx="11479811" cy="2633188"/>
          </a:xfrm>
        </p:spPr>
        <p:txBody>
          <a:bodyPr/>
          <a:lstStyle/>
          <a:p>
            <a:r>
              <a:rPr lang="en-US"/>
              <a:t>Đ</a:t>
            </a:r>
            <a:r>
              <a:rPr lang="en-US" smtClean="0"/>
              <a:t>ể </a:t>
            </a:r>
            <a:r>
              <a:rPr lang="en-US"/>
              <a:t>tạo một file mật khẩu một chiều</a:t>
            </a:r>
          </a:p>
          <a:p>
            <a:pPr lvl="1"/>
            <a:r>
              <a:rPr lang="en-US"/>
              <a:t>Lưu giá trị băm của mật khẩu, không phải là mật khẩu thực</a:t>
            </a:r>
            <a:endParaRPr lang="en-US" sz="2400"/>
          </a:p>
          <a:p>
            <a:r>
              <a:rPr lang="en-US" smtClean="0"/>
              <a:t>Dùng </a:t>
            </a:r>
            <a:r>
              <a:rPr lang="en-US"/>
              <a:t>cho phát hiện tấn công và phát hiện virus</a:t>
            </a:r>
          </a:p>
          <a:p>
            <a:pPr lvl="1"/>
            <a:r>
              <a:rPr lang="en-US" smtClean="0"/>
              <a:t>Duy  </a:t>
            </a:r>
            <a:r>
              <a:rPr lang="en-US"/>
              <a:t>trì và kiểm tra giá trị băm của các file trên hệ thống</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Tính toàn vẹn</a:t>
            </a:r>
            <a:endParaRPr lang="en-US"/>
          </a:p>
        </p:txBody>
      </p:sp>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957" y="947053"/>
            <a:ext cx="8942614" cy="311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9931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Xác minh mật khẩu</a:t>
            </a:r>
            <a:endParaRPr lang="en-US"/>
          </a:p>
        </p:txBody>
      </p:sp>
      <p:pic>
        <p:nvPicPr>
          <p:cNvPr id="4" name="Picture 3"/>
          <p:cNvPicPr>
            <a:picLocks noChangeAspect="1"/>
          </p:cNvPicPr>
          <p:nvPr/>
        </p:nvPicPr>
        <p:blipFill>
          <a:blip r:embed="rId2"/>
          <a:stretch>
            <a:fillRect/>
          </a:stretch>
        </p:blipFill>
        <p:spPr>
          <a:xfrm>
            <a:off x="865414" y="1045028"/>
            <a:ext cx="10499272" cy="5344231"/>
          </a:xfrm>
          <a:prstGeom prst="rect">
            <a:avLst/>
          </a:prstGeom>
        </p:spPr>
      </p:pic>
    </p:spTree>
    <p:extLst>
      <p:ext uri="{BB962C8B-B14F-4D97-AF65-F5344CB8AC3E}">
        <p14:creationId xmlns:p14="http://schemas.microsoft.com/office/powerpoint/2010/main" val="1168627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152396" indent="0" algn="ctr">
              <a:buNone/>
              <a:defRPr/>
            </a:pPr>
            <a:r>
              <a:rPr lang="pt-BR" b="1">
                <a:solidFill>
                  <a:schemeClr val="tx1"/>
                </a:solidFill>
                <a:latin typeface="Times New Roman" pitchFamily="18" charset="0"/>
                <a:cs typeface="Times New Roman" pitchFamily="18" charset="0"/>
              </a:rPr>
              <a:t>(</a:t>
            </a:r>
            <a:r>
              <a:rPr lang="pt-BR" b="0">
                <a:solidFill>
                  <a:schemeClr val="tx1"/>
                </a:solidFill>
                <a:latin typeface="Times New Roman" pitchFamily="18" charset="0"/>
                <a:cs typeface="Times New Roman" pitchFamily="18" charset="0"/>
              </a:rPr>
              <a:t>a+b) mod n = [a mod n + b mod n] mod n   (*)</a:t>
            </a:r>
          </a:p>
          <a:p>
            <a:pPr marL="152396" indent="0" algn="ctr">
              <a:buNone/>
              <a:defRPr/>
            </a:pPr>
            <a:r>
              <a:rPr lang="sv-SE" b="0">
                <a:solidFill>
                  <a:schemeClr val="tx1"/>
                </a:solidFill>
                <a:latin typeface="Times New Roman" pitchFamily="18" charset="0"/>
                <a:cs typeface="Times New Roman" pitchFamily="18" charset="0"/>
              </a:rPr>
              <a:t>(a.b) mod n = [a mod n . b mod n] mod n  (**)</a:t>
            </a:r>
            <a:endParaRPr lang="en-US" b="0">
              <a:solidFill>
                <a:schemeClr val="tx1"/>
              </a:solidFill>
              <a:latin typeface="Times New Roman" pitchFamily="18" charset="0"/>
              <a:cs typeface="Times New Roman" pitchFamily="18" charset="0"/>
            </a:endParaRPr>
          </a:p>
          <a:p>
            <a:pPr>
              <a:defRPr/>
            </a:pPr>
            <a:r>
              <a:rPr lang="sv-SE" b="0">
                <a:solidFill>
                  <a:schemeClr val="tx1"/>
                </a:solidFill>
              </a:rPr>
              <a:t>Như vậy khi thực hiện các phép toán ta có thể thay các số bằng các số tương đương theo Modulo n đó hoặc đơn giản hơn có thể thực hiện các phép toán trên các đại diện của nó: Z</a:t>
            </a:r>
            <a:r>
              <a:rPr lang="sv-SE" b="0" baseline="-25000">
                <a:solidFill>
                  <a:schemeClr val="tx1"/>
                </a:solidFill>
              </a:rPr>
              <a:t>n</a:t>
            </a:r>
            <a:r>
              <a:rPr lang="sv-SE" b="0">
                <a:solidFill>
                  <a:schemeClr val="tx1"/>
                </a:solidFill>
              </a:rPr>
              <a:t>  = { 0, 1, 2, 3, …, n-1 }.</a:t>
            </a:r>
            <a:endParaRPr lang="en-US" b="0">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35859139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55171" y="4474034"/>
            <a:ext cx="11479811" cy="2175988"/>
          </a:xfrm>
        </p:spPr>
        <p:txBody>
          <a:bodyPr/>
          <a:lstStyle/>
          <a:p>
            <a:r>
              <a:rPr lang="en-US"/>
              <a:t>Bảo đảm cả tính toàn vẹn và xác thực của thông báo bằng cách kiểm tra (ai là người sở hữu khóa mật) để phát hiện bất kỳ thay đổi nào trong nội dung của thông báo</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Xác thực</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7744" y="1020082"/>
            <a:ext cx="5992586" cy="34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137072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Sử dụng hàm băm</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b="47218"/>
          <a:stretch>
            <a:fillRect/>
          </a:stretch>
        </p:blipFill>
        <p:spPr bwMode="auto">
          <a:xfrm>
            <a:off x="1600200" y="1159328"/>
            <a:ext cx="9160329" cy="5355771"/>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2378524" y="3467881"/>
            <a:ext cx="72908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square">
            <a:spAutoFit/>
          </a:bodyPr>
          <a:lstStyle>
            <a:lvl1pPr marL="457200" indent="-457200"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smtClean="0">
                <a:latin typeface="Calibri" pitchFamily="34" charset="0"/>
              </a:rPr>
              <a:t>Thông điệp được mã hóa: Bí mật và Xác thực</a:t>
            </a:r>
            <a:endParaRPr lang="en-US">
              <a:latin typeface="Calibri" pitchFamily="34" charset="0"/>
            </a:endParaRPr>
          </a:p>
        </p:txBody>
      </p:sp>
      <p:sp>
        <p:nvSpPr>
          <p:cNvPr id="6" name="Text Box 5"/>
          <p:cNvSpPr txBox="1">
            <a:spLocks noChangeArrowheads="1"/>
          </p:cNvSpPr>
          <p:nvPr/>
        </p:nvSpPr>
        <p:spPr bwMode="auto">
          <a:xfrm>
            <a:off x="2378524" y="5795860"/>
            <a:ext cx="61692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square">
            <a:spAutoFit/>
          </a:bodyPr>
          <a:lstStyle>
            <a:lvl1pPr marL="457200" indent="-457200"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smtClean="0">
                <a:latin typeface="Calibri" pitchFamily="34" charset="0"/>
              </a:rPr>
              <a:t>Thông điệp không được mã hóa:  Xác thực</a:t>
            </a:r>
            <a:endParaRPr lang="en-US">
              <a:latin typeface="Calibri" pitchFamily="34" charset="0"/>
            </a:endParaRPr>
          </a:p>
        </p:txBody>
      </p:sp>
    </p:spTree>
    <p:extLst>
      <p:ext uri="{BB962C8B-B14F-4D97-AF65-F5344CB8AC3E}">
        <p14:creationId xmlns:p14="http://schemas.microsoft.com/office/powerpoint/2010/main" val="26533539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a:t>Sử dụng hàm băm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t="47218"/>
          <a:stretch>
            <a:fillRect/>
          </a:stretch>
        </p:blipFill>
        <p:spPr bwMode="auto">
          <a:xfrm>
            <a:off x="825882" y="1012369"/>
            <a:ext cx="10640786" cy="5269146"/>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1562100" y="3462276"/>
            <a:ext cx="9237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square">
            <a:spAutoFit/>
          </a:bodyPr>
          <a:lstStyle>
            <a:lvl1pPr marL="457200" indent="-457200"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smtClean="0">
                <a:latin typeface="Calibri" pitchFamily="34" charset="0"/>
              </a:rPr>
              <a:t>Thông điệp không được mã hóa: Xác thực (Không cần mã hóa!)</a:t>
            </a:r>
            <a:endParaRPr lang="en-US">
              <a:latin typeface="Calibri" pitchFamily="34" charset="0"/>
            </a:endParaRPr>
          </a:p>
        </p:txBody>
      </p:sp>
      <p:sp>
        <p:nvSpPr>
          <p:cNvPr id="6" name="Text Box 5"/>
          <p:cNvSpPr txBox="1">
            <a:spLocks noChangeArrowheads="1"/>
          </p:cNvSpPr>
          <p:nvPr/>
        </p:nvSpPr>
        <p:spPr bwMode="auto">
          <a:xfrm>
            <a:off x="1562100" y="5859056"/>
            <a:ext cx="89397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square">
            <a:spAutoFit/>
          </a:bodyPr>
          <a:lstStyle>
            <a:lvl1pPr marL="457200" indent="-457200"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smtClean="0">
                <a:latin typeface="Calibri" pitchFamily="34" charset="0"/>
              </a:rPr>
              <a:t>Thông điệp được mã hóa:  Xác thực, Bí mật</a:t>
            </a:r>
            <a:endParaRPr lang="en-US">
              <a:latin typeface="Calibri" pitchFamily="34" charset="0"/>
            </a:endParaRPr>
          </a:p>
          <a:p>
            <a:pPr eaLnBrk="1" hangingPunct="1"/>
            <a:endParaRPr lang="en-US" sz="1800">
              <a:latin typeface="Calibri" pitchFamily="34" charset="0"/>
            </a:endParaRPr>
          </a:p>
        </p:txBody>
      </p:sp>
    </p:spTree>
    <p:extLst>
      <p:ext uri="{BB962C8B-B14F-4D97-AF65-F5344CB8AC3E}">
        <p14:creationId xmlns:p14="http://schemas.microsoft.com/office/powerpoint/2010/main" val="159266763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a:t>Sử dụng hàm băm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5514" y="1129143"/>
            <a:ext cx="9095014" cy="5010399"/>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4506686" y="3634342"/>
            <a:ext cx="533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b="1" smtClean="0">
                <a:latin typeface="Calibri" pitchFamily="34" charset="0"/>
              </a:rPr>
              <a:t>Xác thực,  chữ ký số</a:t>
            </a:r>
            <a:endParaRPr lang="en-US" b="1">
              <a:latin typeface="Calibri" pitchFamily="34" charset="0"/>
            </a:endParaRPr>
          </a:p>
        </p:txBody>
      </p:sp>
      <p:sp>
        <p:nvSpPr>
          <p:cNvPr id="6" name="Text Box 4"/>
          <p:cNvSpPr txBox="1">
            <a:spLocks noChangeArrowheads="1"/>
          </p:cNvSpPr>
          <p:nvPr/>
        </p:nvSpPr>
        <p:spPr bwMode="auto">
          <a:xfrm>
            <a:off x="4506686" y="5981747"/>
            <a:ext cx="36253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lg"/>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b="1" smtClean="0">
                <a:latin typeface="Calibri" pitchFamily="34" charset="0"/>
              </a:rPr>
              <a:t>Xác thực, chữ ký số, bí mật</a:t>
            </a:r>
            <a:endParaRPr lang="en-US" b="1">
              <a:latin typeface="Calibri" pitchFamily="34" charset="0"/>
            </a:endParaRPr>
          </a:p>
        </p:txBody>
      </p:sp>
    </p:spTree>
    <p:extLst>
      <p:ext uri="{BB962C8B-B14F-4D97-AF65-F5344CB8AC3E}">
        <p14:creationId xmlns:p14="http://schemas.microsoft.com/office/powerpoint/2010/main" val="124869232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8843" y="1086667"/>
            <a:ext cx="11496139" cy="5351078"/>
          </a:xfrm>
        </p:spPr>
        <p:txBody>
          <a:bodyPr/>
          <a:lstStyle/>
          <a:p>
            <a:pPr>
              <a:lnSpc>
                <a:spcPct val="90000"/>
              </a:lnSpc>
            </a:pPr>
            <a:r>
              <a:rPr lang="en-US" b="0"/>
              <a:t>Thông điệp có độ dài tùy ý thành bản tóm lược có độ dài cố định</a:t>
            </a:r>
          </a:p>
          <a:p>
            <a:pPr>
              <a:lnSpc>
                <a:spcPct val="90000"/>
              </a:lnSpc>
            </a:pPr>
            <a:endParaRPr lang="en-US" b="0"/>
          </a:p>
          <a:p>
            <a:pPr>
              <a:lnSpc>
                <a:spcPct val="90000"/>
              </a:lnSpc>
            </a:pPr>
            <a:r>
              <a:rPr lang="en-US" b="0"/>
              <a:t>Kháng tiền ảnh (tính một chiều) {Preimage resistant  (One-way property)}</a:t>
            </a:r>
          </a:p>
          <a:p>
            <a:pPr>
              <a:lnSpc>
                <a:spcPct val="90000"/>
              </a:lnSpc>
            </a:pPr>
            <a:endParaRPr lang="en-US" b="0"/>
          </a:p>
          <a:p>
            <a:pPr>
              <a:lnSpc>
                <a:spcPct val="90000"/>
              </a:lnSpc>
            </a:pPr>
            <a:r>
              <a:rPr lang="en-US" b="0"/>
              <a:t>Kháng tiền ảnh thứ 2 (kháng va chạm yếu) {Second preimage resistant (Weak collision resistant) }</a:t>
            </a:r>
          </a:p>
          <a:p>
            <a:pPr>
              <a:lnSpc>
                <a:spcPct val="90000"/>
              </a:lnSpc>
            </a:pPr>
            <a:endParaRPr lang="en-US" b="0"/>
          </a:p>
          <a:p>
            <a:pPr>
              <a:lnSpc>
                <a:spcPct val="90000"/>
              </a:lnSpc>
            </a:pPr>
            <a:r>
              <a:rPr lang="en-US" b="0"/>
              <a:t>Kháng va chạm mạnh (Strong collision resistance)</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Các tính chất của </a:t>
            </a:r>
            <a:r>
              <a:rPr lang="en-US"/>
              <a:t>hàm băm</a:t>
            </a:r>
          </a:p>
        </p:txBody>
      </p:sp>
    </p:spTree>
    <p:extLst>
      <p:ext uri="{BB962C8B-B14F-4D97-AF65-F5344CB8AC3E}">
        <p14:creationId xmlns:p14="http://schemas.microsoft.com/office/powerpoint/2010/main" val="397213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30959" y="5459608"/>
            <a:ext cx="11496139" cy="804388"/>
          </a:xfrm>
        </p:spPr>
        <p:txBody>
          <a:bodyPr/>
          <a:lstStyle/>
          <a:p>
            <a:r>
              <a:rPr lang="en-US" smtClean="0"/>
              <a:t>Thông điệp có độ dài tùy ý, bản băm có độ dài cố định</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a:t>Sử dụng hàm băm</a:t>
            </a:r>
          </a:p>
        </p:txBody>
      </p:sp>
      <p:sp>
        <p:nvSpPr>
          <p:cNvPr id="4" name="Trapezoid 3"/>
          <p:cNvSpPr/>
          <p:nvPr/>
        </p:nvSpPr>
        <p:spPr>
          <a:xfrm rot="5400000">
            <a:off x="5197929" y="1725384"/>
            <a:ext cx="1371600" cy="990600"/>
          </a:xfrm>
          <a:prstGeom prst="trapezoid">
            <a:avLst>
              <a:gd name="adj" fmla="val 39583"/>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sz="2400" dirty="0" err="1">
                <a:latin typeface="Calibri"/>
              </a:rPr>
              <a:t>h</a:t>
            </a:r>
            <a:endParaRPr lang="en-US" sz="2400" dirty="0">
              <a:latin typeface="Calibri"/>
            </a:endParaRPr>
          </a:p>
        </p:txBody>
      </p:sp>
      <p:cxnSp>
        <p:nvCxnSpPr>
          <p:cNvPr id="5" name="Straight Arrow Connector 4"/>
          <p:cNvCxnSpPr>
            <a:cxnSpLocks noChangeShapeType="1"/>
          </p:cNvCxnSpPr>
          <p:nvPr/>
        </p:nvCxnSpPr>
        <p:spPr bwMode="auto">
          <a:xfrm>
            <a:off x="4093029" y="22098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6" name="Straight Arrow Connector 5"/>
          <p:cNvCxnSpPr>
            <a:cxnSpLocks noChangeShapeType="1"/>
          </p:cNvCxnSpPr>
          <p:nvPr/>
        </p:nvCxnSpPr>
        <p:spPr bwMode="auto">
          <a:xfrm>
            <a:off x="6379029" y="2209800"/>
            <a:ext cx="12192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7" name="Trapezoid 6"/>
          <p:cNvSpPr/>
          <p:nvPr/>
        </p:nvSpPr>
        <p:spPr>
          <a:xfrm rot="5400000">
            <a:off x="5197929" y="3390900"/>
            <a:ext cx="1371600" cy="990600"/>
          </a:xfrm>
          <a:prstGeom prst="trapezoid">
            <a:avLst>
              <a:gd name="adj" fmla="val 39583"/>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sz="2400" dirty="0" err="1">
                <a:latin typeface="Calibri"/>
              </a:rPr>
              <a:t>h</a:t>
            </a:r>
            <a:endParaRPr lang="en-US" sz="2400" dirty="0">
              <a:latin typeface="Calibri"/>
            </a:endParaRPr>
          </a:p>
        </p:txBody>
      </p:sp>
      <p:cxnSp>
        <p:nvCxnSpPr>
          <p:cNvPr id="8" name="Straight Arrow Connector 7"/>
          <p:cNvCxnSpPr>
            <a:cxnSpLocks noChangeShapeType="1"/>
          </p:cNvCxnSpPr>
          <p:nvPr/>
        </p:nvCxnSpPr>
        <p:spPr bwMode="auto">
          <a:xfrm>
            <a:off x="4093029" y="3810000"/>
            <a:ext cx="12954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9" name="Straight Arrow Connector 8"/>
          <p:cNvCxnSpPr>
            <a:cxnSpLocks noChangeShapeType="1"/>
          </p:cNvCxnSpPr>
          <p:nvPr/>
        </p:nvCxnSpPr>
        <p:spPr bwMode="auto">
          <a:xfrm>
            <a:off x="6379029" y="3810000"/>
            <a:ext cx="1143000" cy="1588"/>
          </a:xfrm>
          <a:prstGeom prst="straightConnector1">
            <a:avLst/>
          </a:prstGeom>
          <a:noFill/>
          <a:ln w="41275">
            <a:solidFill>
              <a:srgbClr val="000090"/>
            </a:solidFill>
            <a:round/>
            <a:headEnd/>
            <a:tailEnd type="triangle" w="lg" len="med"/>
          </a:ln>
          <a:effectLst>
            <a:outerShdw blurRad="38100" dist="254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0" name="Rectangle 9"/>
          <p:cNvSpPr/>
          <p:nvPr/>
        </p:nvSpPr>
        <p:spPr>
          <a:xfrm>
            <a:off x="7522028" y="3581400"/>
            <a:ext cx="3009899" cy="869272"/>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latin typeface="Calibri"/>
              </a:rPr>
              <a:t>52f21cf7c7034a20</a:t>
            </a:r>
            <a:br>
              <a:rPr lang="en-US" sz="2400" dirty="0">
                <a:latin typeface="Calibri"/>
              </a:rPr>
            </a:br>
            <a:r>
              <a:rPr lang="en-US" sz="2400" dirty="0">
                <a:latin typeface="Calibri"/>
              </a:rPr>
              <a:t>17a21e17e061a863</a:t>
            </a:r>
          </a:p>
        </p:txBody>
      </p:sp>
      <p:sp>
        <p:nvSpPr>
          <p:cNvPr id="11" name="TextBox 14"/>
          <p:cNvSpPr txBox="1">
            <a:spLocks noChangeArrowheads="1"/>
          </p:cNvSpPr>
          <p:nvPr/>
        </p:nvSpPr>
        <p:spPr bwMode="auto">
          <a:xfrm>
            <a:off x="7189713" y="2942316"/>
            <a:ext cx="37670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37931725" indent="-37474525" eaLnBrk="0" hangingPunct="0">
              <a:defRPr sz="2400">
                <a:solidFill>
                  <a:schemeClr val="tx1"/>
                </a:solidFill>
                <a:latin typeface="Arial" pitchFamily="34" charset="0"/>
                <a:ea typeface="MS PGothic" pitchFamily="34" charset="-128"/>
              </a:defRPr>
            </a:lvl2pPr>
            <a:lvl3pPr eaLnBrk="0" hangingPunct="0">
              <a:defRPr sz="2400">
                <a:solidFill>
                  <a:schemeClr val="tx1"/>
                </a:solidFill>
                <a:latin typeface="Arial" pitchFamily="34" charset="0"/>
                <a:ea typeface="MS PGothic" pitchFamily="34" charset="-128"/>
              </a:defRPr>
            </a:lvl3pPr>
            <a:lvl4pPr eaLnBrk="0" hangingPunct="0">
              <a:defRPr sz="2400">
                <a:solidFill>
                  <a:schemeClr val="tx1"/>
                </a:solidFill>
                <a:latin typeface="Arial" pitchFamily="34" charset="0"/>
                <a:ea typeface="MS PGothic" pitchFamily="34" charset="-128"/>
              </a:defRPr>
            </a:lvl4pPr>
            <a:lvl5pPr eaLnBrk="0" hangingPunct="0">
              <a:defRPr sz="2400">
                <a:solidFill>
                  <a:schemeClr val="tx1"/>
                </a:solidFill>
                <a:latin typeface="Arial" pitchFamily="34" charset="0"/>
                <a:ea typeface="MS PGothic" pitchFamily="34" charset="-128"/>
              </a:defRPr>
            </a:lvl5pPr>
            <a:lvl6pPr marL="457200" eaLnBrk="0" fontAlgn="base" hangingPunct="0">
              <a:spcBef>
                <a:spcPct val="0"/>
              </a:spcBef>
              <a:spcAft>
                <a:spcPct val="0"/>
              </a:spcAft>
              <a:defRPr sz="2400">
                <a:solidFill>
                  <a:schemeClr val="tx1"/>
                </a:solidFill>
                <a:latin typeface="Arial" pitchFamily="34" charset="0"/>
                <a:ea typeface="MS PGothic" pitchFamily="34" charset="-128"/>
              </a:defRPr>
            </a:lvl6pPr>
            <a:lvl7pPr marL="914400" eaLnBrk="0" fontAlgn="base" hangingPunct="0">
              <a:spcBef>
                <a:spcPct val="0"/>
              </a:spcBef>
              <a:spcAft>
                <a:spcPct val="0"/>
              </a:spcAft>
              <a:defRPr sz="2400">
                <a:solidFill>
                  <a:schemeClr val="tx1"/>
                </a:solidFill>
                <a:latin typeface="Arial" pitchFamily="34" charset="0"/>
                <a:ea typeface="MS PGothic" pitchFamily="34" charset="-128"/>
              </a:defRPr>
            </a:lvl7pPr>
            <a:lvl8pPr marL="1371600" eaLnBrk="0" fontAlgn="base" hangingPunct="0">
              <a:spcBef>
                <a:spcPct val="0"/>
              </a:spcBef>
              <a:spcAft>
                <a:spcPct val="0"/>
              </a:spcAft>
              <a:defRPr sz="2400">
                <a:solidFill>
                  <a:schemeClr val="tx1"/>
                </a:solidFill>
                <a:latin typeface="Arial" pitchFamily="34" charset="0"/>
                <a:ea typeface="MS PGothic" pitchFamily="34" charset="-128"/>
              </a:defRPr>
            </a:lvl8pPr>
            <a:lvl9pPr marL="18288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i="1" smtClean="0">
                <a:latin typeface="Calibri" pitchFamily="34" charset="0"/>
              </a:rPr>
              <a:t>Bản băm có độ dài cố định: </a:t>
            </a:r>
            <a:r>
              <a:rPr lang="en-US" i="1">
                <a:latin typeface="Calibri" pitchFamily="34" charset="0"/>
              </a:rPr>
              <a:t>L</a:t>
            </a:r>
          </a:p>
        </p:txBody>
      </p:sp>
      <p:sp>
        <p:nvSpPr>
          <p:cNvPr id="12" name="Rectangle 11"/>
          <p:cNvSpPr/>
          <p:nvPr/>
        </p:nvSpPr>
        <p:spPr>
          <a:xfrm>
            <a:off x="1551214" y="1904999"/>
            <a:ext cx="2694215" cy="580301"/>
          </a:xfrm>
          <a:prstGeom prst="rect">
            <a:avLst/>
          </a:prstGeom>
          <a:solidFill>
            <a:srgbClr val="87AF9A"/>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smtClean="0">
                <a:latin typeface="Calibri"/>
              </a:rPr>
              <a:t>Xin chào</a:t>
            </a:r>
            <a:endParaRPr lang="en-US" sz="2400" dirty="0">
              <a:latin typeface="Calibri"/>
            </a:endParaRPr>
          </a:p>
        </p:txBody>
      </p:sp>
      <p:sp>
        <p:nvSpPr>
          <p:cNvPr id="13" name="Rectangle 12"/>
          <p:cNvSpPr/>
          <p:nvPr/>
        </p:nvSpPr>
        <p:spPr>
          <a:xfrm>
            <a:off x="1551214" y="2768487"/>
            <a:ext cx="2694215" cy="2224540"/>
          </a:xfrm>
          <a:prstGeom prst="rect">
            <a:avLst/>
          </a:prstGeom>
          <a:solidFill>
            <a:srgbClr val="87AF9A"/>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smtClean="0">
                <a:latin typeface="Calibri"/>
              </a:rPr>
              <a:t>Đây là một bản rõ dễ dàng đọc được không cần khóa.  Các câu dài hơn đoạn văn bản ở trên nhiều.</a:t>
            </a:r>
            <a:endParaRPr lang="en-US" sz="2400" dirty="0">
              <a:latin typeface="Calibri"/>
            </a:endParaRPr>
          </a:p>
        </p:txBody>
      </p:sp>
      <p:sp>
        <p:nvSpPr>
          <p:cNvPr id="14" name="Rectangle 13"/>
          <p:cNvSpPr/>
          <p:nvPr/>
        </p:nvSpPr>
        <p:spPr>
          <a:xfrm>
            <a:off x="7614557" y="1714503"/>
            <a:ext cx="2917371" cy="914400"/>
          </a:xfrm>
          <a:prstGeom prst="rect">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dirty="0">
                <a:latin typeface="Calibri"/>
              </a:rPr>
              <a:t>661dce0da2bcb2d8</a:t>
            </a:r>
            <a:br>
              <a:rPr lang="en-US" sz="2400" dirty="0">
                <a:latin typeface="Calibri"/>
              </a:rPr>
            </a:br>
            <a:r>
              <a:rPr lang="en-US" sz="2400" dirty="0">
                <a:latin typeface="Calibri"/>
              </a:rPr>
              <a:t>2884e0162acf8194</a:t>
            </a:r>
          </a:p>
        </p:txBody>
      </p:sp>
    </p:spTree>
    <p:extLst>
      <p:ext uri="{BB962C8B-B14F-4D97-AF65-F5344CB8AC3E}">
        <p14:creationId xmlns:p14="http://schemas.microsoft.com/office/powerpoint/2010/main" val="271968187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6572" y="942524"/>
            <a:ext cx="11626768" cy="5351078"/>
          </a:xfrm>
        </p:spPr>
        <p:txBody>
          <a:bodyPr/>
          <a:lstStyle/>
          <a:p>
            <a:pPr>
              <a:lnSpc>
                <a:spcPct val="90000"/>
              </a:lnSpc>
            </a:pPr>
            <a:r>
              <a:rPr lang="en-US" sz="2800" b="0"/>
              <a:t>Nghĩa là cho M tính y = H(M) là dễ, nhưng ngược lại, biết y tính ra M là việc cực kỳ khó</a:t>
            </a:r>
          </a:p>
          <a:p>
            <a:pPr>
              <a:lnSpc>
                <a:spcPct val="90000"/>
              </a:lnSpc>
            </a:pPr>
            <a:r>
              <a:rPr lang="en-US" sz="2800" b="0"/>
              <a:t>Nói cách khác, hàm băm là hàm một chiều.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Kháng tiền ảnh (tính chất một chiều)</a:t>
            </a:r>
            <a:endParaRPr lang="en-US"/>
          </a:p>
        </p:txBody>
      </p:sp>
      <p:pic>
        <p:nvPicPr>
          <p:cNvPr id="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364" y="2931863"/>
            <a:ext cx="6821488" cy="354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2"/>
          <p:cNvGrpSpPr>
            <a:grpSpLocks noChangeAspect="1"/>
          </p:cNvGrpSpPr>
          <p:nvPr/>
        </p:nvGrpSpPr>
        <p:grpSpPr bwMode="auto">
          <a:xfrm>
            <a:off x="689810" y="2202441"/>
            <a:ext cx="8726905" cy="642938"/>
            <a:chOff x="192" y="1392"/>
            <a:chExt cx="5188" cy="405"/>
          </a:xfrm>
        </p:grpSpPr>
        <p:sp>
          <p:nvSpPr>
            <p:cNvPr id="13" name="AutoShape 11"/>
            <p:cNvSpPr>
              <a:spLocks noChangeAspect="1" noChangeArrowheads="1" noTextEdit="1"/>
            </p:cNvSpPr>
            <p:nvPr/>
          </p:nvSpPr>
          <p:spPr bwMode="auto">
            <a:xfrm>
              <a:off x="192" y="1392"/>
              <a:ext cx="5188" cy="405"/>
            </a:xfrm>
            <a:prstGeom prst="rect">
              <a:avLst/>
            </a:prstGeom>
            <a:noFill/>
            <a:ln w="38100" cap="flat" cmpd="sng" algn="ctr">
              <a:solidFill>
                <a:srgbClr val="B292C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392"/>
              <a:ext cx="5192"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5"/>
          <p:cNvSpPr>
            <a:spLocks noChangeArrowheads="1"/>
          </p:cNvSpPr>
          <p:nvPr/>
        </p:nvSpPr>
        <p:spPr bwMode="auto">
          <a:xfrm>
            <a:off x="7331242" y="4161131"/>
            <a:ext cx="4710233" cy="1089529"/>
          </a:xfrm>
          <a:prstGeom prst="rect">
            <a:avLst/>
          </a:prstGeom>
          <a:solidFill>
            <a:schemeClr val="tx2">
              <a:lumMod val="20000"/>
              <a:lumOff val="80000"/>
            </a:schemeClr>
          </a:solidFill>
          <a:ln w="38100">
            <a:solidFill>
              <a:srgbClr val="FF0000"/>
            </a:solidFill>
          </a:ln>
          <a:extLst/>
        </p:spPr>
        <p:txBody>
          <a:bodyPr wrap="square">
            <a:spAutoFit/>
          </a:bodyPr>
          <a:lstStyle/>
          <a:p>
            <a:pPr>
              <a:lnSpc>
                <a:spcPct val="90000"/>
              </a:lnSpc>
            </a:pPr>
            <a:r>
              <a:rPr lang="en-US" sz="2400" smtClean="0">
                <a:latin typeface="Calibri" pitchFamily="34" charset="0"/>
              </a:rPr>
              <a:t>Với giá trị băm cho trước, không thể tìm được thông điệp nào (hoặc tiền ảnh) mà nó tạo ra giá trị băm đó. </a:t>
            </a:r>
            <a:endParaRPr lang="en-US" sz="2400">
              <a:latin typeface="Calibri" pitchFamily="34" charset="0"/>
            </a:endParaRPr>
          </a:p>
        </p:txBody>
      </p:sp>
    </p:spTree>
    <p:extLst>
      <p:ext uri="{BB962C8B-B14F-4D97-AF65-F5344CB8AC3E}">
        <p14:creationId xmlns:p14="http://schemas.microsoft.com/office/powerpoint/2010/main" val="26958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188" y="838563"/>
            <a:ext cx="12051312" cy="840104"/>
          </a:xfrm>
        </p:spPr>
        <p:txBody>
          <a:bodyPr/>
          <a:lstStyle/>
          <a:p>
            <a:r>
              <a:rPr lang="en-US" sz="2800" b="0"/>
              <a:t>Đối với thông báo M, rất khó tìm được M’ khác M mà h(M) = h(M’)</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z="3600" b="1" smtClean="0">
                <a:latin typeface="Calibri" panose="020F0502020204030204" pitchFamily="34" charset="0"/>
                <a:cs typeface="Calibri" panose="020F0502020204030204" pitchFamily="34" charset="0"/>
              </a:rPr>
              <a:t>Kháng </a:t>
            </a:r>
            <a:r>
              <a:rPr lang="en-US" sz="3600" b="1">
                <a:latin typeface="Calibri" panose="020F0502020204030204" pitchFamily="34" charset="0"/>
                <a:cs typeface="Calibri" panose="020F0502020204030204" pitchFamily="34" charset="0"/>
              </a:rPr>
              <a:t>tiền ảnh thứ hai (kháng va chạm yếu)</a:t>
            </a:r>
          </a:p>
        </p:txBody>
      </p:sp>
      <p:pic>
        <p:nvPicPr>
          <p:cNvPr id="4"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6345" y="2108079"/>
            <a:ext cx="5714998" cy="233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noChangeAspect="1"/>
          </p:cNvGrpSpPr>
          <p:nvPr/>
        </p:nvGrpSpPr>
        <p:grpSpPr bwMode="auto">
          <a:xfrm>
            <a:off x="2024745" y="1505231"/>
            <a:ext cx="8148997" cy="602848"/>
            <a:chOff x="144" y="1200"/>
            <a:chExt cx="5407" cy="400"/>
          </a:xfrm>
        </p:grpSpPr>
        <p:sp>
          <p:nvSpPr>
            <p:cNvPr id="6" name="AutoShape 3"/>
            <p:cNvSpPr>
              <a:spLocks noChangeAspect="1" noChangeArrowheads="1" noTextEdit="1"/>
            </p:cNvSpPr>
            <p:nvPr/>
          </p:nvSpPr>
          <p:spPr bwMode="auto">
            <a:xfrm>
              <a:off x="144" y="1200"/>
              <a:ext cx="5407" cy="400"/>
            </a:xfrm>
            <a:prstGeom prst="rect">
              <a:avLst/>
            </a:prstGeom>
            <a:noFill/>
            <a:ln w="38100" cap="flat" cmpd="sng" algn="ctr">
              <a:solidFill>
                <a:srgbClr val="B292CA"/>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200"/>
              <a:ext cx="54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Content Placeholder 2"/>
          <p:cNvSpPr txBox="1">
            <a:spLocks/>
          </p:cNvSpPr>
          <p:nvPr/>
        </p:nvSpPr>
        <p:spPr>
          <a:xfrm>
            <a:off x="308472" y="4529640"/>
            <a:ext cx="11381997" cy="1958136"/>
          </a:xfrm>
          <a:prstGeom prst="rect">
            <a:avLst/>
          </a:prstGeom>
        </p:spPr>
        <p:txBody>
          <a:bodyPr spcFirstLastPara="1" wrap="square" lIns="91425" tIns="91425" rIns="91425" bIns="91425" anchor="t" anchorCtr="0"/>
          <a:lstStyle>
            <a:lvl1pPr marL="609585" lvl="0" indent="-457189" algn="l" defTabSz="914400" rtl="0" eaLnBrk="1" latinLnBrk="0" hangingPunct="1">
              <a:lnSpc>
                <a:spcPct val="130000"/>
              </a:lnSpc>
              <a:spcBef>
                <a:spcPts val="0"/>
              </a:spcBef>
              <a:spcAft>
                <a:spcPts val="0"/>
              </a:spcAft>
              <a:buSzPts val="1800"/>
              <a:buFont typeface="Wingdings" panose="05000000000000000000" pitchFamily="2" charset="2"/>
              <a:buChar char="v"/>
              <a:defRPr sz="32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1pPr>
            <a:lvl2pPr marL="1219170" lvl="1" indent="-423323" algn="l" defTabSz="914400" rtl="0" eaLnBrk="1" latinLnBrk="0" hangingPunct="1">
              <a:lnSpc>
                <a:spcPct val="130000"/>
              </a:lnSpc>
              <a:spcBef>
                <a:spcPts val="600"/>
              </a:spcBef>
              <a:spcAft>
                <a:spcPts val="0"/>
              </a:spcAft>
              <a:buSzPts val="1400"/>
              <a:buFont typeface="Wingdings" panose="05000000000000000000" pitchFamily="2" charset="2"/>
              <a:buChar char="q"/>
              <a:defRPr sz="2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2pPr>
            <a:lvl3pPr marL="1828754" lvl="2" indent="-423323" algn="l" defTabSz="914400" rtl="0" eaLnBrk="1" latinLnBrk="0" hangingPunct="1">
              <a:lnSpc>
                <a:spcPct val="130000"/>
              </a:lnSpc>
              <a:spcBef>
                <a:spcPts val="600"/>
              </a:spcBef>
              <a:spcAft>
                <a:spcPts val="0"/>
              </a:spcAft>
              <a:buSzPts val="1400"/>
              <a:buFont typeface="Muli"/>
              <a:buChar char="■"/>
              <a:defRPr sz="24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3pPr>
            <a:lvl4pPr marL="2438339" lvl="3" indent="-423323" algn="l" defTabSz="914400" rtl="0" eaLnBrk="1" latinLnBrk="0" hangingPunct="1">
              <a:lnSpc>
                <a:spcPct val="130000"/>
              </a:lnSpc>
              <a:spcBef>
                <a:spcPts val="2133"/>
              </a:spcBef>
              <a:spcAft>
                <a:spcPts val="0"/>
              </a:spcAft>
              <a:buSzPts val="1400"/>
              <a:buFont typeface="Muli"/>
              <a:buChar char="●"/>
              <a:defRPr sz="1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4pPr>
            <a:lvl5pPr marL="3047924" lvl="4"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5pPr>
            <a:lvl6pPr marL="3657509" lvl="5"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6pPr>
            <a:lvl7pPr marL="4267093" lvl="6"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7pPr>
            <a:lvl8pPr marL="4876678" lvl="7"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8pPr>
            <a:lvl9pPr marL="5486263" lvl="8" indent="-423323" algn="l" defTabSz="914400" rtl="0" eaLnBrk="1" latinLnBrk="0" hangingPunct="1">
              <a:lnSpc>
                <a:spcPct val="90000"/>
              </a:lnSpc>
              <a:spcBef>
                <a:spcPts val="2133"/>
              </a:spcBef>
              <a:spcAft>
                <a:spcPts val="2133"/>
              </a:spcAft>
              <a:buSzPts val="1400"/>
              <a:buFont typeface="Muli"/>
              <a:buChar char="■"/>
              <a:defRPr sz="1800" kern="1200">
                <a:solidFill>
                  <a:schemeClr val="tx1"/>
                </a:solidFill>
                <a:latin typeface="Muli"/>
                <a:ea typeface="Muli"/>
                <a:cs typeface="Muli"/>
                <a:sym typeface="Muli"/>
              </a:defRPr>
            </a:lvl9pPr>
          </a:lstStyle>
          <a:p>
            <a:pPr>
              <a:lnSpc>
                <a:spcPct val="90000"/>
              </a:lnSpc>
            </a:pPr>
            <a:r>
              <a:rPr lang="en-US" sz="2800" smtClean="0"/>
              <a:t>Cho trước một thông báo, không thể tìm được thông báo khác mà có giá trị băm giống nhau. Tấn công tìm một thông báo thứ 2 có cùng giá trị băm được gọi là tấn công tiền ảnh thứ 2 (</a:t>
            </a:r>
            <a:r>
              <a:rPr lang="en-US" sz="2800" i="1" smtClean="0"/>
              <a:t>second pre-image</a:t>
            </a:r>
            <a:r>
              <a:rPr lang="en-US" sz="2800" smtClean="0"/>
              <a:t> attack).</a:t>
            </a:r>
          </a:p>
          <a:p>
            <a:pPr lvl="1">
              <a:lnSpc>
                <a:spcPct val="90000"/>
              </a:lnSpc>
            </a:pPr>
            <a:r>
              <a:rPr lang="en-US" sz="2400" smtClean="0"/>
              <a:t>Sẽ dễ dàng để giả mạo chữ ký mới từ chữ ký cũ nếu hàm băm được dùng không có tính chất kháng tiền ảnh thứ 2</a:t>
            </a:r>
          </a:p>
        </p:txBody>
      </p:sp>
    </p:spTree>
    <p:extLst>
      <p:ext uri="{BB962C8B-B14F-4D97-AF65-F5344CB8AC3E}">
        <p14:creationId xmlns:p14="http://schemas.microsoft.com/office/powerpoint/2010/main" val="356769204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2368" y="236789"/>
            <a:ext cx="10515600" cy="1325563"/>
          </a:xfrm>
        </p:spPr>
        <p:txBody>
          <a:bodyPr/>
          <a:lstStyle/>
          <a:p>
            <a:r>
              <a:rPr lang="en-US" b="1" smtClean="0">
                <a:latin typeface="Calibri" pitchFamily="34" charset="0"/>
              </a:rPr>
              <a:t> Kháng </a:t>
            </a:r>
            <a:r>
              <a:rPr lang="en-US" b="1">
                <a:latin typeface="Calibri" pitchFamily="34" charset="0"/>
              </a:rPr>
              <a:t>va chạm (kháng va chạm mạnh)</a:t>
            </a:r>
            <a:endParaRPr lang="en-US" b="1"/>
          </a:p>
        </p:txBody>
      </p:sp>
      <p:sp>
        <p:nvSpPr>
          <p:cNvPr id="4" name="Content Placeholder 2"/>
          <p:cNvSpPr txBox="1">
            <a:spLocks/>
          </p:cNvSpPr>
          <p:nvPr/>
        </p:nvSpPr>
        <p:spPr>
          <a:xfrm>
            <a:off x="433137" y="4584417"/>
            <a:ext cx="11694695" cy="1896593"/>
          </a:xfrm>
          <a:prstGeom prst="rect">
            <a:avLst/>
          </a:prstGeom>
        </p:spPr>
        <p:txBody>
          <a:bodyPr spcFirstLastPara="1" wrap="square" lIns="91425" tIns="91425" rIns="91425" bIns="91425" anchor="t" anchorCtr="0"/>
          <a:lstStyle>
            <a:lvl1pPr marL="609585" lvl="0" indent="-457189" algn="l" defTabSz="914400" rtl="0" eaLnBrk="1" latinLnBrk="0" hangingPunct="1">
              <a:lnSpc>
                <a:spcPct val="130000"/>
              </a:lnSpc>
              <a:spcBef>
                <a:spcPts val="0"/>
              </a:spcBef>
              <a:spcAft>
                <a:spcPts val="0"/>
              </a:spcAft>
              <a:buSzPts val="1800"/>
              <a:buFont typeface="Wingdings" panose="05000000000000000000" pitchFamily="2" charset="2"/>
              <a:buChar char="v"/>
              <a:defRPr sz="32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1pPr>
            <a:lvl2pPr marL="1219170" lvl="1" indent="-423323" algn="l" defTabSz="914400" rtl="0" eaLnBrk="1" latinLnBrk="0" hangingPunct="1">
              <a:lnSpc>
                <a:spcPct val="130000"/>
              </a:lnSpc>
              <a:spcBef>
                <a:spcPts val="600"/>
              </a:spcBef>
              <a:spcAft>
                <a:spcPts val="0"/>
              </a:spcAft>
              <a:buSzPts val="1400"/>
              <a:buFont typeface="Wingdings" panose="05000000000000000000" pitchFamily="2" charset="2"/>
              <a:buChar char="q"/>
              <a:defRPr sz="2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2pPr>
            <a:lvl3pPr marL="1828754" lvl="2" indent="-423323" algn="l" defTabSz="914400" rtl="0" eaLnBrk="1" latinLnBrk="0" hangingPunct="1">
              <a:lnSpc>
                <a:spcPct val="130000"/>
              </a:lnSpc>
              <a:spcBef>
                <a:spcPts val="600"/>
              </a:spcBef>
              <a:spcAft>
                <a:spcPts val="0"/>
              </a:spcAft>
              <a:buSzPts val="1400"/>
              <a:buFont typeface="Muli"/>
              <a:buChar char="■"/>
              <a:defRPr sz="24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3pPr>
            <a:lvl4pPr marL="2438339" lvl="3" indent="-423323" algn="l" defTabSz="914400" rtl="0" eaLnBrk="1" latinLnBrk="0" hangingPunct="1">
              <a:lnSpc>
                <a:spcPct val="130000"/>
              </a:lnSpc>
              <a:spcBef>
                <a:spcPts val="2133"/>
              </a:spcBef>
              <a:spcAft>
                <a:spcPts val="0"/>
              </a:spcAft>
              <a:buSzPts val="1400"/>
              <a:buFont typeface="Muli"/>
              <a:buChar char="●"/>
              <a:defRPr sz="1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4pPr>
            <a:lvl5pPr marL="3047924" lvl="4"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5pPr>
            <a:lvl6pPr marL="3657509" lvl="5"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6pPr>
            <a:lvl7pPr marL="4267093" lvl="6"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7pPr>
            <a:lvl8pPr marL="4876678" lvl="7"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8pPr>
            <a:lvl9pPr marL="5486263" lvl="8" indent="-423323" algn="l" defTabSz="914400" rtl="0" eaLnBrk="1" latinLnBrk="0" hangingPunct="1">
              <a:lnSpc>
                <a:spcPct val="90000"/>
              </a:lnSpc>
              <a:spcBef>
                <a:spcPts val="2133"/>
              </a:spcBef>
              <a:spcAft>
                <a:spcPts val="2133"/>
              </a:spcAft>
              <a:buSzPts val="1400"/>
              <a:buFont typeface="Muli"/>
              <a:buChar char="■"/>
              <a:defRPr sz="1800" kern="1200">
                <a:solidFill>
                  <a:schemeClr val="tx1"/>
                </a:solidFill>
                <a:latin typeface="Muli"/>
                <a:ea typeface="Muli"/>
                <a:cs typeface="Muli"/>
                <a:sym typeface="Muli"/>
              </a:defRPr>
            </a:lvl9pPr>
          </a:lstStyle>
          <a:p>
            <a:pPr>
              <a:lnSpc>
                <a:spcPct val="90000"/>
              </a:lnSpc>
            </a:pPr>
            <a:r>
              <a:rPr lang="en-US" sz="2800" smtClean="0"/>
              <a:t>Không thể tìm được 2 thông điệp khác nhau mà có giá trị băm giống nhau</a:t>
            </a:r>
          </a:p>
          <a:p>
            <a:pPr lvl="1">
              <a:lnSpc>
                <a:spcPct val="90000"/>
              </a:lnSpc>
            </a:pPr>
            <a:r>
              <a:rPr lang="en-US" sz="2600" smtClean="0"/>
              <a:t>Kháng va chạm hàm ý đến kháng kháng tiền ảnh thứ 2</a:t>
            </a:r>
          </a:p>
          <a:p>
            <a:pPr lvl="1">
              <a:lnSpc>
                <a:spcPct val="90000"/>
              </a:lnSpc>
            </a:pPr>
            <a:r>
              <a:rPr lang="en-US" sz="2600" smtClean="0"/>
              <a:t>Nếu tìm thấy các va chạm, thì các bên ký kết dễ dàng phủ nhận chữ ký của mình.</a:t>
            </a:r>
          </a:p>
          <a:p>
            <a:endParaRPr lang="en-US" smtClean="0"/>
          </a:p>
        </p:txBody>
      </p:sp>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331" y="1138992"/>
            <a:ext cx="8255000" cy="682625"/>
          </a:xfrm>
          <a:prstGeom prst="rect">
            <a:avLst/>
          </a:prstGeom>
          <a:noFill/>
          <a:ln w="38100">
            <a:solidFill>
              <a:srgbClr val="7030A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31" y="1983818"/>
            <a:ext cx="7371353" cy="243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26636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6956" y="172621"/>
            <a:ext cx="10924067" cy="741780"/>
          </a:xfrm>
        </p:spPr>
        <p:txBody>
          <a:bodyPr/>
          <a:lstStyle/>
          <a:p>
            <a:r>
              <a:rPr lang="en-US">
                <a:latin typeface="Calibri" pitchFamily="34" charset="0"/>
              </a:rPr>
              <a:t>Sơ đồ phân loại hàm băm mật mã và ứng dụng</a:t>
            </a:r>
            <a:endParaRPr lang="en-US"/>
          </a:p>
        </p:txBody>
      </p:sp>
      <p:grpSp>
        <p:nvGrpSpPr>
          <p:cNvPr id="43" name="Group 42"/>
          <p:cNvGrpSpPr/>
          <p:nvPr/>
        </p:nvGrpSpPr>
        <p:grpSpPr>
          <a:xfrm>
            <a:off x="288759" y="1375897"/>
            <a:ext cx="11585802" cy="4432790"/>
            <a:chOff x="240633" y="1359855"/>
            <a:chExt cx="11585802" cy="4432790"/>
          </a:xfrm>
        </p:grpSpPr>
        <p:sp>
          <p:nvSpPr>
            <p:cNvPr id="17" name="Freeform 16"/>
            <p:cNvSpPr/>
            <p:nvPr/>
          </p:nvSpPr>
          <p:spPr>
            <a:xfrm>
              <a:off x="8524357" y="3231165"/>
              <a:ext cx="1429954" cy="254352"/>
            </a:xfrm>
            <a:custGeom>
              <a:avLst/>
              <a:gdLst/>
              <a:ahLst/>
              <a:cxnLst/>
              <a:rect l="0" t="0" r="0" b="0"/>
              <a:pathLst>
                <a:path>
                  <a:moveTo>
                    <a:pt x="0" y="0"/>
                  </a:moveTo>
                  <a:lnTo>
                    <a:pt x="0" y="128185"/>
                  </a:lnTo>
                  <a:lnTo>
                    <a:pt x="1234748" y="128185"/>
                  </a:lnTo>
                  <a:lnTo>
                    <a:pt x="1234748" y="254352"/>
                  </a:lnTo>
                </a:path>
              </a:pathLst>
            </a:custGeom>
            <a:noFill/>
            <a:scene3d>
              <a:camera prst="orthographicFront"/>
              <a:lightRig rig="flat" dir="t"/>
            </a:scene3d>
            <a:sp3d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8" name="Freeform 17"/>
            <p:cNvSpPr/>
            <p:nvPr/>
          </p:nvSpPr>
          <p:spPr>
            <a:xfrm>
              <a:off x="7382718" y="3231165"/>
              <a:ext cx="1141639" cy="254352"/>
            </a:xfrm>
            <a:custGeom>
              <a:avLst/>
              <a:gdLst/>
              <a:ahLst/>
              <a:cxnLst/>
              <a:rect l="0" t="0" r="0" b="0"/>
              <a:pathLst>
                <a:path>
                  <a:moveTo>
                    <a:pt x="985791" y="0"/>
                  </a:moveTo>
                  <a:lnTo>
                    <a:pt x="985791" y="128185"/>
                  </a:lnTo>
                  <a:lnTo>
                    <a:pt x="0" y="128185"/>
                  </a:lnTo>
                  <a:lnTo>
                    <a:pt x="0" y="254352"/>
                  </a:lnTo>
                </a:path>
              </a:pathLst>
            </a:custGeom>
            <a:noFill/>
            <a:scene3d>
              <a:camera prst="orthographicFront"/>
              <a:lightRig rig="flat" dir="t"/>
            </a:scene3d>
            <a:sp3d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41740" y="2167325"/>
              <a:ext cx="2917759" cy="252334"/>
            </a:xfrm>
            <a:custGeom>
              <a:avLst/>
              <a:gdLst/>
              <a:ahLst/>
              <a:cxnLst/>
              <a:rect l="0" t="0" r="0" b="0"/>
              <a:pathLst>
                <a:path>
                  <a:moveTo>
                    <a:pt x="0" y="0"/>
                  </a:moveTo>
                  <a:lnTo>
                    <a:pt x="0" y="128185"/>
                  </a:lnTo>
                  <a:lnTo>
                    <a:pt x="2323785" y="128185"/>
                  </a:lnTo>
                  <a:lnTo>
                    <a:pt x="2323785" y="254352"/>
                  </a:lnTo>
                </a:path>
              </a:pathLst>
            </a:custGeom>
            <a:noFill/>
            <a:scene3d>
              <a:camera prst="orthographicFront"/>
              <a:lightRig rig="flat" dir="t"/>
            </a:scene3d>
            <a:sp3d prstMaterial="matte"/>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20" name="Freeform 19"/>
            <p:cNvSpPr/>
            <p:nvPr/>
          </p:nvSpPr>
          <p:spPr>
            <a:xfrm>
              <a:off x="3197326" y="3231165"/>
              <a:ext cx="1492283" cy="254352"/>
            </a:xfrm>
            <a:custGeom>
              <a:avLst/>
              <a:gdLst/>
              <a:ahLst/>
              <a:cxnLst/>
              <a:rect l="0" t="0" r="0" b="0"/>
              <a:pathLst>
                <a:path>
                  <a:moveTo>
                    <a:pt x="0" y="0"/>
                  </a:moveTo>
                  <a:lnTo>
                    <a:pt x="0" y="128185"/>
                  </a:lnTo>
                  <a:lnTo>
                    <a:pt x="1288568" y="128185"/>
                  </a:lnTo>
                  <a:lnTo>
                    <a:pt x="1288568" y="254352"/>
                  </a:lnTo>
                </a:path>
              </a:pathLst>
            </a:custGeom>
            <a:noFill/>
            <a:scene3d>
              <a:camera prst="orthographicFront"/>
              <a:lightRig rig="flat" dir="t"/>
            </a:scene3d>
            <a:sp3d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1" name="Freeform 20"/>
            <p:cNvSpPr/>
            <p:nvPr/>
          </p:nvSpPr>
          <p:spPr>
            <a:xfrm>
              <a:off x="1869970" y="4292987"/>
              <a:ext cx="1409818" cy="254352"/>
            </a:xfrm>
            <a:custGeom>
              <a:avLst/>
              <a:gdLst/>
              <a:ahLst/>
              <a:cxnLst/>
              <a:rect l="0" t="0" r="0" b="0"/>
              <a:pathLst>
                <a:path>
                  <a:moveTo>
                    <a:pt x="0" y="0"/>
                  </a:moveTo>
                  <a:lnTo>
                    <a:pt x="0" y="128185"/>
                  </a:lnTo>
                  <a:lnTo>
                    <a:pt x="1217361" y="128185"/>
                  </a:lnTo>
                  <a:lnTo>
                    <a:pt x="1217361" y="254352"/>
                  </a:lnTo>
                </a:path>
              </a:pathLst>
            </a:custGeom>
            <a:noFill/>
            <a:scene3d>
              <a:camera prst="orthographicFront"/>
              <a:lightRig rig="flat" dir="t"/>
            </a:scene3d>
            <a:sp3d prstMaterial="matte"/>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22" name="Freeform 21"/>
            <p:cNvSpPr/>
            <p:nvPr/>
          </p:nvSpPr>
          <p:spPr>
            <a:xfrm>
              <a:off x="708196" y="4292987"/>
              <a:ext cx="1161774" cy="254352"/>
            </a:xfrm>
            <a:custGeom>
              <a:avLst/>
              <a:gdLst/>
              <a:ahLst/>
              <a:cxnLst/>
              <a:rect l="0" t="0" r="0" b="0"/>
              <a:pathLst>
                <a:path>
                  <a:moveTo>
                    <a:pt x="1003178" y="0"/>
                  </a:moveTo>
                  <a:lnTo>
                    <a:pt x="1003178" y="128185"/>
                  </a:lnTo>
                  <a:lnTo>
                    <a:pt x="0" y="128185"/>
                  </a:lnTo>
                  <a:lnTo>
                    <a:pt x="0" y="254352"/>
                  </a:lnTo>
                </a:path>
              </a:pathLst>
            </a:custGeom>
            <a:noFill/>
            <a:scene3d>
              <a:camera prst="orthographicFront"/>
              <a:lightRig rig="flat" dir="t"/>
            </a:scene3d>
            <a:sp3d prstMaterial="matte"/>
          </p:spPr>
          <p:style>
            <a:lnRef idx="2">
              <a:schemeClr val="accent4">
                <a:hueOff val="0"/>
                <a:satOff val="0"/>
                <a:lumOff val="0"/>
                <a:alphaOff val="0"/>
              </a:schemeClr>
            </a:lnRef>
            <a:fillRef idx="0">
              <a:scrgbClr r="0" g="0" b="0"/>
            </a:fillRef>
            <a:effectRef idx="0">
              <a:schemeClr val="accent5">
                <a:tint val="50000"/>
                <a:hueOff val="0"/>
                <a:satOff val="0"/>
                <a:lumOff val="0"/>
                <a:alphaOff val="0"/>
              </a:schemeClr>
            </a:effectRef>
            <a:fontRef idx="minor">
              <a:schemeClr val="tx1">
                <a:hueOff val="0"/>
                <a:satOff val="0"/>
                <a:lumOff val="0"/>
                <a:alphaOff val="0"/>
              </a:schemeClr>
            </a:fontRef>
          </p:style>
        </p:sp>
        <p:sp>
          <p:nvSpPr>
            <p:cNvPr id="23" name="Freeform 22"/>
            <p:cNvSpPr/>
            <p:nvPr/>
          </p:nvSpPr>
          <p:spPr>
            <a:xfrm>
              <a:off x="1869970" y="3231165"/>
              <a:ext cx="1327355" cy="254352"/>
            </a:xfrm>
            <a:custGeom>
              <a:avLst/>
              <a:gdLst/>
              <a:ahLst/>
              <a:cxnLst/>
              <a:rect l="0" t="0" r="0" b="0"/>
              <a:pathLst>
                <a:path>
                  <a:moveTo>
                    <a:pt x="1146155" y="0"/>
                  </a:moveTo>
                  <a:lnTo>
                    <a:pt x="1146155" y="128185"/>
                  </a:lnTo>
                  <a:lnTo>
                    <a:pt x="0" y="128185"/>
                  </a:lnTo>
                  <a:lnTo>
                    <a:pt x="0" y="254352"/>
                  </a:lnTo>
                </a:path>
              </a:pathLst>
            </a:custGeom>
            <a:noFill/>
            <a:scene3d>
              <a:camera prst="orthographicFront"/>
              <a:lightRig rig="flat" dir="t"/>
            </a:scene3d>
            <a:sp3d prstMaterial="matte"/>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24" name="Freeform 23"/>
            <p:cNvSpPr/>
            <p:nvPr/>
          </p:nvSpPr>
          <p:spPr>
            <a:xfrm>
              <a:off x="3197326" y="2169343"/>
              <a:ext cx="2844414" cy="254352"/>
            </a:xfrm>
            <a:custGeom>
              <a:avLst/>
              <a:gdLst/>
              <a:ahLst/>
              <a:cxnLst/>
              <a:rect l="0" t="0" r="0" b="0"/>
              <a:pathLst>
                <a:path>
                  <a:moveTo>
                    <a:pt x="2456117" y="0"/>
                  </a:moveTo>
                  <a:lnTo>
                    <a:pt x="2456117" y="128185"/>
                  </a:lnTo>
                  <a:lnTo>
                    <a:pt x="0" y="128185"/>
                  </a:lnTo>
                  <a:lnTo>
                    <a:pt x="0" y="254352"/>
                  </a:lnTo>
                </a:path>
              </a:pathLst>
            </a:custGeom>
            <a:noFill/>
            <a:scene3d>
              <a:camera prst="orthographicFront"/>
              <a:lightRig rig="flat" dir="t"/>
            </a:scene3d>
            <a:sp3d prstMaterial="matte"/>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25" name="Oval 24"/>
            <p:cNvSpPr/>
            <p:nvPr/>
          </p:nvSpPr>
          <p:spPr>
            <a:xfrm>
              <a:off x="5381674" y="1361874"/>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Freeform 25"/>
            <p:cNvSpPr/>
            <p:nvPr/>
          </p:nvSpPr>
          <p:spPr>
            <a:xfrm>
              <a:off x="6316802" y="1359855"/>
              <a:ext cx="2515229" cy="807469"/>
            </a:xfrm>
            <a:custGeom>
              <a:avLst/>
              <a:gdLst>
                <a:gd name="connsiteX0" fmla="*/ 0 w 2171870"/>
                <a:gd name="connsiteY0" fmla="*/ 0 h 807469"/>
                <a:gd name="connsiteX1" fmla="*/ 2171870 w 2171870"/>
                <a:gd name="connsiteY1" fmla="*/ 0 h 807469"/>
                <a:gd name="connsiteX2" fmla="*/ 2171870 w 2171870"/>
                <a:gd name="connsiteY2" fmla="*/ 807469 h 807469"/>
                <a:gd name="connsiteX3" fmla="*/ 0 w 2171870"/>
                <a:gd name="connsiteY3" fmla="*/ 807469 h 807469"/>
                <a:gd name="connsiteX4" fmla="*/ 0 w 2171870"/>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870" h="807469">
                  <a:moveTo>
                    <a:pt x="0" y="0"/>
                  </a:moveTo>
                  <a:lnTo>
                    <a:pt x="2171870" y="0"/>
                  </a:lnTo>
                  <a:lnTo>
                    <a:pt x="2171870"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smtClean="0">
                  <a:effectLst>
                    <a:outerShdw blurRad="38100" dist="38100" dir="2700000" algn="tl">
                      <a:srgbClr val="000000">
                        <a:alpha val="43137"/>
                      </a:srgbClr>
                    </a:outerShdw>
                  </a:effectLst>
                </a:rPr>
                <a:t>Hàm băm</a:t>
              </a:r>
              <a:endParaRPr lang="en-US" sz="2000" b="1" kern="1200">
                <a:effectLst>
                  <a:outerShdw blurRad="38100" dist="38100" dir="2700000" algn="tl">
                    <a:srgbClr val="000000">
                      <a:alpha val="43137"/>
                    </a:srgbClr>
                  </a:outerShdw>
                </a:effectLst>
              </a:endParaRPr>
            </a:p>
          </p:txBody>
        </p:sp>
        <p:sp>
          <p:nvSpPr>
            <p:cNvPr id="27" name="Oval 26"/>
            <p:cNvSpPr/>
            <p:nvPr/>
          </p:nvSpPr>
          <p:spPr>
            <a:xfrm>
              <a:off x="2665596" y="2423696"/>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8" name="Freeform 27"/>
            <p:cNvSpPr/>
            <p:nvPr/>
          </p:nvSpPr>
          <p:spPr>
            <a:xfrm>
              <a:off x="3743165" y="2421677"/>
              <a:ext cx="1979318" cy="807469"/>
            </a:xfrm>
            <a:custGeom>
              <a:avLst/>
              <a:gdLst>
                <a:gd name="connsiteX0" fmla="*/ 0 w 1709117"/>
                <a:gd name="connsiteY0" fmla="*/ 0 h 807469"/>
                <a:gd name="connsiteX1" fmla="*/ 1709117 w 1709117"/>
                <a:gd name="connsiteY1" fmla="*/ 0 h 807469"/>
                <a:gd name="connsiteX2" fmla="*/ 1709117 w 1709117"/>
                <a:gd name="connsiteY2" fmla="*/ 807469 h 807469"/>
                <a:gd name="connsiteX3" fmla="*/ 0 w 1709117"/>
                <a:gd name="connsiteY3" fmla="*/ 807469 h 807469"/>
                <a:gd name="connsiteX4" fmla="*/ 0 w 1709117"/>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117" h="807469">
                  <a:moveTo>
                    <a:pt x="0" y="0"/>
                  </a:moveTo>
                  <a:lnTo>
                    <a:pt x="1709117" y="0"/>
                  </a:lnTo>
                  <a:lnTo>
                    <a:pt x="1709117"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2000" b="1" kern="1200" smtClean="0">
                  <a:effectLst>
                    <a:outerShdw blurRad="38100" dist="38100" dir="2700000" algn="tl">
                      <a:srgbClr val="000000">
                        <a:alpha val="43137"/>
                      </a:srgbClr>
                    </a:outerShdw>
                  </a:effectLst>
                </a:rPr>
                <a:t>Không khóa</a:t>
              </a:r>
              <a:endParaRPr lang="en-US" sz="2000" b="1" kern="1200">
                <a:effectLst>
                  <a:outerShdw blurRad="38100" dist="38100" dir="2700000" algn="tl">
                    <a:srgbClr val="000000">
                      <a:alpha val="43137"/>
                    </a:srgbClr>
                  </a:outerShdw>
                </a:effectLst>
              </a:endParaRPr>
            </a:p>
          </p:txBody>
        </p:sp>
        <p:sp>
          <p:nvSpPr>
            <p:cNvPr id="29" name="Oval 28"/>
            <p:cNvSpPr/>
            <p:nvPr/>
          </p:nvSpPr>
          <p:spPr>
            <a:xfrm>
              <a:off x="1402408" y="3485518"/>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0" name="Freeform 29"/>
            <p:cNvSpPr/>
            <p:nvPr/>
          </p:nvSpPr>
          <p:spPr>
            <a:xfrm>
              <a:off x="2292780" y="3483499"/>
              <a:ext cx="1898776" cy="807469"/>
            </a:xfrm>
            <a:custGeom>
              <a:avLst/>
              <a:gdLst>
                <a:gd name="connsiteX0" fmla="*/ 0 w 1639570"/>
                <a:gd name="connsiteY0" fmla="*/ 0 h 807469"/>
                <a:gd name="connsiteX1" fmla="*/ 1639570 w 1639570"/>
                <a:gd name="connsiteY1" fmla="*/ 0 h 807469"/>
                <a:gd name="connsiteX2" fmla="*/ 1639570 w 1639570"/>
                <a:gd name="connsiteY2" fmla="*/ 807469 h 807469"/>
                <a:gd name="connsiteX3" fmla="*/ 0 w 1639570"/>
                <a:gd name="connsiteY3" fmla="*/ 807469 h 807469"/>
                <a:gd name="connsiteX4" fmla="*/ 0 w 1639570"/>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570" h="807469">
                  <a:moveTo>
                    <a:pt x="0" y="0"/>
                  </a:moveTo>
                  <a:lnTo>
                    <a:pt x="1639570" y="0"/>
                  </a:lnTo>
                  <a:lnTo>
                    <a:pt x="1639570"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2000" kern="1200" smtClean="0"/>
                <a:t>Mã phát hiện sửa đổi(MDC)</a:t>
              </a:r>
              <a:endParaRPr lang="en-US" sz="2000" kern="1200"/>
            </a:p>
          </p:txBody>
        </p:sp>
        <p:sp>
          <p:nvSpPr>
            <p:cNvPr id="31" name="Oval 30"/>
            <p:cNvSpPr/>
            <p:nvPr/>
          </p:nvSpPr>
          <p:spPr>
            <a:xfrm>
              <a:off x="240633" y="4547340"/>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2" name="Freeform 31"/>
            <p:cNvSpPr/>
            <p:nvPr/>
          </p:nvSpPr>
          <p:spPr>
            <a:xfrm>
              <a:off x="1175758" y="4545321"/>
              <a:ext cx="1402687" cy="807469"/>
            </a:xfrm>
            <a:custGeom>
              <a:avLst/>
              <a:gdLst>
                <a:gd name="connsiteX0" fmla="*/ 0 w 1211203"/>
                <a:gd name="connsiteY0" fmla="*/ 0 h 807469"/>
                <a:gd name="connsiteX1" fmla="*/ 1211203 w 1211203"/>
                <a:gd name="connsiteY1" fmla="*/ 0 h 807469"/>
                <a:gd name="connsiteX2" fmla="*/ 1211203 w 1211203"/>
                <a:gd name="connsiteY2" fmla="*/ 807469 h 807469"/>
                <a:gd name="connsiteX3" fmla="*/ 0 w 1211203"/>
                <a:gd name="connsiteY3" fmla="*/ 807469 h 807469"/>
                <a:gd name="connsiteX4" fmla="*/ 0 w 1211203"/>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203" h="807469">
                  <a:moveTo>
                    <a:pt x="0" y="0"/>
                  </a:moveTo>
                  <a:lnTo>
                    <a:pt x="1211203" y="0"/>
                  </a:lnTo>
                  <a:lnTo>
                    <a:pt x="1211203"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endParaRPr lang="en-US" sz="1800" kern="1200"/>
            </a:p>
          </p:txBody>
        </p:sp>
        <p:sp>
          <p:nvSpPr>
            <p:cNvPr id="33" name="Oval 32"/>
            <p:cNvSpPr/>
            <p:nvPr/>
          </p:nvSpPr>
          <p:spPr>
            <a:xfrm>
              <a:off x="2812227" y="4547340"/>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4" name="Freeform 33"/>
            <p:cNvSpPr/>
            <p:nvPr/>
          </p:nvSpPr>
          <p:spPr>
            <a:xfrm>
              <a:off x="3747353" y="4545321"/>
              <a:ext cx="1402687" cy="807469"/>
            </a:xfrm>
            <a:custGeom>
              <a:avLst/>
              <a:gdLst>
                <a:gd name="connsiteX0" fmla="*/ 0 w 1211203"/>
                <a:gd name="connsiteY0" fmla="*/ 0 h 807469"/>
                <a:gd name="connsiteX1" fmla="*/ 1211203 w 1211203"/>
                <a:gd name="connsiteY1" fmla="*/ 0 h 807469"/>
                <a:gd name="connsiteX2" fmla="*/ 1211203 w 1211203"/>
                <a:gd name="connsiteY2" fmla="*/ 807469 h 807469"/>
                <a:gd name="connsiteX3" fmla="*/ 0 w 1211203"/>
                <a:gd name="connsiteY3" fmla="*/ 807469 h 807469"/>
                <a:gd name="connsiteX4" fmla="*/ 0 w 1211203"/>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203" h="807469">
                  <a:moveTo>
                    <a:pt x="0" y="0"/>
                  </a:moveTo>
                  <a:lnTo>
                    <a:pt x="1211203" y="0"/>
                  </a:lnTo>
                  <a:lnTo>
                    <a:pt x="1211203"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endParaRPr lang="en-US" sz="1800" kern="1200"/>
            </a:p>
          </p:txBody>
        </p:sp>
        <p:sp>
          <p:nvSpPr>
            <p:cNvPr id="35" name="Oval 34"/>
            <p:cNvSpPr/>
            <p:nvPr/>
          </p:nvSpPr>
          <p:spPr>
            <a:xfrm>
              <a:off x="4222046" y="3485518"/>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36" name="Freeform 35"/>
            <p:cNvSpPr/>
            <p:nvPr/>
          </p:nvSpPr>
          <p:spPr>
            <a:xfrm>
              <a:off x="5220419" y="3483499"/>
              <a:ext cx="1649463" cy="807469"/>
            </a:xfrm>
            <a:custGeom>
              <a:avLst/>
              <a:gdLst>
                <a:gd name="connsiteX0" fmla="*/ 0 w 1424291"/>
                <a:gd name="connsiteY0" fmla="*/ 0 h 807469"/>
                <a:gd name="connsiteX1" fmla="*/ 1424291 w 1424291"/>
                <a:gd name="connsiteY1" fmla="*/ 0 h 807469"/>
                <a:gd name="connsiteX2" fmla="*/ 1424291 w 1424291"/>
                <a:gd name="connsiteY2" fmla="*/ 807469 h 807469"/>
                <a:gd name="connsiteX3" fmla="*/ 0 w 1424291"/>
                <a:gd name="connsiteY3" fmla="*/ 807469 h 807469"/>
                <a:gd name="connsiteX4" fmla="*/ 0 w 1424291"/>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291" h="807469">
                  <a:moveTo>
                    <a:pt x="0" y="0"/>
                  </a:moveTo>
                  <a:lnTo>
                    <a:pt x="1424291" y="0"/>
                  </a:lnTo>
                  <a:lnTo>
                    <a:pt x="1424291"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2000" kern="1200" smtClean="0"/>
                <a:t>Các ứng dụng khác</a:t>
              </a:r>
              <a:endParaRPr lang="en-US" sz="2000" kern="1200"/>
            </a:p>
          </p:txBody>
        </p:sp>
        <p:sp>
          <p:nvSpPr>
            <p:cNvPr id="37" name="Oval 36"/>
            <p:cNvSpPr/>
            <p:nvPr/>
          </p:nvSpPr>
          <p:spPr>
            <a:xfrm>
              <a:off x="8008668" y="2423696"/>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8" name="Freeform 37"/>
            <p:cNvSpPr/>
            <p:nvPr/>
          </p:nvSpPr>
          <p:spPr>
            <a:xfrm>
              <a:off x="9070211" y="2421677"/>
              <a:ext cx="1979318" cy="807469"/>
            </a:xfrm>
            <a:custGeom>
              <a:avLst/>
              <a:gdLst>
                <a:gd name="connsiteX0" fmla="*/ 0 w 1709117"/>
                <a:gd name="connsiteY0" fmla="*/ 0 h 807469"/>
                <a:gd name="connsiteX1" fmla="*/ 1709117 w 1709117"/>
                <a:gd name="connsiteY1" fmla="*/ 0 h 807469"/>
                <a:gd name="connsiteX2" fmla="*/ 1709117 w 1709117"/>
                <a:gd name="connsiteY2" fmla="*/ 807469 h 807469"/>
                <a:gd name="connsiteX3" fmla="*/ 0 w 1709117"/>
                <a:gd name="connsiteY3" fmla="*/ 807469 h 807469"/>
                <a:gd name="connsiteX4" fmla="*/ 0 w 1709117"/>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117" h="807469">
                  <a:moveTo>
                    <a:pt x="0" y="0"/>
                  </a:moveTo>
                  <a:lnTo>
                    <a:pt x="1709117" y="0"/>
                  </a:lnTo>
                  <a:lnTo>
                    <a:pt x="1709117"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2000" b="1" kern="1200" smtClean="0">
                  <a:effectLst>
                    <a:outerShdw blurRad="38100" dist="38100" dir="2700000" algn="tl">
                      <a:srgbClr val="000000">
                        <a:alpha val="43137"/>
                      </a:srgbClr>
                    </a:outerShdw>
                  </a:effectLst>
                </a:rPr>
                <a:t>Có khóa</a:t>
              </a:r>
              <a:endParaRPr lang="en-US" sz="2000" b="1" kern="1200">
                <a:effectLst>
                  <a:outerShdw blurRad="38100" dist="38100" dir="2700000" algn="tl">
                    <a:srgbClr val="000000">
                      <a:alpha val="43137"/>
                    </a:srgbClr>
                  </a:outerShdw>
                </a:effectLst>
              </a:endParaRPr>
            </a:p>
          </p:txBody>
        </p:sp>
        <p:sp>
          <p:nvSpPr>
            <p:cNvPr id="39" name="Oval 38"/>
            <p:cNvSpPr/>
            <p:nvPr/>
          </p:nvSpPr>
          <p:spPr>
            <a:xfrm>
              <a:off x="6915154" y="3485518"/>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40" name="Freeform 39"/>
            <p:cNvSpPr/>
            <p:nvPr/>
          </p:nvSpPr>
          <p:spPr>
            <a:xfrm>
              <a:off x="7832978" y="3483499"/>
              <a:ext cx="1402687" cy="807469"/>
            </a:xfrm>
            <a:custGeom>
              <a:avLst/>
              <a:gdLst>
                <a:gd name="connsiteX0" fmla="*/ 0 w 1211203"/>
                <a:gd name="connsiteY0" fmla="*/ 0 h 807469"/>
                <a:gd name="connsiteX1" fmla="*/ 1211203 w 1211203"/>
                <a:gd name="connsiteY1" fmla="*/ 0 h 807469"/>
                <a:gd name="connsiteX2" fmla="*/ 1211203 w 1211203"/>
                <a:gd name="connsiteY2" fmla="*/ 807469 h 807469"/>
                <a:gd name="connsiteX3" fmla="*/ 0 w 1211203"/>
                <a:gd name="connsiteY3" fmla="*/ 807469 h 807469"/>
                <a:gd name="connsiteX4" fmla="*/ 0 w 1211203"/>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203" h="807469">
                  <a:moveTo>
                    <a:pt x="0" y="0"/>
                  </a:moveTo>
                  <a:lnTo>
                    <a:pt x="1211203" y="0"/>
                  </a:lnTo>
                  <a:lnTo>
                    <a:pt x="1211203"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2000" kern="1200" smtClean="0"/>
                <a:t>Các ứng dụng khác</a:t>
              </a:r>
              <a:endParaRPr lang="en-US" sz="2000" kern="1200"/>
            </a:p>
          </p:txBody>
        </p:sp>
        <p:sp>
          <p:nvSpPr>
            <p:cNvPr id="41" name="Oval 40"/>
            <p:cNvSpPr/>
            <p:nvPr/>
          </p:nvSpPr>
          <p:spPr>
            <a:xfrm>
              <a:off x="9486750" y="3485518"/>
              <a:ext cx="935125" cy="807469"/>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42" name="Freeform 41"/>
            <p:cNvSpPr/>
            <p:nvPr/>
          </p:nvSpPr>
          <p:spPr>
            <a:xfrm>
              <a:off x="10423748" y="3960229"/>
              <a:ext cx="1402687" cy="807469"/>
            </a:xfrm>
            <a:custGeom>
              <a:avLst/>
              <a:gdLst>
                <a:gd name="connsiteX0" fmla="*/ 0 w 1211203"/>
                <a:gd name="connsiteY0" fmla="*/ 0 h 807469"/>
                <a:gd name="connsiteX1" fmla="*/ 1211203 w 1211203"/>
                <a:gd name="connsiteY1" fmla="*/ 0 h 807469"/>
                <a:gd name="connsiteX2" fmla="*/ 1211203 w 1211203"/>
                <a:gd name="connsiteY2" fmla="*/ 807469 h 807469"/>
                <a:gd name="connsiteX3" fmla="*/ 0 w 1211203"/>
                <a:gd name="connsiteY3" fmla="*/ 807469 h 807469"/>
                <a:gd name="connsiteX4" fmla="*/ 0 w 1211203"/>
                <a:gd name="connsiteY4" fmla="*/ 0 h 807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203" h="807469">
                  <a:moveTo>
                    <a:pt x="0" y="0"/>
                  </a:moveTo>
                  <a:lnTo>
                    <a:pt x="1211203" y="0"/>
                  </a:lnTo>
                  <a:lnTo>
                    <a:pt x="1211203" y="807469"/>
                  </a:lnTo>
                  <a:lnTo>
                    <a:pt x="0" y="8074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endParaRPr lang="en-US" sz="1800" kern="1200"/>
            </a:p>
          </p:txBody>
        </p:sp>
        <p:sp>
          <p:nvSpPr>
            <p:cNvPr id="11" name="TextBox 10"/>
            <p:cNvSpPr txBox="1"/>
            <p:nvPr/>
          </p:nvSpPr>
          <p:spPr>
            <a:xfrm>
              <a:off x="1175756" y="4776982"/>
              <a:ext cx="1636469" cy="1015663"/>
            </a:xfrm>
            <a:prstGeom prst="rect">
              <a:avLst/>
            </a:prstGeom>
            <a:noFill/>
          </p:spPr>
          <p:txBody>
            <a:bodyPr wrap="square" rtlCol="0">
              <a:spAutoFit/>
            </a:bodyPr>
            <a:lstStyle/>
            <a:p>
              <a:r>
                <a:rPr lang="en-US" sz="2000" smtClean="0"/>
                <a:t>Hàm băm một chiều (OWHF)</a:t>
              </a:r>
              <a:endParaRPr lang="en-US" sz="2000"/>
            </a:p>
          </p:txBody>
        </p:sp>
        <p:sp>
          <p:nvSpPr>
            <p:cNvPr id="12" name="TextBox 11"/>
            <p:cNvSpPr txBox="1"/>
            <p:nvPr/>
          </p:nvSpPr>
          <p:spPr>
            <a:xfrm>
              <a:off x="3779839" y="4776982"/>
              <a:ext cx="1757556" cy="1015663"/>
            </a:xfrm>
            <a:prstGeom prst="rect">
              <a:avLst/>
            </a:prstGeom>
            <a:noFill/>
          </p:spPr>
          <p:txBody>
            <a:bodyPr wrap="square" rtlCol="0">
              <a:spAutoFit/>
            </a:bodyPr>
            <a:lstStyle/>
            <a:p>
              <a:r>
                <a:rPr lang="en-US" sz="2000" smtClean="0"/>
                <a:t>Hàm băm kháng va chạm (CRHF)</a:t>
              </a:r>
              <a:endParaRPr lang="en-US" sz="2000"/>
            </a:p>
          </p:txBody>
        </p:sp>
      </p:grpSp>
      <p:sp>
        <p:nvSpPr>
          <p:cNvPr id="15" name="Rectangle 14"/>
          <p:cNvSpPr/>
          <p:nvPr/>
        </p:nvSpPr>
        <p:spPr>
          <a:xfrm>
            <a:off x="10421876" y="3483499"/>
            <a:ext cx="1636470" cy="100058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2000" kern="1200" smtClean="0"/>
              <a:t>Mã xác thực thông điệp (MAC)</a:t>
            </a:r>
            <a:endParaRPr lang="en-US" sz="2000" kern="1200"/>
          </a:p>
        </p:txBody>
      </p:sp>
    </p:spTree>
    <p:extLst>
      <p:ext uri="{BB962C8B-B14F-4D97-AF65-F5344CB8AC3E}">
        <p14:creationId xmlns:p14="http://schemas.microsoft.com/office/powerpoint/2010/main" val="3309609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7" y="776420"/>
            <a:ext cx="11659425" cy="6195879"/>
          </a:xfrm>
        </p:spPr>
        <p:txBody>
          <a:bodyPr/>
          <a:lstStyle/>
          <a:p>
            <a:pPr marL="133365" indent="-285750">
              <a:spcBef>
                <a:spcPct val="20000"/>
              </a:spcBef>
              <a:buFont typeface="Arial" pitchFamily="34" charset="0"/>
              <a:buChar char="□"/>
              <a:defRPr/>
            </a:pPr>
            <a:r>
              <a:rPr lang="sv-SE" sz="2800" b="0">
                <a:latin typeface="Times New Roman" pitchFamily="18" charset="0"/>
                <a:cs typeface="Times New Roman" pitchFamily="18" charset="0"/>
              </a:rPr>
              <a:t>Z</a:t>
            </a:r>
            <a:r>
              <a:rPr lang="sv-SE" sz="2800" b="0" baseline="-25000">
                <a:latin typeface="Times New Roman" pitchFamily="18" charset="0"/>
                <a:cs typeface="Times New Roman" pitchFamily="18" charset="0"/>
              </a:rPr>
              <a:t>n</a:t>
            </a:r>
            <a:r>
              <a:rPr lang="sv-SE" sz="2800" b="0">
                <a:latin typeface="Times New Roman" pitchFamily="18" charset="0"/>
                <a:cs typeface="Times New Roman" pitchFamily="18" charset="0"/>
              </a:rPr>
              <a:t>  với các phép toán theo Modulo tạo thành vành giao hoán có đơn vị. Các tính chất kết hợp, giao hoán và nghịch đảo được suy ra từ các tính chất tương ứng của các số nguyên. </a:t>
            </a:r>
          </a:p>
          <a:p>
            <a:pPr marL="133365" indent="-285750">
              <a:spcBef>
                <a:spcPct val="20000"/>
              </a:spcBef>
              <a:buFont typeface="Arial" pitchFamily="34" charset="0"/>
              <a:buChar char="□"/>
              <a:defRPr/>
            </a:pPr>
            <a:r>
              <a:rPr lang="sv-SE" sz="2800">
                <a:latin typeface="Times New Roman" pitchFamily="18" charset="0"/>
                <a:cs typeface="Times New Roman" pitchFamily="18" charset="0"/>
              </a:rPr>
              <a:t>Các chú ý về tính chất rút gọn:</a:t>
            </a:r>
            <a:endParaRPr lang="pt-BR" sz="2800">
              <a:latin typeface="Times New Roman" pitchFamily="18" charset="0"/>
              <a:cs typeface="Times New Roman" pitchFamily="18" charset="0"/>
            </a:endParaRPr>
          </a:p>
          <a:p>
            <a:pPr marL="533416" lvl="1" indent="-228600">
              <a:spcBef>
                <a:spcPct val="20000"/>
              </a:spcBef>
              <a:buFont typeface="Arial" pitchFamily="34" charset="0"/>
              <a:buChar char="●"/>
              <a:defRPr/>
            </a:pPr>
            <a:r>
              <a:rPr lang="pt-BR">
                <a:latin typeface="Times New Roman" pitchFamily="18" charset="0"/>
                <a:cs typeface="Times New Roman" pitchFamily="18" charset="0"/>
              </a:rPr>
              <a:t>Nếu  (a+b) ≡ (a+c) mod n,  thì b ≡ c mod n</a:t>
            </a:r>
          </a:p>
          <a:p>
            <a:pPr marL="533416" lvl="1" indent="-228600">
              <a:spcBef>
                <a:spcPct val="20000"/>
              </a:spcBef>
              <a:buFont typeface="Arial" pitchFamily="34" charset="0"/>
              <a:buChar char="●"/>
              <a:defRPr/>
            </a:pPr>
            <a:r>
              <a:rPr lang="pt-BR">
                <a:latin typeface="Times New Roman" pitchFamily="18" charset="0"/>
                <a:cs typeface="Times New Roman" pitchFamily="18" charset="0"/>
              </a:rPr>
              <a:t>Nhưng  (ab) ≡ (ac) mod n,  thì b ≡ c mod n chỉ khi nếu a là nguyên tố cùng nhau với n</a:t>
            </a:r>
          </a:p>
          <a:p>
            <a:pPr marL="133365" indent="-285750">
              <a:spcBef>
                <a:spcPct val="20000"/>
              </a:spcBef>
              <a:buFont typeface="Arial" pitchFamily="34" charset="0"/>
              <a:buChar char="□"/>
              <a:defRPr/>
            </a:pPr>
            <a:r>
              <a:rPr lang="en-US" sz="2800" b="1">
                <a:effectLst>
                  <a:outerShdw blurRad="38100" dist="38100" dir="2700000" algn="tl">
                    <a:srgbClr val="C0C0C0"/>
                  </a:outerShdw>
                </a:effectLst>
                <a:latin typeface="Times New Roman" pitchFamily="18" charset="0"/>
                <a:cs typeface="Times New Roman" pitchFamily="18" charset="0"/>
              </a:rPr>
              <a:t>Ví dụ:</a:t>
            </a:r>
            <a:r>
              <a:rPr lang="en-US" sz="2800">
                <a:latin typeface="Times New Roman" pitchFamily="18" charset="0"/>
                <a:cs typeface="Times New Roman" pitchFamily="18" charset="0"/>
              </a:rPr>
              <a:t> Tính (11*19 + 10</a:t>
            </a:r>
            <a:r>
              <a:rPr lang="en-US" sz="2800" baseline="30000">
                <a:latin typeface="Times New Roman" pitchFamily="18" charset="0"/>
                <a:cs typeface="Times New Roman" pitchFamily="18" charset="0"/>
              </a:rPr>
              <a:t>17</a:t>
            </a:r>
            <a:r>
              <a:rPr lang="en-US" sz="2800">
                <a:latin typeface="Times New Roman" pitchFamily="18" charset="0"/>
                <a:cs typeface="Times New Roman" pitchFamily="18" charset="0"/>
              </a:rPr>
              <a:t>) mod 7 =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14549141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511" y="821605"/>
            <a:ext cx="11617539" cy="742133"/>
          </a:xfrm>
        </p:spPr>
        <p:txBody>
          <a:bodyPr/>
          <a:lstStyle/>
          <a:p>
            <a:r>
              <a:rPr lang="en-US" b="1" smtClean="0"/>
              <a:t>Lược đồ Merkle - Damgard</a:t>
            </a:r>
            <a:endParaRPr lang="en-US" b="1"/>
          </a:p>
        </p:txBody>
      </p:sp>
      <p:sp>
        <p:nvSpPr>
          <p:cNvPr id="3" name="Title 2"/>
          <p:cNvSpPr>
            <a:spLocks noGrp="1"/>
          </p:cNvSpPr>
          <p:nvPr>
            <p:ph type="title"/>
          </p:nvPr>
        </p:nvSpPr>
        <p:spPr>
          <a:xfrm>
            <a:off x="1110915" y="156579"/>
            <a:ext cx="10515600" cy="741780"/>
          </a:xfrm>
        </p:spPr>
        <p:txBody>
          <a:bodyPr/>
          <a:lstStyle/>
          <a:p>
            <a:r>
              <a:rPr lang="en-US" smtClean="0"/>
              <a:t> Cấu trúc hàm băm</a:t>
            </a:r>
            <a:endParaRPr lang="en-US"/>
          </a:p>
        </p:txBody>
      </p:sp>
      <p:pic>
        <p:nvPicPr>
          <p:cNvPr id="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242" y="1616058"/>
            <a:ext cx="7435516" cy="28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txBox="1">
            <a:spLocks/>
          </p:cNvSpPr>
          <p:nvPr/>
        </p:nvSpPr>
        <p:spPr>
          <a:xfrm>
            <a:off x="179511" y="4459705"/>
            <a:ext cx="12012489" cy="2871537"/>
          </a:xfrm>
          <a:prstGeom prst="rect">
            <a:avLst/>
          </a:prstGeom>
        </p:spPr>
        <p:txBody>
          <a:bodyPr spcFirstLastPara="1" wrap="square" lIns="91425" tIns="91425" rIns="91425" bIns="91425" anchor="t" anchorCtr="0"/>
          <a:lstStyle>
            <a:lvl1pPr marL="609585" lvl="0" indent="-457189" algn="l" defTabSz="914400" rtl="0" eaLnBrk="1" latinLnBrk="0" hangingPunct="1">
              <a:lnSpc>
                <a:spcPct val="130000"/>
              </a:lnSpc>
              <a:spcBef>
                <a:spcPts val="0"/>
              </a:spcBef>
              <a:spcAft>
                <a:spcPts val="0"/>
              </a:spcAft>
              <a:buSzPts val="1800"/>
              <a:buFont typeface="Wingdings" panose="05000000000000000000" pitchFamily="2" charset="2"/>
              <a:buChar char="v"/>
              <a:defRPr sz="32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1pPr>
            <a:lvl2pPr marL="1219170" lvl="1" indent="-423323" algn="l" defTabSz="914400" rtl="0" eaLnBrk="1" latinLnBrk="0" hangingPunct="1">
              <a:lnSpc>
                <a:spcPct val="130000"/>
              </a:lnSpc>
              <a:spcBef>
                <a:spcPts val="600"/>
              </a:spcBef>
              <a:spcAft>
                <a:spcPts val="0"/>
              </a:spcAft>
              <a:buSzPts val="1400"/>
              <a:buFont typeface="Wingdings" panose="05000000000000000000" pitchFamily="2" charset="2"/>
              <a:buChar char="q"/>
              <a:defRPr sz="2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2pPr>
            <a:lvl3pPr marL="1828754" lvl="2" indent="-423323" algn="l" defTabSz="914400" rtl="0" eaLnBrk="1" latinLnBrk="0" hangingPunct="1">
              <a:lnSpc>
                <a:spcPct val="130000"/>
              </a:lnSpc>
              <a:spcBef>
                <a:spcPts val="600"/>
              </a:spcBef>
              <a:spcAft>
                <a:spcPts val="0"/>
              </a:spcAft>
              <a:buSzPts val="1400"/>
              <a:buFont typeface="Muli"/>
              <a:buChar char="■"/>
              <a:defRPr sz="24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3pPr>
            <a:lvl4pPr marL="2438339" lvl="3" indent="-423323" algn="l" defTabSz="914400" rtl="0" eaLnBrk="1" latinLnBrk="0" hangingPunct="1">
              <a:lnSpc>
                <a:spcPct val="130000"/>
              </a:lnSpc>
              <a:spcBef>
                <a:spcPts val="2133"/>
              </a:spcBef>
              <a:spcAft>
                <a:spcPts val="0"/>
              </a:spcAft>
              <a:buSzPts val="1400"/>
              <a:buFont typeface="Muli"/>
              <a:buChar char="●"/>
              <a:defRPr sz="1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4pPr>
            <a:lvl5pPr marL="3047924" lvl="4"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5pPr>
            <a:lvl6pPr marL="3657509" lvl="5"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6pPr>
            <a:lvl7pPr marL="4267093" lvl="6"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7pPr>
            <a:lvl8pPr marL="4876678" lvl="7"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8pPr>
            <a:lvl9pPr marL="5486263" lvl="8" indent="-423323" algn="l" defTabSz="914400" rtl="0" eaLnBrk="1" latinLnBrk="0" hangingPunct="1">
              <a:lnSpc>
                <a:spcPct val="90000"/>
              </a:lnSpc>
              <a:spcBef>
                <a:spcPts val="2133"/>
              </a:spcBef>
              <a:spcAft>
                <a:spcPts val="2133"/>
              </a:spcAft>
              <a:buSzPts val="1400"/>
              <a:buFont typeface="Muli"/>
              <a:buChar char="■"/>
              <a:defRPr sz="1800" kern="1200">
                <a:solidFill>
                  <a:schemeClr val="tx1"/>
                </a:solidFill>
                <a:latin typeface="Muli"/>
                <a:ea typeface="Muli"/>
                <a:cs typeface="Muli"/>
                <a:sym typeface="Muli"/>
              </a:defRPr>
            </a:lvl9pPr>
          </a:lstStyle>
          <a:p>
            <a:r>
              <a:rPr lang="en-US" sz="2400" smtClean="0"/>
              <a:t>Một thông điệp có độ dài bất kỳ được chia thành các khối</a:t>
            </a:r>
          </a:p>
          <a:p>
            <a:pPr lvl="1">
              <a:spcBef>
                <a:spcPts val="0"/>
              </a:spcBef>
            </a:pPr>
            <a:r>
              <a:rPr lang="en-US" sz="1800" smtClean="0"/>
              <a:t>Độ dài phụ thuộc vào hàm nén </a:t>
            </a:r>
            <a:r>
              <a:rPr lang="en-US" sz="1800" i="1" smtClean="0"/>
              <a:t>f</a:t>
            </a:r>
          </a:p>
          <a:p>
            <a:pPr lvl="1">
              <a:spcBef>
                <a:spcPts val="0"/>
              </a:spcBef>
            </a:pPr>
            <a:r>
              <a:rPr lang="en-US" sz="1800" smtClean="0"/>
              <a:t>Đệm vào để kích thước thông điệp là bội số của kích thước khối. </a:t>
            </a:r>
          </a:p>
          <a:p>
            <a:pPr lvl="1">
              <a:spcBef>
                <a:spcPts val="0"/>
              </a:spcBef>
            </a:pPr>
            <a:r>
              <a:rPr lang="en-US" sz="1800" smtClean="0"/>
              <a:t>Xử lý tuần tự các khối, dùng kết quả băm của mỗi khối và khối hiện tại như là đầu vào của quá trình băm tiếp theo, khối cuối cùng là đầu ra có độ dài cố định</a:t>
            </a:r>
          </a:p>
        </p:txBody>
      </p:sp>
    </p:spTree>
    <p:extLst>
      <p:ext uri="{BB962C8B-B14F-4D97-AF65-F5344CB8AC3E}">
        <p14:creationId xmlns:p14="http://schemas.microsoft.com/office/powerpoint/2010/main" val="22440828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10915" y="156579"/>
            <a:ext cx="10515600" cy="741780"/>
          </a:xfrm>
        </p:spPr>
        <p:txBody>
          <a:bodyPr/>
          <a:lstStyle/>
          <a:p>
            <a:r>
              <a:rPr lang="en-US" smtClean="0"/>
              <a:t>Cấu </a:t>
            </a:r>
            <a:r>
              <a:rPr lang="en-US"/>
              <a:t>trúc hàm băm</a:t>
            </a:r>
          </a:p>
        </p:txBody>
      </p:sp>
      <p:sp>
        <p:nvSpPr>
          <p:cNvPr id="4" name="TextBox 3"/>
          <p:cNvSpPr txBox="1"/>
          <p:nvPr/>
        </p:nvSpPr>
        <p:spPr>
          <a:xfrm>
            <a:off x="1717747" y="2626965"/>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sp>
        <p:nvSpPr>
          <p:cNvPr id="5" name="Rectangle 4"/>
          <p:cNvSpPr/>
          <p:nvPr/>
        </p:nvSpPr>
        <p:spPr>
          <a:xfrm>
            <a:off x="2437087" y="2386560"/>
            <a:ext cx="533400" cy="609600"/>
          </a:xfrm>
          <a:prstGeom prst="rect">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g</a:t>
            </a:r>
            <a:endParaRPr lang="en-US" sz="2400" b="1"/>
          </a:p>
        </p:txBody>
      </p:sp>
      <p:sp>
        <p:nvSpPr>
          <p:cNvPr id="6" name="Rectangle 5"/>
          <p:cNvSpPr/>
          <p:nvPr/>
        </p:nvSpPr>
        <p:spPr>
          <a:xfrm>
            <a:off x="3426613" y="2398364"/>
            <a:ext cx="533400" cy="609600"/>
          </a:xfrm>
          <a:prstGeom prst="rect">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7" name="Straight Arrow Connector 6"/>
          <p:cNvCxnSpPr/>
          <p:nvPr/>
        </p:nvCxnSpPr>
        <p:spPr>
          <a:xfrm>
            <a:off x="1825876" y="2677406"/>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80681" y="2690286"/>
            <a:ext cx="4459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93850" y="3033723"/>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93850" y="1687881"/>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8534" y="1585923"/>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cxnSp>
        <p:nvCxnSpPr>
          <p:cNvPr id="12" name="Straight Connector 11"/>
          <p:cNvCxnSpPr/>
          <p:nvPr/>
        </p:nvCxnSpPr>
        <p:spPr>
          <a:xfrm>
            <a:off x="3693313" y="2047588"/>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36800" y="2047588"/>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3397770" y="3427602"/>
            <a:ext cx="562243" cy="609600"/>
          </a:xfrm>
          <a:prstGeom prst="ellipse">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bg1"/>
                </a:solidFill>
                <a:effectLst>
                  <a:outerShdw blurRad="38100" dist="38100" dir="2700000" algn="tl">
                    <a:srgbClr val="000000">
                      <a:alpha val="43137"/>
                    </a:srgbClr>
                  </a:outerShdw>
                </a:effectLst>
              </a:rPr>
              <a:t>+</a:t>
            </a:r>
            <a:endParaRPr lang="en-US" sz="2400" b="1">
              <a:solidFill>
                <a:schemeClr val="bg1"/>
              </a:solidFill>
              <a:effectLst>
                <a:outerShdw blurRad="38100" dist="38100" dir="2700000" algn="tl">
                  <a:srgbClr val="000000">
                    <a:alpha val="43137"/>
                  </a:srgbClr>
                </a:outerShdw>
              </a:effectLst>
            </a:endParaRPr>
          </a:p>
        </p:txBody>
      </p:sp>
      <p:cxnSp>
        <p:nvCxnSpPr>
          <p:cNvPr id="15" name="Straight Arrow Connector 14"/>
          <p:cNvCxnSpPr/>
          <p:nvPr/>
        </p:nvCxnSpPr>
        <p:spPr>
          <a:xfrm flipH="1">
            <a:off x="3960013" y="3669081"/>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80971" y="4073691"/>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1053" y="3957611"/>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sp>
        <p:nvSpPr>
          <p:cNvPr id="18" name="TextBox 17"/>
          <p:cNvSpPr txBox="1"/>
          <p:nvPr/>
        </p:nvSpPr>
        <p:spPr>
          <a:xfrm>
            <a:off x="5082352" y="2663454"/>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sp>
        <p:nvSpPr>
          <p:cNvPr id="19" name="Rectangle 18"/>
          <p:cNvSpPr/>
          <p:nvPr/>
        </p:nvSpPr>
        <p:spPr>
          <a:xfrm>
            <a:off x="5804641" y="2434853"/>
            <a:ext cx="533400" cy="609600"/>
          </a:xfrm>
          <a:prstGeom prst="rect">
            <a:avLst/>
          </a:prstGeom>
          <a:solidFill>
            <a:srgbClr val="92D05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20" name="Straight Arrow Connector 19"/>
          <p:cNvCxnSpPr/>
          <p:nvPr/>
        </p:nvCxnSpPr>
        <p:spPr>
          <a:xfrm>
            <a:off x="5190481" y="2713895"/>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071878" y="3070212"/>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071878" y="1724370"/>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562" y="1622412"/>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cxnSp>
        <p:nvCxnSpPr>
          <p:cNvPr id="24" name="Straight Connector 23"/>
          <p:cNvCxnSpPr/>
          <p:nvPr/>
        </p:nvCxnSpPr>
        <p:spPr>
          <a:xfrm>
            <a:off x="6071341" y="2084077"/>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814828" y="2084077"/>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775798" y="3464091"/>
            <a:ext cx="562243" cy="609600"/>
          </a:xfrm>
          <a:prstGeom prst="ellipse">
            <a:avLst/>
          </a:prstGeom>
          <a:solidFill>
            <a:srgbClr val="92D05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bg1"/>
                </a:solidFill>
                <a:effectLst>
                  <a:outerShdw blurRad="38100" dist="38100" dir="2700000" algn="tl">
                    <a:srgbClr val="000000">
                      <a:alpha val="43137"/>
                    </a:srgbClr>
                  </a:outerShdw>
                </a:effectLst>
              </a:rPr>
              <a:t>+</a:t>
            </a:r>
            <a:endParaRPr lang="en-US" sz="2400" b="1">
              <a:solidFill>
                <a:schemeClr val="bg1"/>
              </a:solidFill>
              <a:effectLst>
                <a:outerShdw blurRad="38100" dist="38100" dir="2700000" algn="tl">
                  <a:srgbClr val="000000">
                    <a:alpha val="43137"/>
                  </a:srgbClr>
                </a:outerShdw>
              </a:effectLst>
            </a:endParaRPr>
          </a:p>
        </p:txBody>
      </p:sp>
      <p:cxnSp>
        <p:nvCxnSpPr>
          <p:cNvPr id="27" name="Straight Arrow Connector 26"/>
          <p:cNvCxnSpPr/>
          <p:nvPr/>
        </p:nvCxnSpPr>
        <p:spPr>
          <a:xfrm flipH="1">
            <a:off x="6338041" y="3705570"/>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58999" y="4110180"/>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419081" y="3994100"/>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sp>
        <p:nvSpPr>
          <p:cNvPr id="30" name="TextBox 29"/>
          <p:cNvSpPr txBox="1"/>
          <p:nvPr/>
        </p:nvSpPr>
        <p:spPr>
          <a:xfrm>
            <a:off x="7318447" y="2153664"/>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sp>
        <p:nvSpPr>
          <p:cNvPr id="31" name="Rectangle 30"/>
          <p:cNvSpPr/>
          <p:nvPr/>
        </p:nvSpPr>
        <p:spPr>
          <a:xfrm>
            <a:off x="8037787" y="2410170"/>
            <a:ext cx="533400" cy="609600"/>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g</a:t>
            </a:r>
            <a:endParaRPr lang="en-US" sz="2400" b="1"/>
          </a:p>
        </p:txBody>
      </p:sp>
      <p:sp>
        <p:nvSpPr>
          <p:cNvPr id="32" name="Rectangle 31"/>
          <p:cNvSpPr/>
          <p:nvPr/>
        </p:nvSpPr>
        <p:spPr>
          <a:xfrm>
            <a:off x="9027313" y="2421974"/>
            <a:ext cx="533400" cy="609600"/>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33" name="Straight Arrow Connector 32"/>
          <p:cNvCxnSpPr/>
          <p:nvPr/>
        </p:nvCxnSpPr>
        <p:spPr>
          <a:xfrm>
            <a:off x="7426576" y="2701016"/>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581381" y="2713896"/>
            <a:ext cx="4459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9294550" y="3057333"/>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9294550" y="1711491"/>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319234" y="1609533"/>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cxnSp>
        <p:nvCxnSpPr>
          <p:cNvPr id="38" name="Straight Connector 37"/>
          <p:cNvCxnSpPr/>
          <p:nvPr/>
        </p:nvCxnSpPr>
        <p:spPr>
          <a:xfrm>
            <a:off x="9294013" y="2071198"/>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037500" y="2071198"/>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998470" y="3451212"/>
            <a:ext cx="562243" cy="609600"/>
          </a:xfrm>
          <a:prstGeom prst="ellipse">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bg1"/>
                </a:solidFill>
                <a:effectLst>
                  <a:outerShdw blurRad="38100" dist="38100" dir="2700000" algn="tl">
                    <a:srgbClr val="000000">
                      <a:alpha val="43137"/>
                    </a:srgbClr>
                  </a:outerShdw>
                </a:effectLst>
              </a:rPr>
              <a:t>+</a:t>
            </a:r>
            <a:endParaRPr lang="en-US" sz="2400" b="1">
              <a:solidFill>
                <a:schemeClr val="bg1"/>
              </a:solidFill>
              <a:effectLst>
                <a:outerShdw blurRad="38100" dist="38100" dir="2700000" algn="tl">
                  <a:srgbClr val="000000">
                    <a:alpha val="43137"/>
                  </a:srgbClr>
                </a:outerShdw>
              </a:effectLst>
            </a:endParaRPr>
          </a:p>
        </p:txBody>
      </p:sp>
      <p:cxnSp>
        <p:nvCxnSpPr>
          <p:cNvPr id="41" name="Straight Arrow Connector 40"/>
          <p:cNvCxnSpPr/>
          <p:nvPr/>
        </p:nvCxnSpPr>
        <p:spPr>
          <a:xfrm flipH="1">
            <a:off x="9560713" y="3692691"/>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9281671" y="4097301"/>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641753" y="3981221"/>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cxnSp>
        <p:nvCxnSpPr>
          <p:cNvPr id="44" name="Straight Connector 43"/>
          <p:cNvCxnSpPr/>
          <p:nvPr/>
        </p:nvCxnSpPr>
        <p:spPr>
          <a:xfrm>
            <a:off x="7677580" y="2716044"/>
            <a:ext cx="0" cy="978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677580" y="3694839"/>
            <a:ext cx="1320890"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39589" y="4871106"/>
            <a:ext cx="3458781" cy="400110"/>
          </a:xfrm>
          <a:prstGeom prst="rect">
            <a:avLst/>
          </a:prstGeom>
          <a:noFill/>
        </p:spPr>
        <p:txBody>
          <a:bodyPr wrap="square" rtlCol="0">
            <a:spAutoFit/>
          </a:bodyPr>
          <a:lstStyle/>
          <a:p>
            <a:r>
              <a:rPr lang="en-US" sz="2000" b="1" smtClean="0"/>
              <a:t>Matyas – Mayer – Oseas </a:t>
            </a:r>
            <a:endParaRPr lang="en-US" sz="2000" b="1"/>
          </a:p>
        </p:txBody>
      </p:sp>
      <p:sp>
        <p:nvSpPr>
          <p:cNvPr id="47" name="TextBox 46"/>
          <p:cNvSpPr txBox="1"/>
          <p:nvPr/>
        </p:nvSpPr>
        <p:spPr>
          <a:xfrm>
            <a:off x="5091208" y="4871106"/>
            <a:ext cx="2163381" cy="400110"/>
          </a:xfrm>
          <a:prstGeom prst="rect">
            <a:avLst/>
          </a:prstGeom>
          <a:noFill/>
        </p:spPr>
        <p:txBody>
          <a:bodyPr wrap="square" rtlCol="0">
            <a:spAutoFit/>
          </a:bodyPr>
          <a:lstStyle/>
          <a:p>
            <a:r>
              <a:rPr lang="en-US" sz="2000" b="1" smtClean="0"/>
              <a:t>Davies – Mayer </a:t>
            </a:r>
            <a:endParaRPr lang="en-US" sz="2000" b="1"/>
          </a:p>
        </p:txBody>
      </p:sp>
      <p:sp>
        <p:nvSpPr>
          <p:cNvPr id="48" name="TextBox 47"/>
          <p:cNvSpPr txBox="1"/>
          <p:nvPr/>
        </p:nvSpPr>
        <p:spPr>
          <a:xfrm>
            <a:off x="7631564" y="4845348"/>
            <a:ext cx="2749371" cy="400110"/>
          </a:xfrm>
          <a:prstGeom prst="rect">
            <a:avLst/>
          </a:prstGeom>
          <a:noFill/>
        </p:spPr>
        <p:txBody>
          <a:bodyPr wrap="square" rtlCol="0">
            <a:spAutoFit/>
          </a:bodyPr>
          <a:lstStyle/>
          <a:p>
            <a:r>
              <a:rPr lang="en-US" sz="2000" b="1" smtClean="0"/>
              <a:t>Miyaguchi - Preneel</a:t>
            </a:r>
            <a:endParaRPr lang="en-US" sz="2000" b="1"/>
          </a:p>
        </p:txBody>
      </p:sp>
      <p:cxnSp>
        <p:nvCxnSpPr>
          <p:cNvPr id="49" name="Straight Connector 48"/>
          <p:cNvCxnSpPr/>
          <p:nvPr/>
        </p:nvCxnSpPr>
        <p:spPr>
          <a:xfrm>
            <a:off x="4792579" y="1532259"/>
            <a:ext cx="0" cy="3859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82495" y="1517232"/>
            <a:ext cx="0" cy="38598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53459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86341" y="1086667"/>
            <a:ext cx="8648642" cy="5351078"/>
          </a:xfrm>
        </p:spPr>
        <p:txBody>
          <a:bodyPr/>
          <a:lstStyle/>
          <a:p>
            <a:r>
              <a:rPr lang="en-US" b="1" smtClean="0"/>
              <a:t>Input:</a:t>
            </a:r>
            <a:r>
              <a:rPr lang="en-US" smtClean="0"/>
              <a:t> Xâu bit x</a:t>
            </a:r>
          </a:p>
          <a:p>
            <a:r>
              <a:rPr lang="en-US" b="1" smtClean="0"/>
              <a:t>Output:</a:t>
            </a:r>
            <a:r>
              <a:rPr lang="en-US" smtClean="0"/>
              <a:t> Mã băm n bit của x</a:t>
            </a:r>
          </a:p>
          <a:p>
            <a:pPr marL="593725" lvl="2" indent="0">
              <a:buNone/>
            </a:pPr>
            <a:r>
              <a:rPr lang="en-US" sz="2800"/>
              <a:t>(1) Đầu vào </a:t>
            </a:r>
            <a:r>
              <a:rPr lang="en-US" sz="2800" i="1"/>
              <a:t>x</a:t>
            </a:r>
            <a:r>
              <a:rPr lang="en-US" sz="2800"/>
              <a:t> được phân chia thành các khối n bit và được độn nếu cần thiết nhằm tạo khối cuối cùng hoàn chỉnh. Ta được </a:t>
            </a:r>
            <a:r>
              <a:rPr lang="en-US" sz="2800" b="1" i="1"/>
              <a:t>t</a:t>
            </a:r>
            <a:r>
              <a:rPr lang="en-US" sz="2800"/>
              <a:t> khối </a:t>
            </a:r>
            <a:r>
              <a:rPr lang="en-US" sz="2800" b="1" i="1"/>
              <a:t>n</a:t>
            </a:r>
            <a:r>
              <a:rPr lang="en-US" sz="2800"/>
              <a:t> bit: </a:t>
            </a:r>
            <a:r>
              <a:rPr lang="en-US" sz="2800" b="1"/>
              <a:t>x</a:t>
            </a:r>
            <a:r>
              <a:rPr lang="en-US" sz="2800" b="1" baseline="-25000"/>
              <a:t>1</a:t>
            </a:r>
            <a:r>
              <a:rPr lang="en-US" sz="2800" b="1"/>
              <a:t> x</a:t>
            </a:r>
            <a:r>
              <a:rPr lang="en-US" sz="2800" b="1" baseline="-25000"/>
              <a:t>2</a:t>
            </a:r>
            <a:r>
              <a:rPr lang="en-US" sz="2800" b="1"/>
              <a:t> … x</a:t>
            </a:r>
            <a:r>
              <a:rPr lang="en-US" sz="2800" b="1" baseline="-25000"/>
              <a:t>t</a:t>
            </a:r>
            <a:r>
              <a:rPr lang="en-US" sz="2800"/>
              <a:t>. Xác định trước một giá trị ban đầu n bit (</a:t>
            </a:r>
            <a:r>
              <a:rPr lang="en-US" sz="2800" b="1" i="1"/>
              <a:t>kí hiệu IV</a:t>
            </a:r>
            <a:r>
              <a:rPr lang="en-US" sz="2800"/>
              <a:t>)</a:t>
            </a:r>
          </a:p>
          <a:p>
            <a:pPr marL="593725" lvl="2" indent="0">
              <a:buNone/>
            </a:pPr>
            <a:r>
              <a:rPr lang="en-US" sz="2800"/>
              <a:t>(2) Đầu ra là </a:t>
            </a:r>
            <a:r>
              <a:rPr lang="en-US" sz="2800" b="1" i="1"/>
              <a:t>H</a:t>
            </a:r>
            <a:r>
              <a:rPr lang="en-US" sz="2800" b="1" i="1" baseline="-25000"/>
              <a:t>t</a:t>
            </a:r>
            <a:r>
              <a:rPr lang="en-US" sz="2800" b="1" i="1"/>
              <a:t> </a:t>
            </a:r>
            <a:r>
              <a:rPr lang="en-US" sz="2800"/>
              <a:t>được xác định như sau: </a:t>
            </a:r>
          </a:p>
          <a:p>
            <a:pPr lvl="2" algn="ctr">
              <a:buNone/>
            </a:pPr>
            <a:r>
              <a:rPr lang="en-US" sz="2800" b="1"/>
              <a:t>H</a:t>
            </a:r>
            <a:r>
              <a:rPr lang="en-US" sz="2800" b="1" baseline="-25000"/>
              <a:t>0</a:t>
            </a:r>
            <a:r>
              <a:rPr lang="en-US" sz="2800" b="1"/>
              <a:t> = IV, H</a:t>
            </a:r>
            <a:r>
              <a:rPr lang="en-US" sz="2800" b="1" baseline="-25000"/>
              <a:t>i</a:t>
            </a:r>
            <a:r>
              <a:rPr lang="en-US" sz="2800" b="1"/>
              <a:t> = E</a:t>
            </a:r>
            <a:r>
              <a:rPr lang="en-US" sz="2800" b="1" baseline="-25000"/>
              <a:t>g(Hi-1)</a:t>
            </a:r>
            <a:r>
              <a:rPr lang="en-US" sz="2800" b="1"/>
              <a:t>(x</a:t>
            </a:r>
            <a:r>
              <a:rPr lang="en-US" sz="2800" b="1" baseline="-25000"/>
              <a:t>i</a:t>
            </a:r>
            <a:r>
              <a:rPr lang="en-US" sz="2800" b="1"/>
              <a:t>) </a:t>
            </a:r>
            <a:r>
              <a:rPr lang="en-US" sz="2800" b="1">
                <a:sym typeface="Symbol" pitchFamily="18" charset="2"/>
              </a:rPr>
              <a:t> x</a:t>
            </a:r>
            <a:r>
              <a:rPr lang="en-US" sz="2800" b="1" baseline="-25000">
                <a:sym typeface="Symbol" pitchFamily="18" charset="2"/>
              </a:rPr>
              <a:t>i</a:t>
            </a:r>
            <a:r>
              <a:rPr lang="en-US" sz="2800" b="1">
                <a:sym typeface="Symbol" pitchFamily="18" charset="2"/>
              </a:rPr>
              <a:t>, 1  i  </a:t>
            </a:r>
            <a:r>
              <a:rPr lang="en-US" sz="2800" b="1" smtClean="0">
                <a:sym typeface="Symbol" pitchFamily="18" charset="2"/>
              </a:rPr>
              <a:t>t</a:t>
            </a:r>
            <a:endParaRPr lang="en-US" sz="2800" b="1">
              <a:sym typeface="Symbol" pitchFamily="18" charset="2"/>
            </a:endParaRPr>
          </a:p>
        </p:txBody>
      </p:sp>
      <p:sp>
        <p:nvSpPr>
          <p:cNvPr id="3" name="Title 2"/>
          <p:cNvSpPr>
            <a:spLocks noGrp="1"/>
          </p:cNvSpPr>
          <p:nvPr>
            <p:ph type="title"/>
          </p:nvPr>
        </p:nvSpPr>
        <p:spPr>
          <a:xfrm>
            <a:off x="1110915" y="156579"/>
            <a:ext cx="10515600" cy="741780"/>
          </a:xfrm>
        </p:spPr>
        <p:txBody>
          <a:bodyPr/>
          <a:lstStyle/>
          <a:p>
            <a:r>
              <a:rPr lang="en-US" smtClean="0"/>
              <a:t> Thuật toán Matyas – Mayer – Oseas </a:t>
            </a:r>
            <a:endParaRPr lang="en-US"/>
          </a:p>
        </p:txBody>
      </p:sp>
      <p:sp>
        <p:nvSpPr>
          <p:cNvPr id="4" name="TextBox 3"/>
          <p:cNvSpPr txBox="1"/>
          <p:nvPr/>
        </p:nvSpPr>
        <p:spPr>
          <a:xfrm>
            <a:off x="354168" y="2450501"/>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sp>
        <p:nvSpPr>
          <p:cNvPr id="5" name="Rectangle 4"/>
          <p:cNvSpPr/>
          <p:nvPr/>
        </p:nvSpPr>
        <p:spPr>
          <a:xfrm>
            <a:off x="1073508" y="2210096"/>
            <a:ext cx="533400" cy="609600"/>
          </a:xfrm>
          <a:prstGeom prst="rect">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g</a:t>
            </a:r>
            <a:endParaRPr lang="en-US" sz="2400" b="1"/>
          </a:p>
        </p:txBody>
      </p:sp>
      <p:sp>
        <p:nvSpPr>
          <p:cNvPr id="6" name="Rectangle 5"/>
          <p:cNvSpPr/>
          <p:nvPr/>
        </p:nvSpPr>
        <p:spPr>
          <a:xfrm>
            <a:off x="2063034" y="2221900"/>
            <a:ext cx="533400" cy="609600"/>
          </a:xfrm>
          <a:prstGeom prst="rect">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7" name="Straight Arrow Connector 6"/>
          <p:cNvCxnSpPr/>
          <p:nvPr/>
        </p:nvCxnSpPr>
        <p:spPr>
          <a:xfrm>
            <a:off x="462297" y="2500942"/>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17102" y="2513822"/>
            <a:ext cx="4459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330271" y="2857259"/>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30271" y="1511417"/>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54955" y="1409459"/>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cxnSp>
        <p:nvCxnSpPr>
          <p:cNvPr id="12" name="Straight Connector 11"/>
          <p:cNvCxnSpPr/>
          <p:nvPr/>
        </p:nvCxnSpPr>
        <p:spPr>
          <a:xfrm>
            <a:off x="2329734" y="1871124"/>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73221" y="1871124"/>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034191" y="3251138"/>
            <a:ext cx="562243" cy="609600"/>
          </a:xfrm>
          <a:prstGeom prst="ellipse">
            <a:avLst/>
          </a:prstGeom>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bg1"/>
                </a:solidFill>
                <a:effectLst>
                  <a:outerShdw blurRad="38100" dist="38100" dir="2700000" algn="tl">
                    <a:srgbClr val="000000">
                      <a:alpha val="43137"/>
                    </a:srgbClr>
                  </a:outerShdw>
                </a:effectLst>
              </a:rPr>
              <a:t>+</a:t>
            </a:r>
            <a:endParaRPr lang="en-US" sz="2400" b="1">
              <a:solidFill>
                <a:schemeClr val="bg1"/>
              </a:solidFill>
              <a:effectLst>
                <a:outerShdw blurRad="38100" dist="38100" dir="2700000" algn="tl">
                  <a:srgbClr val="000000">
                    <a:alpha val="43137"/>
                  </a:srgbClr>
                </a:outerShdw>
              </a:effectLst>
            </a:endParaRPr>
          </a:p>
        </p:txBody>
      </p:sp>
      <p:cxnSp>
        <p:nvCxnSpPr>
          <p:cNvPr id="15" name="Straight Arrow Connector 14"/>
          <p:cNvCxnSpPr/>
          <p:nvPr/>
        </p:nvCxnSpPr>
        <p:spPr>
          <a:xfrm flipH="1">
            <a:off x="2596434" y="3492617"/>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7392" y="3897227"/>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77474" y="3781147"/>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sp>
        <p:nvSpPr>
          <p:cNvPr id="18" name="TextBox 17"/>
          <p:cNvSpPr txBox="1"/>
          <p:nvPr/>
        </p:nvSpPr>
        <p:spPr>
          <a:xfrm>
            <a:off x="614428" y="4789327"/>
            <a:ext cx="2897211" cy="400110"/>
          </a:xfrm>
          <a:prstGeom prst="rect">
            <a:avLst/>
          </a:prstGeom>
          <a:noFill/>
        </p:spPr>
        <p:txBody>
          <a:bodyPr wrap="square" rtlCol="0">
            <a:spAutoFit/>
          </a:bodyPr>
          <a:lstStyle/>
          <a:p>
            <a:r>
              <a:rPr lang="en-US" sz="2000" b="1" smtClean="0"/>
              <a:t>Cấu trúc thuật toán</a:t>
            </a:r>
            <a:endParaRPr lang="en-US" sz="2000" b="1"/>
          </a:p>
        </p:txBody>
      </p:sp>
      <p:cxnSp>
        <p:nvCxnSpPr>
          <p:cNvPr id="19" name="Straight Connector 18"/>
          <p:cNvCxnSpPr/>
          <p:nvPr/>
        </p:nvCxnSpPr>
        <p:spPr>
          <a:xfrm>
            <a:off x="3275856" y="1409459"/>
            <a:ext cx="0" cy="4510078"/>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791200" y="5279834"/>
            <a:ext cx="5261811" cy="641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24660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2568853" y="1086667"/>
                <a:ext cx="9466130" cy="5351078"/>
              </a:xfrm>
            </p:spPr>
            <p:txBody>
              <a:bodyPr/>
              <a:lstStyle/>
              <a:p>
                <a:r>
                  <a:rPr lang="en-US" b="1" smtClean="0"/>
                  <a:t>Input:</a:t>
                </a:r>
                <a:r>
                  <a:rPr lang="en-US" smtClean="0"/>
                  <a:t> Xâu bit x</a:t>
                </a:r>
              </a:p>
              <a:p>
                <a:r>
                  <a:rPr lang="en-US" b="1" smtClean="0"/>
                  <a:t>Output: </a:t>
                </a:r>
                <a:r>
                  <a:rPr lang="en-US" smtClean="0"/>
                  <a:t>Mã băm n bit của x</a:t>
                </a:r>
              </a:p>
              <a:p>
                <a:pPr marL="593725" lvl="2" indent="0">
                  <a:buNone/>
                </a:pPr>
                <a:r>
                  <a:rPr lang="en-US" sz="2800" b="1" smtClean="0">
                    <a:solidFill>
                      <a:schemeClr val="tx1"/>
                    </a:solidFill>
                  </a:rPr>
                  <a:t>(1)</a:t>
                </a:r>
                <a:r>
                  <a:rPr lang="en-US" sz="2800">
                    <a:solidFill>
                      <a:schemeClr val="tx1"/>
                    </a:solidFill>
                  </a:rPr>
                  <a:t> Đầu vào x được phân chia thành các khối </a:t>
                </a:r>
                <a:r>
                  <a:rPr lang="en-US" sz="2800" i="1">
                    <a:solidFill>
                      <a:schemeClr val="tx1"/>
                    </a:solidFill>
                  </a:rPr>
                  <a:t>n</a:t>
                </a:r>
                <a:r>
                  <a:rPr lang="en-US" sz="2800">
                    <a:solidFill>
                      <a:schemeClr val="tx1"/>
                    </a:solidFill>
                  </a:rPr>
                  <a:t> bit và được độn nếu cần thiết nhằm tạo khối cuối cùng hoàn chỉnh. Ta được </a:t>
                </a:r>
                <a:r>
                  <a:rPr lang="en-US" sz="2800" b="1" i="1">
                    <a:solidFill>
                      <a:schemeClr val="tx1"/>
                    </a:solidFill>
                  </a:rPr>
                  <a:t>t</a:t>
                </a:r>
                <a:r>
                  <a:rPr lang="en-US" sz="2800" b="1">
                    <a:solidFill>
                      <a:schemeClr val="tx1"/>
                    </a:solidFill>
                  </a:rPr>
                  <a:t> khối</a:t>
                </a:r>
                <a:r>
                  <a:rPr lang="en-US" sz="2800">
                    <a:solidFill>
                      <a:schemeClr val="tx1"/>
                    </a:solidFill>
                  </a:rPr>
                  <a:t> </a:t>
                </a:r>
                <a:r>
                  <a:rPr lang="en-US" sz="2800" b="1" i="1">
                    <a:solidFill>
                      <a:schemeClr val="tx1"/>
                    </a:solidFill>
                  </a:rPr>
                  <a:t>n</a:t>
                </a:r>
                <a:r>
                  <a:rPr lang="en-US" sz="2800" b="1">
                    <a:solidFill>
                      <a:schemeClr val="tx1"/>
                    </a:solidFill>
                  </a:rPr>
                  <a:t> bit: </a:t>
                </a:r>
                <a:r>
                  <a:rPr lang="en-US" sz="2800" b="1" i="1">
                    <a:solidFill>
                      <a:schemeClr val="tx1"/>
                    </a:solidFill>
                  </a:rPr>
                  <a:t>x</a:t>
                </a:r>
                <a:r>
                  <a:rPr lang="en-US" sz="2800" b="1" baseline="-25000">
                    <a:solidFill>
                      <a:schemeClr val="tx1"/>
                    </a:solidFill>
                  </a:rPr>
                  <a:t>1</a:t>
                </a:r>
                <a:r>
                  <a:rPr lang="en-US" sz="2800" b="1">
                    <a:solidFill>
                      <a:schemeClr val="tx1"/>
                    </a:solidFill>
                  </a:rPr>
                  <a:t> </a:t>
                </a:r>
                <a:r>
                  <a:rPr lang="en-US" sz="2800" b="1" i="1">
                    <a:solidFill>
                      <a:schemeClr val="tx1"/>
                    </a:solidFill>
                  </a:rPr>
                  <a:t>x</a:t>
                </a:r>
                <a:r>
                  <a:rPr lang="en-US" sz="2800" b="1" baseline="-25000">
                    <a:solidFill>
                      <a:schemeClr val="tx1"/>
                    </a:solidFill>
                  </a:rPr>
                  <a:t>2</a:t>
                </a:r>
                <a:r>
                  <a:rPr lang="en-US" sz="2800" b="1">
                    <a:solidFill>
                      <a:schemeClr val="tx1"/>
                    </a:solidFill>
                  </a:rPr>
                  <a:t> … </a:t>
                </a:r>
                <a:r>
                  <a:rPr lang="en-US" sz="2800" b="1" i="1">
                    <a:solidFill>
                      <a:schemeClr val="tx1"/>
                    </a:solidFill>
                  </a:rPr>
                  <a:t>x</a:t>
                </a:r>
                <a:r>
                  <a:rPr lang="en-US" sz="2800" b="1" i="1" baseline="-25000">
                    <a:solidFill>
                      <a:schemeClr val="tx1"/>
                    </a:solidFill>
                  </a:rPr>
                  <a:t>t</a:t>
                </a:r>
                <a:r>
                  <a:rPr lang="en-US" sz="2800" b="1">
                    <a:solidFill>
                      <a:schemeClr val="tx1"/>
                    </a:solidFill>
                  </a:rPr>
                  <a:t>. </a:t>
                </a:r>
                <a:r>
                  <a:rPr lang="en-US" sz="2800">
                    <a:solidFill>
                      <a:schemeClr val="tx1"/>
                    </a:solidFill>
                  </a:rPr>
                  <a:t>Xác định trước một giá trị ban đầu </a:t>
                </a:r>
                <a:r>
                  <a:rPr lang="en-US" sz="2800" i="1">
                    <a:solidFill>
                      <a:schemeClr val="tx1"/>
                    </a:solidFill>
                  </a:rPr>
                  <a:t>n</a:t>
                </a:r>
                <a:r>
                  <a:rPr lang="en-US" sz="2800">
                    <a:solidFill>
                      <a:schemeClr val="tx1"/>
                    </a:solidFill>
                  </a:rPr>
                  <a:t> bit (kí hiệu </a:t>
                </a:r>
                <a:r>
                  <a:rPr lang="en-US" sz="2800" b="1">
                    <a:solidFill>
                      <a:schemeClr val="tx1"/>
                    </a:solidFill>
                  </a:rPr>
                  <a:t>IV</a:t>
                </a:r>
                <a:r>
                  <a:rPr lang="en-US" sz="2800">
                    <a:solidFill>
                      <a:schemeClr val="tx1"/>
                    </a:solidFill>
                  </a:rPr>
                  <a:t>)</a:t>
                </a:r>
              </a:p>
              <a:p>
                <a:pPr marL="593725" lvl="2" indent="0">
                  <a:buNone/>
                </a:pPr>
                <a:r>
                  <a:rPr lang="en-US" sz="2800" b="1">
                    <a:solidFill>
                      <a:schemeClr val="tx1"/>
                    </a:solidFill>
                  </a:rPr>
                  <a:t>(2)</a:t>
                </a:r>
                <a:r>
                  <a:rPr lang="en-US" sz="2800">
                    <a:solidFill>
                      <a:schemeClr val="tx1"/>
                    </a:solidFill>
                  </a:rPr>
                  <a:t> Đầu ra là </a:t>
                </a:r>
                <a:r>
                  <a:rPr lang="en-US" sz="2800" b="1" i="1">
                    <a:solidFill>
                      <a:schemeClr val="tx1"/>
                    </a:solidFill>
                  </a:rPr>
                  <a:t>H</a:t>
                </a:r>
                <a:r>
                  <a:rPr lang="en-US" sz="2800" b="1" i="1" baseline="-25000">
                    <a:solidFill>
                      <a:schemeClr val="tx1"/>
                    </a:solidFill>
                  </a:rPr>
                  <a:t>t</a:t>
                </a:r>
                <a:r>
                  <a:rPr lang="en-US" sz="2800">
                    <a:solidFill>
                      <a:schemeClr val="tx1"/>
                    </a:solidFill>
                  </a:rPr>
                  <a:t> được xác định như sau: </a:t>
                </a:r>
              </a:p>
              <a:p>
                <a:pPr lvl="2" algn="ctr">
                  <a:buNone/>
                </a:pPr>
                <a14:m>
                  <m:oMathPara xmlns:m="http://schemas.openxmlformats.org/officeDocument/2006/math">
                    <m:oMathParaPr>
                      <m:jc m:val="centerGroup"/>
                    </m:oMathParaPr>
                    <m:oMath xmlns:m="http://schemas.openxmlformats.org/officeDocument/2006/math">
                      <m:sSub>
                        <m:sSubPr>
                          <m:ctrlPr>
                            <a:rPr lang="en-US" sz="2800" b="1" i="1">
                              <a:solidFill>
                                <a:schemeClr val="tx1"/>
                              </a:solidFill>
                              <a:latin typeface="Cambria Math" panose="02040503050406030204" pitchFamily="18" charset="0"/>
                            </a:rPr>
                          </m:ctrlPr>
                        </m:sSubPr>
                        <m:e>
                          <m:r>
                            <a:rPr lang="en-US" sz="2800" b="1" i="1">
                              <a:solidFill>
                                <a:schemeClr val="tx1"/>
                              </a:solidFill>
                              <a:latin typeface="Cambria Math"/>
                            </a:rPr>
                            <m:t>𝑯</m:t>
                          </m:r>
                        </m:e>
                        <m:sub>
                          <m:r>
                            <a:rPr lang="en-US" sz="2800" b="1" i="1">
                              <a:solidFill>
                                <a:schemeClr val="tx1"/>
                              </a:solidFill>
                              <a:latin typeface="Cambria Math"/>
                            </a:rPr>
                            <m:t>𝟎</m:t>
                          </m:r>
                        </m:sub>
                      </m:sSub>
                      <m:r>
                        <a:rPr lang="en-US" sz="2800" b="1" i="1">
                          <a:solidFill>
                            <a:schemeClr val="tx1"/>
                          </a:solidFill>
                          <a:latin typeface="Cambria Math"/>
                        </a:rPr>
                        <m:t>=</m:t>
                      </m:r>
                      <m:r>
                        <a:rPr lang="en-US" sz="2800" b="1" i="1">
                          <a:solidFill>
                            <a:schemeClr val="tx1"/>
                          </a:solidFill>
                          <a:latin typeface="Cambria Math"/>
                        </a:rPr>
                        <m:t>𝑰𝑽</m:t>
                      </m:r>
                      <m:r>
                        <a:rPr lang="en-US" sz="2800" b="1" i="1">
                          <a:solidFill>
                            <a:schemeClr val="tx1"/>
                          </a:solidFill>
                          <a:latin typeface="Cambria Math"/>
                        </a:rPr>
                        <m:t>, </m:t>
                      </m:r>
                      <m:r>
                        <a:rPr lang="en-US" sz="2800" b="1" i="1">
                          <a:solidFill>
                            <a:schemeClr val="tx1"/>
                          </a:solidFill>
                          <a:latin typeface="Cambria Math"/>
                        </a:rPr>
                        <m:t>𝑯𝒊</m:t>
                      </m:r>
                      <m:r>
                        <a:rPr lang="en-US" sz="2800" b="1" i="1">
                          <a:solidFill>
                            <a:schemeClr val="tx1"/>
                          </a:solidFill>
                          <a:latin typeface="Cambria Math"/>
                        </a:rPr>
                        <m:t> =</m:t>
                      </m:r>
                      <m:sSub>
                        <m:sSubPr>
                          <m:ctrlPr>
                            <a:rPr lang="en-US" sz="2800" b="1" i="1">
                              <a:solidFill>
                                <a:schemeClr val="tx1"/>
                              </a:solidFill>
                              <a:latin typeface="Cambria Math" panose="02040503050406030204" pitchFamily="18" charset="0"/>
                            </a:rPr>
                          </m:ctrlPr>
                        </m:sSubPr>
                        <m:e>
                          <m:r>
                            <a:rPr lang="en-US" sz="2800" b="1" i="1">
                              <a:solidFill>
                                <a:schemeClr val="tx1"/>
                              </a:solidFill>
                              <a:latin typeface="Cambria Math"/>
                            </a:rPr>
                            <m:t>𝑬</m:t>
                          </m:r>
                        </m:e>
                        <m:sub>
                          <m:sSub>
                            <m:sSubPr>
                              <m:ctrlPr>
                                <a:rPr lang="en-US" sz="2800" b="1" i="1">
                                  <a:solidFill>
                                    <a:schemeClr val="tx1"/>
                                  </a:solidFill>
                                  <a:latin typeface="Cambria Math" panose="02040503050406030204" pitchFamily="18" charset="0"/>
                                </a:rPr>
                              </m:ctrlPr>
                            </m:sSubPr>
                            <m:e>
                              <m:r>
                                <a:rPr lang="en-US" sz="2800" b="1" i="1">
                                  <a:solidFill>
                                    <a:schemeClr val="tx1"/>
                                  </a:solidFill>
                                  <a:latin typeface="Cambria Math"/>
                                </a:rPr>
                                <m:t>𝒙</m:t>
                              </m:r>
                            </m:e>
                            <m:sub>
                              <m:r>
                                <a:rPr lang="en-US" sz="2800" b="1" i="1">
                                  <a:solidFill>
                                    <a:schemeClr val="tx1"/>
                                  </a:solidFill>
                                  <a:latin typeface="Cambria Math"/>
                                </a:rPr>
                                <m:t>𝒊</m:t>
                              </m:r>
                            </m:sub>
                          </m:sSub>
                        </m:sub>
                      </m:sSub>
                      <m:r>
                        <a:rPr lang="en-US" sz="2800" b="1" i="1">
                          <a:solidFill>
                            <a:schemeClr val="tx1"/>
                          </a:solidFill>
                          <a:latin typeface="Cambria Math"/>
                        </a:rPr>
                        <m:t>(</m:t>
                      </m:r>
                      <m:sSub>
                        <m:sSubPr>
                          <m:ctrlPr>
                            <a:rPr lang="en-US" sz="2800" b="1" i="1">
                              <a:solidFill>
                                <a:schemeClr val="tx1"/>
                              </a:solidFill>
                              <a:latin typeface="Cambria Math" panose="02040503050406030204" pitchFamily="18" charset="0"/>
                            </a:rPr>
                          </m:ctrlPr>
                        </m:sSubPr>
                        <m:e>
                          <m:r>
                            <a:rPr lang="en-US" sz="2800" b="1" i="1">
                              <a:solidFill>
                                <a:schemeClr val="tx1"/>
                              </a:solidFill>
                              <a:latin typeface="Cambria Math"/>
                            </a:rPr>
                            <m:t>𝑯</m:t>
                          </m:r>
                        </m:e>
                        <m:sub>
                          <m:r>
                            <a:rPr lang="en-US" sz="2800" b="1" i="1">
                              <a:solidFill>
                                <a:schemeClr val="tx1"/>
                              </a:solidFill>
                              <a:latin typeface="Cambria Math"/>
                            </a:rPr>
                            <m:t>𝒊</m:t>
                          </m:r>
                          <m:r>
                            <a:rPr lang="en-US" sz="2800" b="1" i="1">
                              <a:solidFill>
                                <a:schemeClr val="tx1"/>
                              </a:solidFill>
                              <a:latin typeface="Cambria Math"/>
                            </a:rPr>
                            <m:t>−</m:t>
                          </m:r>
                          <m:r>
                            <a:rPr lang="en-US" sz="2800" b="1" i="1">
                              <a:solidFill>
                                <a:schemeClr val="tx1"/>
                              </a:solidFill>
                              <a:latin typeface="Cambria Math"/>
                            </a:rPr>
                            <m:t>𝟏</m:t>
                          </m:r>
                        </m:sub>
                      </m:sSub>
                      <m:r>
                        <a:rPr lang="en-US" sz="2800" b="1" i="1">
                          <a:solidFill>
                            <a:schemeClr val="tx1"/>
                          </a:solidFill>
                          <a:latin typeface="Cambria Math"/>
                        </a:rPr>
                        <m:t>) </m:t>
                      </m:r>
                      <m:r>
                        <a:rPr lang="en-US" sz="2800" b="1" i="1">
                          <a:solidFill>
                            <a:schemeClr val="tx1"/>
                          </a:solidFill>
                          <a:latin typeface="Cambria Math"/>
                          <a:sym typeface="Symbol" pitchFamily="18" charset="2"/>
                        </a:rPr>
                        <m:t> </m:t>
                      </m:r>
                      <m:sSub>
                        <m:sSubPr>
                          <m:ctrlPr>
                            <a:rPr lang="en-US" sz="2800" b="1" i="1">
                              <a:solidFill>
                                <a:schemeClr val="tx1"/>
                              </a:solidFill>
                              <a:latin typeface="Cambria Math" panose="02040503050406030204" pitchFamily="18" charset="0"/>
                              <a:sym typeface="Symbol" pitchFamily="18" charset="2"/>
                            </a:rPr>
                          </m:ctrlPr>
                        </m:sSubPr>
                        <m:e>
                          <m:r>
                            <a:rPr lang="en-US" sz="2800" b="1" i="1">
                              <a:solidFill>
                                <a:schemeClr val="tx1"/>
                              </a:solidFill>
                              <a:latin typeface="Cambria Math"/>
                              <a:sym typeface="Symbol" pitchFamily="18" charset="2"/>
                            </a:rPr>
                            <m:t>𝑯</m:t>
                          </m:r>
                        </m:e>
                        <m:sub>
                          <m:r>
                            <a:rPr lang="en-US" sz="2800" b="1" i="1">
                              <a:solidFill>
                                <a:schemeClr val="tx1"/>
                              </a:solidFill>
                              <a:latin typeface="Cambria Math"/>
                              <a:sym typeface="Symbol" pitchFamily="18" charset="2"/>
                            </a:rPr>
                            <m:t>𝒊</m:t>
                          </m:r>
                          <m:r>
                            <a:rPr lang="en-US" sz="2800" b="1" i="1">
                              <a:solidFill>
                                <a:schemeClr val="tx1"/>
                              </a:solidFill>
                              <a:latin typeface="Cambria Math"/>
                              <a:sym typeface="Symbol" pitchFamily="18" charset="2"/>
                            </a:rPr>
                            <m:t>−</m:t>
                          </m:r>
                          <m:r>
                            <a:rPr lang="en-US" sz="2800" b="1" i="1">
                              <a:solidFill>
                                <a:schemeClr val="tx1"/>
                              </a:solidFill>
                              <a:latin typeface="Cambria Math"/>
                              <a:sym typeface="Symbol" pitchFamily="18" charset="2"/>
                            </a:rPr>
                            <m:t>𝟏</m:t>
                          </m:r>
                        </m:sub>
                      </m:sSub>
                      <m:r>
                        <a:rPr lang="en-US" sz="2800" b="1" i="1">
                          <a:solidFill>
                            <a:schemeClr val="tx1"/>
                          </a:solidFill>
                          <a:latin typeface="Cambria Math"/>
                          <a:sym typeface="Symbol" pitchFamily="18" charset="2"/>
                        </a:rPr>
                        <m:t>, </m:t>
                      </m:r>
                      <m:r>
                        <a:rPr lang="en-US" sz="2800" b="1" i="1">
                          <a:solidFill>
                            <a:schemeClr val="tx1"/>
                          </a:solidFill>
                          <a:latin typeface="Cambria Math"/>
                          <a:sym typeface="Symbol" pitchFamily="18" charset="2"/>
                        </a:rPr>
                        <m:t>𝟏</m:t>
                      </m:r>
                      <m:r>
                        <a:rPr lang="en-US" sz="2800" b="1" i="1">
                          <a:solidFill>
                            <a:schemeClr val="tx1"/>
                          </a:solidFill>
                          <a:latin typeface="Cambria Math"/>
                          <a:sym typeface="Symbol" pitchFamily="18" charset="2"/>
                        </a:rPr>
                        <m:t>  </m:t>
                      </m:r>
                      <m:r>
                        <a:rPr lang="en-US" sz="2800" b="1" i="1">
                          <a:solidFill>
                            <a:schemeClr val="tx1"/>
                          </a:solidFill>
                          <a:latin typeface="Cambria Math"/>
                          <a:sym typeface="Symbol" pitchFamily="18" charset="2"/>
                        </a:rPr>
                        <m:t>𝒊</m:t>
                      </m:r>
                      <m:r>
                        <a:rPr lang="en-US" sz="2800" b="1" i="1">
                          <a:solidFill>
                            <a:schemeClr val="tx1"/>
                          </a:solidFill>
                          <a:latin typeface="Cambria Math"/>
                          <a:sym typeface="Symbol" pitchFamily="18" charset="2"/>
                        </a:rPr>
                        <m:t>  </m:t>
                      </m:r>
                      <m:r>
                        <a:rPr lang="en-US" sz="2800" b="1" i="1">
                          <a:solidFill>
                            <a:schemeClr val="tx1"/>
                          </a:solidFill>
                          <a:latin typeface="Cambria Math"/>
                          <a:sym typeface="Symbol" pitchFamily="18" charset="2"/>
                        </a:rPr>
                        <m:t>𝒕</m:t>
                      </m:r>
                    </m:oMath>
                  </m:oMathPara>
                </a14:m>
                <a:endParaRPr lang="en-US" sz="2800" b="1">
                  <a:solidFill>
                    <a:schemeClr val="tx1"/>
                  </a:solidFill>
                  <a:sym typeface="Symbol" pitchFamily="18" charset="2"/>
                </a:endParaRPr>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2568853" y="1086667"/>
                <a:ext cx="9466130"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10915" y="156579"/>
            <a:ext cx="10515600" cy="741780"/>
          </a:xfrm>
        </p:spPr>
        <p:txBody>
          <a:bodyPr/>
          <a:lstStyle/>
          <a:p>
            <a:r>
              <a:rPr lang="en-US" smtClean="0"/>
              <a:t>Thuật toán băm Davies - Mayer</a:t>
            </a:r>
            <a:endParaRPr lang="en-US"/>
          </a:p>
        </p:txBody>
      </p:sp>
      <p:sp>
        <p:nvSpPr>
          <p:cNvPr id="4" name="TextBox 3"/>
          <p:cNvSpPr txBox="1"/>
          <p:nvPr/>
        </p:nvSpPr>
        <p:spPr>
          <a:xfrm>
            <a:off x="499648" y="2486990"/>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sp>
        <p:nvSpPr>
          <p:cNvPr id="5" name="Rectangle 4"/>
          <p:cNvSpPr/>
          <p:nvPr/>
        </p:nvSpPr>
        <p:spPr>
          <a:xfrm>
            <a:off x="1221937" y="2258389"/>
            <a:ext cx="533400" cy="609600"/>
          </a:xfrm>
          <a:prstGeom prst="rect">
            <a:avLst/>
          </a:prstGeom>
          <a:solidFill>
            <a:srgbClr val="92D05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6" name="Straight Arrow Connector 5"/>
          <p:cNvCxnSpPr/>
          <p:nvPr/>
        </p:nvCxnSpPr>
        <p:spPr>
          <a:xfrm>
            <a:off x="607777" y="2537431"/>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489174" y="2893748"/>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89174" y="1547906"/>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13858" y="1445948"/>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cxnSp>
        <p:nvCxnSpPr>
          <p:cNvPr id="10" name="Straight Connector 9"/>
          <p:cNvCxnSpPr/>
          <p:nvPr/>
        </p:nvCxnSpPr>
        <p:spPr>
          <a:xfrm>
            <a:off x="1488637" y="1907613"/>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32124" y="1907613"/>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93094" y="3287627"/>
            <a:ext cx="562243" cy="609600"/>
          </a:xfrm>
          <a:prstGeom prst="ellipse">
            <a:avLst/>
          </a:prstGeom>
          <a:solidFill>
            <a:srgbClr val="92D05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tx1"/>
                </a:solidFill>
                <a:effectLst>
                  <a:outerShdw blurRad="38100" dist="38100" dir="2700000" algn="tl">
                    <a:srgbClr val="000000">
                      <a:alpha val="43137"/>
                    </a:srgbClr>
                  </a:outerShdw>
                </a:effectLst>
              </a:rPr>
              <a:t>+</a:t>
            </a:r>
            <a:endParaRPr lang="en-US" sz="2400" b="1">
              <a:solidFill>
                <a:schemeClr val="tx1"/>
              </a:solidFill>
              <a:effectLst>
                <a:outerShdw blurRad="38100" dist="38100" dir="2700000" algn="tl">
                  <a:srgbClr val="000000">
                    <a:alpha val="43137"/>
                  </a:srgbClr>
                </a:outerShdw>
              </a:effectLst>
            </a:endParaRPr>
          </a:p>
        </p:txBody>
      </p:sp>
      <p:cxnSp>
        <p:nvCxnSpPr>
          <p:cNvPr id="13" name="Straight Arrow Connector 12"/>
          <p:cNvCxnSpPr/>
          <p:nvPr/>
        </p:nvCxnSpPr>
        <p:spPr>
          <a:xfrm flipH="1">
            <a:off x="1755337" y="3529106"/>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476295" y="3933716"/>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6377" y="3817636"/>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sp>
        <p:nvSpPr>
          <p:cNvPr id="16" name="TextBox 15"/>
          <p:cNvSpPr txBox="1"/>
          <p:nvPr/>
        </p:nvSpPr>
        <p:spPr>
          <a:xfrm>
            <a:off x="179512" y="4694642"/>
            <a:ext cx="2492374" cy="369332"/>
          </a:xfrm>
          <a:prstGeom prst="rect">
            <a:avLst/>
          </a:prstGeom>
          <a:noFill/>
        </p:spPr>
        <p:txBody>
          <a:bodyPr wrap="square" rtlCol="0">
            <a:spAutoFit/>
          </a:bodyPr>
          <a:lstStyle/>
          <a:p>
            <a:r>
              <a:rPr lang="en-US" b="1" smtClean="0"/>
              <a:t>Cấu trúc thuật toán</a:t>
            </a:r>
            <a:endParaRPr lang="en-US" b="1"/>
          </a:p>
        </p:txBody>
      </p:sp>
      <p:cxnSp>
        <p:nvCxnSpPr>
          <p:cNvPr id="17" name="Straight Connector 16"/>
          <p:cNvCxnSpPr/>
          <p:nvPr/>
        </p:nvCxnSpPr>
        <p:spPr>
          <a:xfrm>
            <a:off x="2539633" y="1198961"/>
            <a:ext cx="0" cy="483287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12066" y="3582823"/>
            <a:ext cx="3289852" cy="641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357657" y="5246414"/>
            <a:ext cx="6606208" cy="641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27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29329" y="1208809"/>
            <a:ext cx="8173913" cy="5351078"/>
          </a:xfrm>
        </p:spPr>
        <p:txBody>
          <a:bodyPr/>
          <a:lstStyle/>
          <a:p>
            <a:pPr marL="230203" indent="-495300"/>
            <a:r>
              <a:rPr lang="en-US" sz="2800" b="0"/>
              <a:t>Sơ đồ này tương tự như ở thuật toán M-M-O ngoại trừ H</a:t>
            </a:r>
            <a:r>
              <a:rPr lang="en-US" sz="2800" b="0" baseline="-25000"/>
              <a:t>i-1</a:t>
            </a:r>
            <a:r>
              <a:rPr lang="en-US" sz="2800" b="0"/>
              <a:t> (đầu ra ở giai đoạn trước) được cộng mod 2 với tín hiệu ra ở giai đoạn hiện thời. Như vậy: </a:t>
            </a:r>
          </a:p>
          <a:p>
            <a:pPr marL="839788" lvl="1" indent="-495300" algn="ctr">
              <a:buNone/>
            </a:pPr>
            <a:r>
              <a:rPr lang="en-US"/>
              <a:t>H</a:t>
            </a:r>
            <a:r>
              <a:rPr lang="en-US" baseline="-25000"/>
              <a:t>0</a:t>
            </a:r>
            <a:r>
              <a:rPr lang="en-US"/>
              <a:t> = IV, H</a:t>
            </a:r>
            <a:r>
              <a:rPr lang="en-US" baseline="-25000"/>
              <a:t>i</a:t>
            </a:r>
            <a:r>
              <a:rPr lang="en-US"/>
              <a:t> = E</a:t>
            </a:r>
            <a:r>
              <a:rPr lang="en-US" baseline="-25000"/>
              <a:t>g(Hi-1)</a:t>
            </a:r>
            <a:r>
              <a:rPr lang="en-US"/>
              <a:t>(x</a:t>
            </a:r>
            <a:r>
              <a:rPr lang="en-US" baseline="-25000"/>
              <a:t>i</a:t>
            </a:r>
            <a:r>
              <a:rPr lang="en-US"/>
              <a:t>) </a:t>
            </a:r>
            <a:r>
              <a:rPr lang="en-US">
                <a:sym typeface="Symbol" pitchFamily="18" charset="2"/>
              </a:rPr>
              <a:t> x</a:t>
            </a:r>
            <a:r>
              <a:rPr lang="en-US" baseline="-25000">
                <a:sym typeface="Symbol" pitchFamily="18" charset="2"/>
              </a:rPr>
              <a:t>i</a:t>
            </a:r>
            <a:r>
              <a:rPr lang="en-US">
                <a:sym typeface="Symbol" pitchFamily="18" charset="2"/>
              </a:rPr>
              <a:t>  H</a:t>
            </a:r>
            <a:r>
              <a:rPr lang="en-US" baseline="-25000">
                <a:sym typeface="Symbol" pitchFamily="18" charset="2"/>
              </a:rPr>
              <a:t>i-1</a:t>
            </a:r>
            <a:r>
              <a:rPr lang="en-US">
                <a:sym typeface="Symbol" pitchFamily="18" charset="2"/>
              </a:rPr>
              <a:t>; 1  i  t</a:t>
            </a:r>
            <a:endParaRPr lang="en-US"/>
          </a:p>
        </p:txBody>
      </p:sp>
      <p:sp>
        <p:nvSpPr>
          <p:cNvPr id="3" name="Title 2"/>
          <p:cNvSpPr>
            <a:spLocks noGrp="1"/>
          </p:cNvSpPr>
          <p:nvPr>
            <p:ph type="title"/>
          </p:nvPr>
        </p:nvSpPr>
        <p:spPr>
          <a:xfrm>
            <a:off x="1110915" y="156579"/>
            <a:ext cx="10515600" cy="741780"/>
          </a:xfrm>
        </p:spPr>
        <p:txBody>
          <a:bodyPr/>
          <a:lstStyle/>
          <a:p>
            <a:r>
              <a:rPr lang="en-US"/>
              <a:t>Thuật toán </a:t>
            </a:r>
            <a:r>
              <a:rPr lang="en-US" smtClean="0"/>
              <a:t>băm Miyaguchi - Preneel</a:t>
            </a:r>
            <a:endParaRPr lang="en-US"/>
          </a:p>
        </p:txBody>
      </p:sp>
      <p:sp>
        <p:nvSpPr>
          <p:cNvPr id="4" name="TextBox 3"/>
          <p:cNvSpPr txBox="1"/>
          <p:nvPr/>
        </p:nvSpPr>
        <p:spPr>
          <a:xfrm>
            <a:off x="292010" y="1977200"/>
            <a:ext cx="718266" cy="461665"/>
          </a:xfrm>
          <a:prstGeom prst="rect">
            <a:avLst/>
          </a:prstGeom>
          <a:noFill/>
        </p:spPr>
        <p:txBody>
          <a:bodyPr wrap="square" rtlCol="0">
            <a:spAutoFit/>
          </a:bodyPr>
          <a:lstStyle/>
          <a:p>
            <a:r>
              <a:rPr lang="en-US" sz="2400" b="1" smtClean="0"/>
              <a:t>H</a:t>
            </a:r>
            <a:r>
              <a:rPr lang="en-US" sz="2400" b="1" baseline="-25000" smtClean="0"/>
              <a:t>i-1</a:t>
            </a:r>
            <a:endParaRPr lang="en-US" sz="2400" b="1"/>
          </a:p>
        </p:txBody>
      </p:sp>
      <p:sp>
        <p:nvSpPr>
          <p:cNvPr id="5" name="Rectangle 4"/>
          <p:cNvSpPr/>
          <p:nvPr/>
        </p:nvSpPr>
        <p:spPr>
          <a:xfrm>
            <a:off x="1011350" y="2233706"/>
            <a:ext cx="533400" cy="609600"/>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g</a:t>
            </a:r>
            <a:endParaRPr lang="en-US" sz="2400" b="1"/>
          </a:p>
        </p:txBody>
      </p:sp>
      <p:sp>
        <p:nvSpPr>
          <p:cNvPr id="6" name="Rectangle 5"/>
          <p:cNvSpPr/>
          <p:nvPr/>
        </p:nvSpPr>
        <p:spPr>
          <a:xfrm>
            <a:off x="2000876" y="2245510"/>
            <a:ext cx="533400" cy="609600"/>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t>E</a:t>
            </a:r>
            <a:endParaRPr lang="en-US" sz="2400" b="1"/>
          </a:p>
        </p:txBody>
      </p:sp>
      <p:cxnSp>
        <p:nvCxnSpPr>
          <p:cNvPr id="7" name="Straight Arrow Connector 6"/>
          <p:cNvCxnSpPr/>
          <p:nvPr/>
        </p:nvCxnSpPr>
        <p:spPr>
          <a:xfrm>
            <a:off x="400139" y="2524552"/>
            <a:ext cx="5983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554944" y="2537432"/>
            <a:ext cx="44593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68113" y="2880869"/>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68113" y="1535027"/>
            <a:ext cx="0" cy="71155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92797" y="1433069"/>
            <a:ext cx="718266" cy="461665"/>
          </a:xfrm>
          <a:prstGeom prst="rect">
            <a:avLst/>
          </a:prstGeom>
          <a:noFill/>
        </p:spPr>
        <p:txBody>
          <a:bodyPr wrap="square" rtlCol="0">
            <a:spAutoFit/>
          </a:bodyPr>
          <a:lstStyle/>
          <a:p>
            <a:r>
              <a:rPr lang="en-US" sz="2400" b="1" smtClean="0"/>
              <a:t>x</a:t>
            </a:r>
            <a:r>
              <a:rPr lang="en-US" sz="2400" b="1" baseline="-25000" smtClean="0"/>
              <a:t>i</a:t>
            </a:r>
            <a:endParaRPr lang="en-US" sz="2400" b="1"/>
          </a:p>
        </p:txBody>
      </p:sp>
      <p:cxnSp>
        <p:nvCxnSpPr>
          <p:cNvPr id="12" name="Straight Connector 11"/>
          <p:cNvCxnSpPr/>
          <p:nvPr/>
        </p:nvCxnSpPr>
        <p:spPr>
          <a:xfrm>
            <a:off x="2267576" y="1894734"/>
            <a:ext cx="743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11063" y="1894734"/>
            <a:ext cx="0" cy="1621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972033" y="3274748"/>
            <a:ext cx="562243" cy="609600"/>
          </a:xfrm>
          <a:prstGeom prst="ellipse">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smtClean="0">
                <a:solidFill>
                  <a:schemeClr val="bg1"/>
                </a:solidFill>
                <a:effectLst>
                  <a:outerShdw blurRad="38100" dist="38100" dir="2700000" algn="tl">
                    <a:srgbClr val="000000">
                      <a:alpha val="43137"/>
                    </a:srgbClr>
                  </a:outerShdw>
                </a:effectLst>
              </a:rPr>
              <a:t>+</a:t>
            </a:r>
            <a:endParaRPr lang="en-US" sz="2400" b="1">
              <a:solidFill>
                <a:schemeClr val="bg1"/>
              </a:solidFill>
              <a:effectLst>
                <a:outerShdw blurRad="38100" dist="38100" dir="2700000" algn="tl">
                  <a:srgbClr val="000000">
                    <a:alpha val="43137"/>
                  </a:srgbClr>
                </a:outerShdw>
              </a:effectLst>
            </a:endParaRPr>
          </a:p>
        </p:txBody>
      </p:sp>
      <p:cxnSp>
        <p:nvCxnSpPr>
          <p:cNvPr id="15" name="Straight Arrow Connector 14"/>
          <p:cNvCxnSpPr/>
          <p:nvPr/>
        </p:nvCxnSpPr>
        <p:spPr>
          <a:xfrm flipH="1">
            <a:off x="2534276" y="3516227"/>
            <a:ext cx="47678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255234" y="3920837"/>
            <a:ext cx="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615316" y="3804757"/>
            <a:ext cx="718266" cy="461665"/>
          </a:xfrm>
          <a:prstGeom prst="rect">
            <a:avLst/>
          </a:prstGeom>
          <a:noFill/>
        </p:spPr>
        <p:txBody>
          <a:bodyPr wrap="square" rtlCol="0">
            <a:spAutoFit/>
          </a:bodyPr>
          <a:lstStyle/>
          <a:p>
            <a:r>
              <a:rPr lang="en-US" sz="2400" b="1" smtClean="0"/>
              <a:t>H</a:t>
            </a:r>
            <a:r>
              <a:rPr lang="en-US" sz="2400" b="1" baseline="-25000" smtClean="0"/>
              <a:t>i</a:t>
            </a:r>
            <a:endParaRPr lang="en-US" sz="2400" b="1"/>
          </a:p>
        </p:txBody>
      </p:sp>
      <p:cxnSp>
        <p:nvCxnSpPr>
          <p:cNvPr id="18" name="Straight Connector 17"/>
          <p:cNvCxnSpPr/>
          <p:nvPr/>
        </p:nvCxnSpPr>
        <p:spPr>
          <a:xfrm>
            <a:off x="651143" y="2539580"/>
            <a:ext cx="0" cy="978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51143" y="3518375"/>
            <a:ext cx="1320890"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80521" y="1433069"/>
            <a:ext cx="0" cy="385988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3418" y="4693504"/>
            <a:ext cx="2492374" cy="369332"/>
          </a:xfrm>
          <a:prstGeom prst="rect">
            <a:avLst/>
          </a:prstGeom>
          <a:noFill/>
        </p:spPr>
        <p:txBody>
          <a:bodyPr wrap="square" rtlCol="0">
            <a:spAutoFit/>
          </a:bodyPr>
          <a:lstStyle/>
          <a:p>
            <a:r>
              <a:rPr lang="en-US" b="1" smtClean="0"/>
              <a:t>Cấu trúc thuật toán</a:t>
            </a:r>
            <a:endParaRPr lang="en-US" b="1"/>
          </a:p>
        </p:txBody>
      </p:sp>
      <p:sp>
        <p:nvSpPr>
          <p:cNvPr id="22" name="Rectangle 21"/>
          <p:cNvSpPr/>
          <p:nvPr/>
        </p:nvSpPr>
        <p:spPr>
          <a:xfrm>
            <a:off x="4705808" y="2941079"/>
            <a:ext cx="6606208" cy="6415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1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74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33137" y="898359"/>
            <a:ext cx="11601845" cy="5539386"/>
          </a:xfrm>
        </p:spPr>
        <p:txBody>
          <a:bodyPr/>
          <a:lstStyle/>
          <a:p>
            <a:r>
              <a:rPr lang="en-US" b="1"/>
              <a:t>MD (Message Digest)</a:t>
            </a:r>
            <a:endParaRPr lang="en-US" sz="2000" b="1"/>
          </a:p>
          <a:p>
            <a:pPr lvl="1">
              <a:spcBef>
                <a:spcPts val="0"/>
              </a:spcBef>
            </a:pPr>
            <a:r>
              <a:rPr lang="en-US"/>
              <a:t>Designed by Ron Rivest</a:t>
            </a:r>
          </a:p>
          <a:p>
            <a:pPr lvl="1">
              <a:spcBef>
                <a:spcPts val="0"/>
              </a:spcBef>
            </a:pPr>
            <a:r>
              <a:rPr lang="en-US"/>
              <a:t>Family: MD2, MD4, MD5 </a:t>
            </a:r>
          </a:p>
          <a:p>
            <a:r>
              <a:rPr lang="en-US" b="1"/>
              <a:t>SHA (Secure Hash Algorithm)</a:t>
            </a:r>
          </a:p>
          <a:p>
            <a:pPr lvl="1">
              <a:spcBef>
                <a:spcPts val="0"/>
              </a:spcBef>
            </a:pPr>
            <a:r>
              <a:rPr lang="en-US"/>
              <a:t>Designed by NIST </a:t>
            </a:r>
          </a:p>
          <a:p>
            <a:pPr lvl="1">
              <a:spcBef>
                <a:spcPts val="0"/>
              </a:spcBef>
            </a:pPr>
            <a:r>
              <a:rPr lang="en-US"/>
              <a:t>Family: SHA-0, SHA-1, and SHA-2</a:t>
            </a:r>
          </a:p>
          <a:p>
            <a:pPr lvl="2">
              <a:spcBef>
                <a:spcPts val="0"/>
              </a:spcBef>
            </a:pPr>
            <a:r>
              <a:rPr lang="en-US" sz="2800"/>
              <a:t>SHA-2: SHA-224, SHA-256, SHA-384, SHA-512</a:t>
            </a:r>
          </a:p>
          <a:p>
            <a:pPr lvl="2">
              <a:spcBef>
                <a:spcPts val="0"/>
              </a:spcBef>
            </a:pPr>
            <a:r>
              <a:rPr lang="en-US" sz="2800"/>
              <a:t>SHA-3: New standard in competition </a:t>
            </a:r>
          </a:p>
          <a:p>
            <a:r>
              <a:rPr lang="en-US" smtClean="0"/>
              <a:t>…</a:t>
            </a:r>
            <a:endParaRPr lang="en-US"/>
          </a:p>
        </p:txBody>
      </p:sp>
      <p:sp>
        <p:nvSpPr>
          <p:cNvPr id="3" name="Title 2"/>
          <p:cNvSpPr>
            <a:spLocks noGrp="1"/>
          </p:cNvSpPr>
          <p:nvPr>
            <p:ph type="title"/>
          </p:nvPr>
        </p:nvSpPr>
        <p:spPr>
          <a:xfrm>
            <a:off x="1110915" y="156579"/>
            <a:ext cx="10515600" cy="741780"/>
          </a:xfrm>
        </p:spPr>
        <p:txBody>
          <a:bodyPr/>
          <a:lstStyle/>
          <a:p>
            <a:r>
              <a:rPr lang="en-US" smtClean="0"/>
              <a:t> Họ hàm băm</a:t>
            </a:r>
            <a:endParaRPr lang="en-US"/>
          </a:p>
        </p:txBody>
      </p:sp>
    </p:spTree>
    <p:extLst>
      <p:ext uri="{BB962C8B-B14F-4D97-AF65-F5344CB8AC3E}">
        <p14:creationId xmlns:p14="http://schemas.microsoft.com/office/powerpoint/2010/main" val="256641893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33137" y="1086667"/>
            <a:ext cx="11601845" cy="5351078"/>
          </a:xfrm>
        </p:spPr>
        <p:txBody>
          <a:bodyPr/>
          <a:lstStyle/>
          <a:p>
            <a:r>
              <a:rPr lang="en-US" smtClean="0"/>
              <a:t>Tấn công kiểu vét cạn </a:t>
            </a:r>
          </a:p>
          <a:p>
            <a:r>
              <a:rPr lang="en-US" smtClean="0"/>
              <a:t>Tấn công vào tính chất kháng tiền ảnh, kháng tiền ảnh thứ 2</a:t>
            </a:r>
          </a:p>
          <a:p>
            <a:pPr lvl="1"/>
            <a:r>
              <a:rPr lang="en-US" smtClean="0"/>
              <a:t>Tìm m sao cho H(m) bằng một giá trị băm y đã cho</a:t>
            </a:r>
          </a:p>
          <a:p>
            <a:r>
              <a:rPr lang="en-US" smtClean="0"/>
              <a:t>Kháng va chạm</a:t>
            </a:r>
          </a:p>
          <a:p>
            <a:pPr lvl="1"/>
            <a:r>
              <a:rPr lang="en-US" smtClean="0"/>
              <a:t>Tìm hai thông điệp </a:t>
            </a:r>
            <a:r>
              <a:rPr lang="en-US" b="1"/>
              <a:t>x </a:t>
            </a:r>
            <a:r>
              <a:rPr lang="en-US" b="1">
                <a:sym typeface="Symbol"/>
              </a:rPr>
              <a:t></a:t>
            </a:r>
            <a:r>
              <a:rPr lang="en-US" b="1"/>
              <a:t> </a:t>
            </a:r>
            <a:r>
              <a:rPr lang="en-US" b="1" i="1"/>
              <a:t>y </a:t>
            </a:r>
            <a:r>
              <a:rPr lang="en-US" b="1"/>
              <a:t> mà H(x) = H(y) </a:t>
            </a:r>
            <a:endParaRPr lang="en-US"/>
          </a:p>
        </p:txBody>
      </p:sp>
      <p:sp>
        <p:nvSpPr>
          <p:cNvPr id="3" name="Title 2"/>
          <p:cNvSpPr>
            <a:spLocks noGrp="1"/>
          </p:cNvSpPr>
          <p:nvPr>
            <p:ph type="title"/>
          </p:nvPr>
        </p:nvSpPr>
        <p:spPr>
          <a:xfrm>
            <a:off x="1110915" y="156579"/>
            <a:ext cx="10515600" cy="741780"/>
          </a:xfrm>
        </p:spPr>
        <p:txBody>
          <a:bodyPr/>
          <a:lstStyle/>
          <a:p>
            <a:r>
              <a:rPr lang="en-US"/>
              <a:t> </a:t>
            </a:r>
            <a:r>
              <a:rPr lang="en-US" smtClean="0"/>
              <a:t>Các tấn công lên hàm băm</a:t>
            </a:r>
            <a:endParaRPr lang="en-US"/>
          </a:p>
        </p:txBody>
      </p:sp>
    </p:spTree>
    <p:extLst>
      <p:ext uri="{BB962C8B-B14F-4D97-AF65-F5344CB8AC3E}">
        <p14:creationId xmlns:p14="http://schemas.microsoft.com/office/powerpoint/2010/main" val="341849104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96254" y="1054583"/>
                <a:ext cx="12208041" cy="5351078"/>
              </a:xfrm>
            </p:spPr>
            <p:txBody>
              <a:bodyPr/>
              <a:lstStyle/>
              <a:p>
                <a:r>
                  <a:rPr lang="en-US" sz="2600" b="0" smtClean="0">
                    <a:solidFill>
                      <a:schemeClr val="tx1"/>
                    </a:solidFill>
                  </a:rPr>
                  <a:t>Cần </a:t>
                </a:r>
                <a:r>
                  <a:rPr lang="en-US" sz="2600" b="0">
                    <a:solidFill>
                      <a:schemeClr val="tx1"/>
                    </a:solidFill>
                  </a:rPr>
                  <a:t>có bao nhiêu người để xác suất 2 người trong số đó trùng ngày sinh &gt; 50% ?</a:t>
                </a:r>
              </a:p>
              <a:p>
                <a:r>
                  <a:rPr lang="en-US" sz="2600" b="0" smtClean="0">
                    <a:solidFill>
                      <a:schemeClr val="tx1"/>
                    </a:solidFill>
                  </a:rPr>
                  <a:t>Trong 23 </a:t>
                </a:r>
                <a:r>
                  <a:rPr lang="en-US" sz="2600" b="0">
                    <a:solidFill>
                      <a:schemeClr val="tx1"/>
                    </a:solidFill>
                  </a:rPr>
                  <a:t>người được chọn 1 cách ngẫu nhiên thì ít nhất có 2 người trùng ngày sinh (tức có va chạm mạnh)</a:t>
                </a:r>
              </a:p>
              <a:p>
                <a:r>
                  <a:rPr lang="en-US" sz="2600" b="0" smtClean="0">
                    <a:solidFill>
                      <a:schemeClr val="tx1"/>
                    </a:solidFill>
                  </a:rPr>
                  <a:t>Người ta chứng minh được rằng: </a:t>
                </a:r>
                <a:r>
                  <a:rPr lang="en-US" sz="2600" b="0">
                    <a:solidFill>
                      <a:schemeClr val="tx1"/>
                    </a:solidFill>
                  </a:rPr>
                  <a:t>Nếu có tất cả </a:t>
                </a:r>
                <a:r>
                  <a:rPr lang="en-US" sz="2600" b="0" i="1">
                    <a:solidFill>
                      <a:schemeClr val="tx1"/>
                    </a:solidFill>
                  </a:rPr>
                  <a:t>n</a:t>
                </a:r>
                <a:r>
                  <a:rPr lang="en-US" sz="2600" b="0">
                    <a:solidFill>
                      <a:schemeClr val="tx1"/>
                    </a:solidFill>
                  </a:rPr>
                  <a:t> bản tóm lược, và </a:t>
                </a:r>
                <a:endParaRPr lang="en-US" sz="2600" b="0" smtClean="0">
                  <a:solidFill>
                    <a:schemeClr val="tx1"/>
                  </a:solidFill>
                </a:endParaRPr>
              </a:p>
              <a:p>
                <a:pPr marL="152396" indent="0">
                  <a:buNone/>
                </a:pPr>
                <a14:m>
                  <m:oMath xmlns:m="http://schemas.openxmlformats.org/officeDocument/2006/math">
                    <m:r>
                      <a:rPr lang="en-US" sz="2600" b="0" i="1">
                        <a:solidFill>
                          <a:schemeClr val="tx1"/>
                        </a:solidFill>
                        <a:latin typeface="Cambria Math"/>
                      </a:rPr>
                      <m:t>𝑘</m:t>
                    </m:r>
                    <m:r>
                      <a:rPr lang="en-US" sz="2600" b="0" i="1">
                        <a:solidFill>
                          <a:schemeClr val="tx1"/>
                        </a:solidFill>
                        <a:latin typeface="Cambria Math"/>
                        <a:ea typeface="Cambria Math"/>
                      </a:rPr>
                      <m:t>≈</m:t>
                    </m:r>
                    <m:rad>
                      <m:radPr>
                        <m:degHide m:val="on"/>
                        <m:ctrlPr>
                          <a:rPr lang="en-US" sz="2600" b="0" i="1">
                            <a:solidFill>
                              <a:schemeClr val="tx1"/>
                            </a:solidFill>
                            <a:latin typeface="Cambria Math" panose="02040503050406030204" pitchFamily="18" charset="0"/>
                            <a:ea typeface="Cambria Math"/>
                          </a:rPr>
                        </m:ctrlPr>
                      </m:radPr>
                      <m:deg/>
                      <m:e>
                        <m:r>
                          <a:rPr lang="en-US" sz="2600" b="0" i="1">
                            <a:solidFill>
                              <a:schemeClr val="tx1"/>
                            </a:solidFill>
                            <a:latin typeface="Cambria Math"/>
                            <a:ea typeface="Cambria Math"/>
                          </a:rPr>
                          <m:t>2</m:t>
                        </m:r>
                        <m:r>
                          <a:rPr lang="en-US" sz="2600" b="0" i="1">
                            <a:solidFill>
                              <a:schemeClr val="tx1"/>
                            </a:solidFill>
                            <a:latin typeface="Cambria Math"/>
                            <a:ea typeface="Cambria Math"/>
                          </a:rPr>
                          <m:t>𝑛𝑙𝑛</m:t>
                        </m:r>
                        <m:f>
                          <m:fPr>
                            <m:ctrlPr>
                              <a:rPr lang="en-US" sz="2600" b="0" i="1">
                                <a:solidFill>
                                  <a:schemeClr val="tx1"/>
                                </a:solidFill>
                                <a:latin typeface="Cambria Math" panose="02040503050406030204" pitchFamily="18" charset="0"/>
                                <a:ea typeface="Cambria Math"/>
                              </a:rPr>
                            </m:ctrlPr>
                          </m:fPr>
                          <m:num>
                            <m:r>
                              <a:rPr lang="en-US" sz="2600" b="0" i="1">
                                <a:solidFill>
                                  <a:schemeClr val="tx1"/>
                                </a:solidFill>
                                <a:latin typeface="Cambria Math"/>
                                <a:ea typeface="Cambria Math"/>
                              </a:rPr>
                              <m:t>1</m:t>
                            </m:r>
                          </m:num>
                          <m:den>
                            <m:r>
                              <a:rPr lang="en-US" sz="2600" b="0" i="1">
                                <a:solidFill>
                                  <a:schemeClr val="tx1"/>
                                </a:solidFill>
                                <a:latin typeface="Cambria Math"/>
                                <a:ea typeface="Cambria Math"/>
                              </a:rPr>
                              <m:t>1−</m:t>
                            </m:r>
                            <m:r>
                              <a:rPr lang="en-US" sz="2600" b="0" i="1">
                                <a:solidFill>
                                  <a:schemeClr val="tx1"/>
                                </a:solidFill>
                                <a:latin typeface="Cambria Math"/>
                                <a:ea typeface="Cambria Math"/>
                              </a:rPr>
                              <m:t>𝜀</m:t>
                            </m:r>
                          </m:den>
                        </m:f>
                      </m:e>
                    </m:rad>
                  </m:oMath>
                </a14:m>
                <a:r>
                  <a:rPr lang="en-US" sz="2600" b="0">
                    <a:solidFill>
                      <a:schemeClr val="tx1"/>
                    </a:solidFill>
                  </a:rPr>
                  <a:t> thì trong </a:t>
                </a:r>
                <a:r>
                  <a:rPr lang="en-US" sz="2600" b="0" i="1">
                    <a:solidFill>
                      <a:schemeClr val="tx1"/>
                    </a:solidFill>
                  </a:rPr>
                  <a:t>k</a:t>
                </a:r>
                <a:r>
                  <a:rPr lang="en-US" sz="2600" b="0">
                    <a:solidFill>
                      <a:schemeClr val="tx1"/>
                    </a:solidFill>
                  </a:rPr>
                  <a:t> văn bản được chọn ngẫu nhiên có ít nhất một va chạm mạnh (tức là có x </a:t>
                </a:r>
                <a:r>
                  <a:rPr lang="en-US" sz="2600" b="0">
                    <a:solidFill>
                      <a:schemeClr val="tx1"/>
                    </a:solidFill>
                    <a:sym typeface="Symbol"/>
                  </a:rPr>
                  <a:t> y mà h(x) = h(y)) với xác suất là </a:t>
                </a:r>
                <a:r>
                  <a:rPr lang="en-US" sz="2600" b="0" i="1">
                    <a:solidFill>
                      <a:schemeClr val="tx1"/>
                    </a:solidFill>
                    <a:sym typeface="Symbol"/>
                  </a:rPr>
                  <a:t> </a:t>
                </a:r>
                <a:endParaRPr lang="en-US" sz="2600" b="0" i="1" smtClean="0">
                  <a:solidFill>
                    <a:schemeClr val="tx1"/>
                  </a:solidFill>
                  <a:sym typeface="Symbol"/>
                </a:endParaRPr>
              </a:p>
              <a:p>
                <a:r>
                  <a:rPr lang="en-US" sz="2600" b="0" smtClean="0">
                    <a:solidFill>
                      <a:schemeClr val="tx1"/>
                    </a:solidFill>
                    <a:sym typeface="Symbol"/>
                  </a:rPr>
                  <a:t>Khi </a:t>
                </a:r>
                <a:r>
                  <a:rPr lang="en-US" sz="2600" b="0" i="1">
                    <a:solidFill>
                      <a:schemeClr val="tx1"/>
                    </a:solidFill>
                    <a:sym typeface="Symbol"/>
                  </a:rPr>
                  <a:t> = 0.5 </a:t>
                </a:r>
                <a:r>
                  <a:rPr lang="en-US" sz="2600" b="0">
                    <a:solidFill>
                      <a:schemeClr val="tx1"/>
                    </a:solidFill>
                    <a:sym typeface="Symbol"/>
                  </a:rPr>
                  <a:t>thì</a:t>
                </a:r>
                <a:r>
                  <a:rPr lang="en-US" sz="2600" b="0" i="1">
                    <a:solidFill>
                      <a:schemeClr val="tx1"/>
                    </a:solidFill>
                    <a:sym typeface="Symbol"/>
                  </a:rPr>
                  <a:t> </a:t>
                </a:r>
                <a14:m>
                  <m:oMath xmlns:m="http://schemas.openxmlformats.org/officeDocument/2006/math">
                    <m:r>
                      <a:rPr lang="en-US" sz="2600" b="0" i="1">
                        <a:solidFill>
                          <a:schemeClr val="tx1"/>
                        </a:solidFill>
                        <a:latin typeface="Cambria Math"/>
                      </a:rPr>
                      <m:t>𝑘</m:t>
                    </m:r>
                    <m:r>
                      <a:rPr lang="en-US" sz="2600" b="0" i="1">
                        <a:solidFill>
                          <a:schemeClr val="tx1"/>
                        </a:solidFill>
                        <a:latin typeface="Cambria Math"/>
                        <a:ea typeface="Cambria Math"/>
                      </a:rPr>
                      <m:t>≈1.17</m:t>
                    </m:r>
                    <m:rad>
                      <m:radPr>
                        <m:degHide m:val="on"/>
                        <m:ctrlPr>
                          <a:rPr lang="en-US" sz="2600" b="0" i="1">
                            <a:solidFill>
                              <a:schemeClr val="tx1"/>
                            </a:solidFill>
                            <a:latin typeface="Cambria Math" panose="02040503050406030204" pitchFamily="18" charset="0"/>
                            <a:ea typeface="Cambria Math"/>
                          </a:rPr>
                        </m:ctrlPr>
                      </m:radPr>
                      <m:deg/>
                      <m:e>
                        <m:r>
                          <a:rPr lang="en-US" sz="2600" b="0" i="1">
                            <a:solidFill>
                              <a:schemeClr val="tx1"/>
                            </a:solidFill>
                            <a:latin typeface="Cambria Math"/>
                            <a:ea typeface="Cambria Math"/>
                          </a:rPr>
                          <m:t>𝑛</m:t>
                        </m:r>
                      </m:e>
                    </m:rad>
                  </m:oMath>
                </a14:m>
                <a:r>
                  <a:rPr lang="en-US" sz="2600" b="0">
                    <a:solidFill>
                      <a:schemeClr val="tx1"/>
                    </a:solidFill>
                  </a:rPr>
                  <a:t>, trong trường hợp ngày sinh n = 365, nên k </a:t>
                </a:r>
                <a14:m>
                  <m:oMath xmlns:m="http://schemas.openxmlformats.org/officeDocument/2006/math">
                    <m:r>
                      <a:rPr lang="en-US" sz="2600" b="0" i="1">
                        <a:solidFill>
                          <a:schemeClr val="tx1"/>
                        </a:solidFill>
                        <a:latin typeface="Cambria Math"/>
                        <a:ea typeface="Cambria Math"/>
                      </a:rPr>
                      <m:t>≈</m:t>
                    </m:r>
                  </m:oMath>
                </a14:m>
                <a:r>
                  <a:rPr lang="en-US" sz="2600" b="0" smtClean="0">
                    <a:solidFill>
                      <a:schemeClr val="tx1"/>
                    </a:solidFill>
                  </a:rPr>
                  <a:t>23</a:t>
                </a:r>
              </a:p>
              <a:p>
                <a:r>
                  <a:rPr lang="en-US" sz="2600" b="0">
                    <a:solidFill>
                      <a:schemeClr val="tx1"/>
                    </a:solidFill>
                  </a:rPr>
                  <a:t>Với vấn đề chọn độ dài cho đầu ra của hàm băm. Nếu là 40 bít, thì n = 2</a:t>
                </a:r>
                <a:r>
                  <a:rPr lang="en-US" sz="2600" b="0" baseline="30000">
                    <a:solidFill>
                      <a:schemeClr val="tx1"/>
                    </a:solidFill>
                  </a:rPr>
                  <a:t>40 , </a:t>
                </a:r>
                <a:r>
                  <a:rPr lang="en-US" sz="2600" b="0">
                    <a:solidFill>
                      <a:schemeClr val="tx1"/>
                    </a:solidFill>
                  </a:rPr>
                  <a:t>do đó k</a:t>
                </a:r>
                <a14:m>
                  <m:oMath xmlns:m="http://schemas.openxmlformats.org/officeDocument/2006/math">
                    <m:r>
                      <a:rPr lang="en-US" sz="2600" b="0">
                        <a:solidFill>
                          <a:schemeClr val="tx1"/>
                        </a:solidFill>
                        <a:latin typeface="Cambria Math"/>
                        <a:ea typeface="Cambria Math"/>
                      </a:rPr>
                      <m:t> </m:t>
                    </m:r>
                    <m:r>
                      <a:rPr lang="en-US" sz="2600" b="0" i="1">
                        <a:solidFill>
                          <a:schemeClr val="tx1"/>
                        </a:solidFill>
                        <a:latin typeface="Cambria Math"/>
                        <a:ea typeface="Cambria Math"/>
                      </a:rPr>
                      <m:t>≈</m:t>
                    </m:r>
                  </m:oMath>
                </a14:m>
                <a:r>
                  <a:rPr lang="en-US" sz="2600" b="0">
                    <a:solidFill>
                      <a:schemeClr val="tx1"/>
                    </a:solidFill>
                  </a:rPr>
                  <a:t>2</a:t>
                </a:r>
                <a:r>
                  <a:rPr lang="en-US" sz="2600" b="0" baseline="30000">
                    <a:solidFill>
                      <a:schemeClr val="tx1"/>
                    </a:solidFill>
                  </a:rPr>
                  <a:t>20 </a:t>
                </a:r>
                <a:r>
                  <a:rPr lang="en-US" sz="2600" b="0">
                    <a:solidFill>
                      <a:schemeClr val="tx1"/>
                    </a:solidFill>
                  </a:rPr>
                  <a:t>(khoảng 1 triệu văn bản) sẽ có một va chạm mạnh, như vậy là không an </a:t>
                </a:r>
                <a:r>
                  <a:rPr lang="en-US" sz="2600" b="0" smtClean="0">
                    <a:solidFill>
                      <a:schemeClr val="tx1"/>
                    </a:solidFill>
                  </a:rPr>
                  <a:t>toàn!</a:t>
                </a:r>
                <a:endParaRPr lang="en-US" sz="2600" b="0">
                  <a:solidFill>
                    <a:schemeClr val="tx1"/>
                  </a:solidFill>
                </a:endParaRPr>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96254" y="1054583"/>
                <a:ext cx="12208041" cy="5351078"/>
              </a:xfrm>
              <a:blipFill>
                <a:blip r:embed="rId2"/>
                <a:stretch>
                  <a:fillRect r="-100" b="-1481"/>
                </a:stretch>
              </a:blipFill>
            </p:spPr>
            <p:txBody>
              <a:bodyPr/>
              <a:lstStyle/>
              <a:p>
                <a:r>
                  <a:rPr lang="en-US">
                    <a:noFill/>
                  </a:rPr>
                  <a:t> </a:t>
                </a:r>
              </a:p>
            </p:txBody>
          </p:sp>
        </mc:Fallback>
      </mc:AlternateContent>
      <p:sp>
        <p:nvSpPr>
          <p:cNvPr id="3" name="Title 2"/>
          <p:cNvSpPr>
            <a:spLocks noGrp="1"/>
          </p:cNvSpPr>
          <p:nvPr>
            <p:ph type="title"/>
          </p:nvPr>
        </p:nvSpPr>
        <p:spPr>
          <a:xfrm>
            <a:off x="966536" y="192505"/>
            <a:ext cx="10515600" cy="737937"/>
          </a:xfrm>
        </p:spPr>
        <p:txBody>
          <a:bodyPr/>
          <a:lstStyle/>
          <a:p>
            <a:r>
              <a:rPr lang="en-US" smtClean="0"/>
              <a:t>Tấn công ngày sinh nhật</a:t>
            </a:r>
            <a:endParaRPr lang="en-US"/>
          </a:p>
        </p:txBody>
      </p:sp>
    </p:spTree>
    <p:extLst>
      <p:ext uri="{BB962C8B-B14F-4D97-AF65-F5344CB8AC3E}">
        <p14:creationId xmlns:p14="http://schemas.microsoft.com/office/powerpoint/2010/main" val="15636760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8337" y="898358"/>
            <a:ext cx="11906645" cy="5539387"/>
          </a:xfrm>
        </p:spPr>
        <p:txBody>
          <a:bodyPr/>
          <a:lstStyle/>
          <a:p>
            <a:r>
              <a:rPr lang="en-US" b="1" smtClean="0"/>
              <a:t>Chữ kí số:</a:t>
            </a:r>
          </a:p>
          <a:p>
            <a:pPr lvl="1">
              <a:spcBef>
                <a:spcPts val="0"/>
              </a:spcBef>
            </a:pPr>
            <a:r>
              <a:rPr lang="en-US" sz="2400" smtClean="0"/>
              <a:t>Chữ kí </a:t>
            </a:r>
            <a:r>
              <a:rPr lang="en-US" sz="2400"/>
              <a:t>thông thường được bao gồm trong tài liệu, là một phần không tách rời của tài liệu</a:t>
            </a:r>
          </a:p>
          <a:p>
            <a:pPr lvl="1">
              <a:spcBef>
                <a:spcPts val="0"/>
              </a:spcBef>
            </a:pPr>
            <a:r>
              <a:rPr lang="en-US" sz="2400" smtClean="0"/>
              <a:t>Nhưng </a:t>
            </a:r>
            <a:r>
              <a:rPr lang="en-US" sz="2400"/>
              <a:t>khi ký tài liệu số, chữ ký số là phần tách riêng, được gửi kèm cùng tài liệu</a:t>
            </a:r>
          </a:p>
          <a:p>
            <a:pPr lvl="1">
              <a:spcBef>
                <a:spcPts val="0"/>
              </a:spcBef>
            </a:pPr>
            <a:r>
              <a:rPr lang="en-US" sz="2400"/>
              <a:t>Chữ ký tay thường “giống nhau” trên nhiều văn </a:t>
            </a:r>
            <a:r>
              <a:rPr lang="en-US" sz="2400" smtClean="0"/>
              <a:t>bản</a:t>
            </a:r>
          </a:p>
          <a:p>
            <a:pPr lvl="1">
              <a:spcBef>
                <a:spcPts val="0"/>
              </a:spcBef>
            </a:pPr>
            <a:r>
              <a:rPr lang="en-US" sz="2400"/>
              <a:t>Chữ ký số: Mỗi văn bản là một chữ ký số duy nhất (</a:t>
            </a:r>
            <a:r>
              <a:rPr lang="en-US" sz="2400" smtClean="0"/>
              <a:t>1-1)</a:t>
            </a:r>
            <a:endParaRPr lang="en-US" sz="2400"/>
          </a:p>
        </p:txBody>
      </p:sp>
      <p:sp>
        <p:nvSpPr>
          <p:cNvPr id="3" name="Title 2"/>
          <p:cNvSpPr>
            <a:spLocks noGrp="1"/>
          </p:cNvSpPr>
          <p:nvPr>
            <p:ph type="title"/>
          </p:nvPr>
        </p:nvSpPr>
        <p:spPr>
          <a:xfrm>
            <a:off x="838200" y="224589"/>
            <a:ext cx="11000874" cy="673769"/>
          </a:xfrm>
        </p:spPr>
        <p:txBody>
          <a:bodyPr/>
          <a:lstStyle/>
          <a:p>
            <a:r>
              <a:rPr lang="en-US" smtClean="0"/>
              <a:t>  Xác thực và chữ kí số</a:t>
            </a:r>
            <a:endParaRPr lang="en-US"/>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780" y="4034270"/>
            <a:ext cx="7605713"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56425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0633" y="786064"/>
            <a:ext cx="11794350" cy="5651682"/>
          </a:xfrm>
        </p:spPr>
        <p:txBody>
          <a:bodyPr/>
          <a:lstStyle/>
          <a:p>
            <a:r>
              <a:rPr lang="en-US" smtClean="0"/>
              <a:t>Phương pháp kiểm tra chữ kí:</a:t>
            </a:r>
          </a:p>
          <a:p>
            <a:pPr lvl="1"/>
            <a:r>
              <a:rPr lang="vi-VN" sz="2600"/>
              <a:t>Đối với một chữ ký thông thường, khi người nhận nhận được một tài liệu, </a:t>
            </a:r>
            <a:r>
              <a:rPr lang="en-US" sz="2600"/>
              <a:t>họ</a:t>
            </a:r>
            <a:r>
              <a:rPr lang="vi-VN" sz="2600"/>
              <a:t> so sánh chữ ký trên văn bản </a:t>
            </a:r>
            <a:r>
              <a:rPr lang="en-US" sz="2600"/>
              <a:t>với</a:t>
            </a:r>
            <a:r>
              <a:rPr lang="vi-VN" sz="2600"/>
              <a:t> chữ ký trong hồ </a:t>
            </a:r>
            <a:r>
              <a:rPr lang="vi-VN" sz="2600" smtClean="0"/>
              <a:t>sơ</a:t>
            </a:r>
            <a:r>
              <a:rPr lang="en-US" sz="2600" smtClean="0"/>
              <a:t>.</a:t>
            </a:r>
          </a:p>
          <a:p>
            <a:pPr lvl="1"/>
            <a:r>
              <a:rPr lang="vi-VN" sz="2600"/>
              <a:t>Đối với một chữ ký số, người nhận nhận được </a:t>
            </a:r>
            <a:r>
              <a:rPr lang="en-US" sz="2600"/>
              <a:t>tài liệu số </a:t>
            </a:r>
            <a:r>
              <a:rPr lang="vi-VN" sz="2600"/>
              <a:t>và chữ ký. Người nhận cần phải áp dụng một kỹ thuật </a:t>
            </a:r>
            <a:r>
              <a:rPr lang="en-US" sz="2600" b="1"/>
              <a:t>kiểm tra</a:t>
            </a:r>
            <a:r>
              <a:rPr lang="vi-VN" sz="2600" b="1"/>
              <a:t> </a:t>
            </a:r>
            <a:r>
              <a:rPr lang="vi-VN" sz="2600"/>
              <a:t>sự kết hợp của thông điệp và chữ ký để </a:t>
            </a:r>
            <a:r>
              <a:rPr lang="vi-VN" sz="2600" b="1"/>
              <a:t>xác minh tính xác </a:t>
            </a:r>
            <a:r>
              <a:rPr lang="vi-VN" sz="2600" b="1" smtClean="0"/>
              <a:t>thực</a:t>
            </a:r>
            <a:r>
              <a:rPr lang="en-US" sz="2600" b="1" smtClean="0"/>
              <a:t>.</a:t>
            </a:r>
          </a:p>
          <a:p>
            <a:pPr lvl="1"/>
            <a:r>
              <a:rPr lang="en-US" sz="2600"/>
              <a:t>Chữ ký viết tay thường rất ngắn. Một chữ ký số phải mang được chút gắn bó nào đó với từng bít của thông </a:t>
            </a:r>
            <a:r>
              <a:rPr lang="en-US" sz="2600" smtClean="0"/>
              <a:t>tin</a:t>
            </a:r>
          </a:p>
          <a:p>
            <a:pPr lvl="2"/>
            <a:r>
              <a:rPr lang="en-US" smtClean="0">
                <a:sym typeface="Symbol" panose="05050102010706020507" pitchFamily="18" charset="2"/>
              </a:rPr>
              <a:t></a:t>
            </a:r>
            <a:r>
              <a:rPr lang="en-US" b="1">
                <a:sym typeface="Wingdings" pitchFamily="2" charset="2"/>
              </a:rPr>
              <a:t> </a:t>
            </a:r>
            <a:r>
              <a:rPr lang="en-US">
                <a:sym typeface="Wingdings" pitchFamily="2" charset="2"/>
              </a:rPr>
              <a:t>theo hình dung ban đầu, độ dài chữ ký số cũng phải theo độ dài của văn </a:t>
            </a:r>
            <a:r>
              <a:rPr lang="en-US" smtClean="0">
                <a:sym typeface="Wingdings" pitchFamily="2" charset="2"/>
              </a:rPr>
              <a:t>bản</a:t>
            </a:r>
          </a:p>
          <a:p>
            <a:pPr lvl="2"/>
            <a:r>
              <a:rPr lang="en-US">
                <a:sym typeface="Wingdings" pitchFamily="2" charset="2"/>
              </a:rPr>
              <a:t>Cần có được chữ ký ngắn </a:t>
            </a:r>
            <a:r>
              <a:rPr lang="en-US">
                <a:sym typeface="Symbol" panose="05050102010706020507" pitchFamily="18" charset="2"/>
              </a:rPr>
              <a:t></a:t>
            </a:r>
            <a:r>
              <a:rPr lang="en-US" smtClean="0">
                <a:sym typeface="Wingdings" pitchFamily="2" charset="2"/>
              </a:rPr>
              <a:t> </a:t>
            </a:r>
            <a:r>
              <a:rPr lang="en-US">
                <a:sym typeface="Wingdings" pitchFamily="2" charset="2"/>
              </a:rPr>
              <a:t>Phải dùng thêm một kỹ thuật </a:t>
            </a:r>
            <a:r>
              <a:rPr lang="en-US" smtClean="0">
                <a:sym typeface="Wingdings" pitchFamily="2" charset="2"/>
              </a:rPr>
              <a:t>riêng</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2102006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342900" indent="-342900">
              <a:lnSpc>
                <a:spcPct val="130000"/>
              </a:lnSpc>
              <a:buFont typeface="Times New Roman" pitchFamily="18" charset="0"/>
              <a:buChar char="■"/>
              <a:defRPr/>
            </a:pPr>
            <a:r>
              <a:rPr lang="en-US" b="1">
                <a:solidFill>
                  <a:schemeClr val="tx1"/>
                </a:solidFill>
              </a:rPr>
              <a:t>Giải:</a:t>
            </a:r>
          </a:p>
          <a:p>
            <a:pPr marL="742950" lvl="1" indent="-285750">
              <a:lnSpc>
                <a:spcPct val="130000"/>
              </a:lnSpc>
              <a:spcBef>
                <a:spcPts val="0"/>
              </a:spcBef>
              <a:buFont typeface="Arial" pitchFamily="34" charset="0"/>
              <a:buChar char="□"/>
              <a:defRPr/>
            </a:pPr>
            <a:r>
              <a:rPr lang="en-US">
                <a:solidFill>
                  <a:schemeClr val="tx1"/>
                </a:solidFill>
              </a:rPr>
              <a:t>Áp dụng các tính chất của modulo, ta có:</a:t>
            </a:r>
          </a:p>
          <a:p>
            <a:pPr marL="1143000" lvl="2" indent="-228600">
              <a:lnSpc>
                <a:spcPct val="130000"/>
              </a:lnSpc>
              <a:spcBef>
                <a:spcPts val="0"/>
              </a:spcBef>
              <a:buFont typeface="Arial" pitchFamily="34" charset="0"/>
              <a:buChar char="●"/>
              <a:defRPr/>
            </a:pPr>
            <a:r>
              <a:rPr lang="en-US">
                <a:solidFill>
                  <a:schemeClr val="tx1"/>
                </a:solidFill>
              </a:rPr>
              <a:t>(11 * 19 + 10</a:t>
            </a:r>
            <a:r>
              <a:rPr lang="en-US" baseline="30000">
                <a:solidFill>
                  <a:schemeClr val="tx1"/>
                </a:solidFill>
              </a:rPr>
              <a:t>17</a:t>
            </a:r>
            <a:r>
              <a:rPr lang="en-US">
                <a:solidFill>
                  <a:schemeClr val="tx1"/>
                </a:solidFill>
              </a:rPr>
              <a:t>) mod 7 </a:t>
            </a:r>
          </a:p>
          <a:p>
            <a:pPr marL="1143000" lvl="2" indent="-228600">
              <a:lnSpc>
                <a:spcPct val="130000"/>
              </a:lnSpc>
              <a:spcBef>
                <a:spcPts val="0"/>
              </a:spcBef>
              <a:defRPr/>
            </a:pPr>
            <a:r>
              <a:rPr lang="en-US">
                <a:solidFill>
                  <a:schemeClr val="tx1"/>
                </a:solidFill>
              </a:rPr>
              <a:t>   = ((11 * 19) mod 7 + 10</a:t>
            </a:r>
            <a:r>
              <a:rPr lang="en-US" baseline="30000">
                <a:solidFill>
                  <a:schemeClr val="tx1"/>
                </a:solidFill>
              </a:rPr>
              <a:t>17</a:t>
            </a:r>
            <a:r>
              <a:rPr lang="en-US">
                <a:solidFill>
                  <a:schemeClr val="tx1"/>
                </a:solidFill>
              </a:rPr>
              <a:t> mod 7) mod 7</a:t>
            </a:r>
          </a:p>
          <a:p>
            <a:pPr marL="1143000" lvl="2" indent="-228600">
              <a:lnSpc>
                <a:spcPct val="130000"/>
              </a:lnSpc>
              <a:spcBef>
                <a:spcPts val="0"/>
              </a:spcBef>
              <a:defRPr/>
            </a:pPr>
            <a:r>
              <a:rPr lang="en-US">
                <a:solidFill>
                  <a:schemeClr val="tx1"/>
                </a:solidFill>
              </a:rPr>
              <a:t>   = ((11 mod 7 * 19 mod 7) mod 7 + (10 mod 7)</a:t>
            </a:r>
            <a:r>
              <a:rPr lang="en-US" baseline="30000">
                <a:solidFill>
                  <a:schemeClr val="tx1"/>
                </a:solidFill>
              </a:rPr>
              <a:t>17</a:t>
            </a:r>
            <a:r>
              <a:rPr lang="en-US">
                <a:solidFill>
                  <a:schemeClr val="tx1"/>
                </a:solidFill>
              </a:rPr>
              <a:t>) mod 7</a:t>
            </a:r>
          </a:p>
          <a:p>
            <a:pPr marL="1143000" lvl="2" indent="-228600">
              <a:lnSpc>
                <a:spcPct val="130000"/>
              </a:lnSpc>
              <a:spcBef>
                <a:spcPts val="0"/>
              </a:spcBef>
              <a:defRPr/>
            </a:pPr>
            <a:r>
              <a:rPr lang="en-US">
                <a:solidFill>
                  <a:schemeClr val="tx1"/>
                </a:solidFill>
              </a:rPr>
              <a:t>   = ((4 * 5) mod 7 + (((3</a:t>
            </a:r>
            <a:r>
              <a:rPr lang="en-US" baseline="30000">
                <a:solidFill>
                  <a:schemeClr val="tx1"/>
                </a:solidFill>
              </a:rPr>
              <a:t>2</a:t>
            </a:r>
            <a:r>
              <a:rPr lang="en-US">
                <a:solidFill>
                  <a:schemeClr val="tx1"/>
                </a:solidFill>
              </a:rPr>
              <a:t>)</a:t>
            </a:r>
            <a:r>
              <a:rPr lang="en-US" baseline="30000">
                <a:solidFill>
                  <a:schemeClr val="tx1"/>
                </a:solidFill>
              </a:rPr>
              <a:t>2</a:t>
            </a:r>
            <a:r>
              <a:rPr lang="en-US">
                <a:solidFill>
                  <a:schemeClr val="tx1"/>
                </a:solidFill>
              </a:rPr>
              <a:t>)</a:t>
            </a:r>
            <a:r>
              <a:rPr lang="en-US" baseline="30000">
                <a:solidFill>
                  <a:schemeClr val="tx1"/>
                </a:solidFill>
              </a:rPr>
              <a:t>2</a:t>
            </a:r>
            <a:r>
              <a:rPr lang="en-US">
                <a:solidFill>
                  <a:schemeClr val="tx1"/>
                </a:solidFill>
              </a:rPr>
              <a:t>)</a:t>
            </a:r>
            <a:r>
              <a:rPr lang="en-US" baseline="30000">
                <a:solidFill>
                  <a:schemeClr val="tx1"/>
                </a:solidFill>
              </a:rPr>
              <a:t>2</a:t>
            </a:r>
            <a:r>
              <a:rPr lang="en-US">
                <a:solidFill>
                  <a:schemeClr val="tx1"/>
                </a:solidFill>
              </a:rPr>
              <a:t> * 3 mod 7) mod 7</a:t>
            </a:r>
          </a:p>
          <a:p>
            <a:pPr marL="1143000" lvl="2" indent="-228600">
              <a:lnSpc>
                <a:spcPct val="130000"/>
              </a:lnSpc>
              <a:spcBef>
                <a:spcPts val="0"/>
              </a:spcBef>
              <a:defRPr/>
            </a:pPr>
            <a:r>
              <a:rPr lang="en-US">
                <a:solidFill>
                  <a:schemeClr val="tx1"/>
                </a:solidFill>
              </a:rPr>
              <a:t>   = (6 + ((2</a:t>
            </a:r>
            <a:r>
              <a:rPr lang="en-US" baseline="30000">
                <a:solidFill>
                  <a:schemeClr val="tx1"/>
                </a:solidFill>
              </a:rPr>
              <a:t>2</a:t>
            </a:r>
            <a:r>
              <a:rPr lang="en-US">
                <a:solidFill>
                  <a:schemeClr val="tx1"/>
                </a:solidFill>
              </a:rPr>
              <a:t>)</a:t>
            </a:r>
            <a:r>
              <a:rPr lang="en-US" baseline="30000">
                <a:solidFill>
                  <a:schemeClr val="tx1"/>
                </a:solidFill>
              </a:rPr>
              <a:t>2</a:t>
            </a:r>
            <a:r>
              <a:rPr lang="en-US">
                <a:solidFill>
                  <a:schemeClr val="tx1"/>
                </a:solidFill>
              </a:rPr>
              <a:t>)</a:t>
            </a:r>
            <a:r>
              <a:rPr lang="en-US" baseline="30000">
                <a:solidFill>
                  <a:schemeClr val="tx1"/>
                </a:solidFill>
              </a:rPr>
              <a:t>2 </a:t>
            </a:r>
            <a:r>
              <a:rPr lang="en-US">
                <a:solidFill>
                  <a:schemeClr val="tx1"/>
                </a:solidFill>
              </a:rPr>
              <a:t>* 3 mod 7) mod 7</a:t>
            </a:r>
          </a:p>
          <a:p>
            <a:pPr marL="1143000" lvl="2" indent="-228600">
              <a:lnSpc>
                <a:spcPct val="130000"/>
              </a:lnSpc>
              <a:spcBef>
                <a:spcPts val="0"/>
              </a:spcBef>
              <a:defRPr/>
            </a:pPr>
            <a:r>
              <a:rPr lang="en-US">
                <a:solidFill>
                  <a:schemeClr val="tx1"/>
                </a:solidFill>
              </a:rPr>
              <a:t>   = (6 + 4 * 3) mod 7 = </a:t>
            </a:r>
            <a:r>
              <a:rPr lang="en-US" b="1">
                <a:solidFill>
                  <a:srgbClr val="FF0000"/>
                </a:solidFill>
                <a:effectLst>
                  <a:outerShdw blurRad="38100" dist="38100" dir="2700000" algn="tl">
                    <a:srgbClr val="C0C0C0"/>
                  </a:outerShdw>
                </a:effectLst>
              </a:rPr>
              <a:t>4</a:t>
            </a:r>
            <a:endParaRPr lang="en-US">
              <a:solidFill>
                <a:srgbClr val="FF0000"/>
              </a:solidFill>
            </a:endParaRPr>
          </a:p>
          <a:p>
            <a:pPr marL="342900" indent="-342900">
              <a:lnSpc>
                <a:spcPct val="130000"/>
              </a:lnSpc>
              <a:buFont typeface="Times New Roman" pitchFamily="18" charset="0"/>
              <a:buChar char="■"/>
              <a:defRPr/>
            </a:pPr>
            <a:r>
              <a:rPr lang="en-US">
                <a:solidFill>
                  <a:schemeClr val="tx1"/>
                </a:solidFill>
              </a:rPr>
              <a:t>Bài tập: Tính 11</a:t>
            </a:r>
            <a:r>
              <a:rPr lang="en-US" baseline="30000">
                <a:solidFill>
                  <a:schemeClr val="tx1"/>
                </a:solidFill>
              </a:rPr>
              <a:t>207</a:t>
            </a:r>
            <a:r>
              <a:rPr lang="en-US">
                <a:solidFill>
                  <a:schemeClr val="tx1"/>
                </a:solidFill>
              </a:rPr>
              <a:t> mod 13 =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414206935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176463" y="802105"/>
                <a:ext cx="11858520" cy="5635640"/>
              </a:xfrm>
            </p:spPr>
            <p:txBody>
              <a:bodyPr/>
              <a:lstStyle/>
              <a:p>
                <a:r>
                  <a:rPr lang="en-US" smtClean="0"/>
                  <a:t>Định nghĩa:</a:t>
                </a:r>
              </a:p>
              <a:p>
                <a:pPr lvl="1"/>
                <a:r>
                  <a:rPr lang="en-US" smtClean="0">
                    <a:solidFill>
                      <a:schemeClr val="tx1"/>
                    </a:solidFill>
                  </a:rPr>
                  <a:t>Một </a:t>
                </a:r>
                <a:r>
                  <a:rPr lang="en-US" dirty="0" err="1">
                    <a:solidFill>
                      <a:schemeClr val="tx1"/>
                    </a:solidFill>
                  </a:rPr>
                  <a:t>sơ</a:t>
                </a:r>
                <a:r>
                  <a:rPr lang="en-US" dirty="0">
                    <a:solidFill>
                      <a:schemeClr val="tx1"/>
                    </a:solidFill>
                  </a:rPr>
                  <a:t> </a:t>
                </a:r>
                <a:r>
                  <a:rPr lang="en-US" dirty="0" err="1">
                    <a:solidFill>
                      <a:schemeClr val="tx1"/>
                    </a:solidFill>
                  </a:rPr>
                  <a:t>đồ</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chữ</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bộ</a:t>
                </a:r>
                <a:r>
                  <a:rPr lang="en-US" dirty="0">
                    <a:solidFill>
                      <a:schemeClr val="tx1"/>
                    </a:solidFill>
                  </a:rPr>
                  <a:t> 5 (</a:t>
                </a:r>
                <a:r>
                  <a:rPr lang="en-US" i="1" dirty="0">
                    <a:solidFill>
                      <a:schemeClr val="tx1"/>
                    </a:solidFill>
                  </a:rPr>
                  <a:t>P</a:t>
                </a:r>
                <a:r>
                  <a:rPr lang="en-US" dirty="0">
                    <a:solidFill>
                      <a:schemeClr val="tx1"/>
                    </a:solidFill>
                  </a:rPr>
                  <a:t>, </a:t>
                </a:r>
                <a:r>
                  <a:rPr lang="en-US" i="1" dirty="0">
                    <a:solidFill>
                      <a:schemeClr val="tx1"/>
                    </a:solidFill>
                  </a:rPr>
                  <a:t>A</a:t>
                </a:r>
                <a:r>
                  <a:rPr lang="en-US" dirty="0">
                    <a:solidFill>
                      <a:schemeClr val="tx1"/>
                    </a:solidFill>
                  </a:rPr>
                  <a:t>, </a:t>
                </a:r>
                <a:r>
                  <a:rPr lang="en-US" i="1" dirty="0">
                    <a:solidFill>
                      <a:schemeClr val="tx1"/>
                    </a:solidFill>
                  </a:rPr>
                  <a:t>K</a:t>
                </a:r>
                <a:r>
                  <a:rPr lang="en-US" dirty="0">
                    <a:solidFill>
                      <a:schemeClr val="tx1"/>
                    </a:solidFill>
                  </a:rPr>
                  <a:t>, </a:t>
                </a:r>
                <a:r>
                  <a:rPr lang="en-US" i="1" dirty="0">
                    <a:solidFill>
                      <a:schemeClr val="tx1"/>
                    </a:solidFill>
                  </a:rPr>
                  <a:t>S</a:t>
                </a:r>
                <a:r>
                  <a:rPr lang="en-US" dirty="0">
                    <a:solidFill>
                      <a:schemeClr val="tx1"/>
                    </a:solidFill>
                  </a:rPr>
                  <a:t>, </a:t>
                </a:r>
                <a:r>
                  <a:rPr lang="en-US" i="1" dirty="0">
                    <a:solidFill>
                      <a:schemeClr val="tx1"/>
                    </a:solidFill>
                  </a:rPr>
                  <a:t>V</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đó</a:t>
                </a:r>
                <a:endParaRPr lang="en-US" dirty="0">
                  <a:solidFill>
                    <a:schemeClr val="tx1"/>
                  </a:solidFill>
                </a:endParaRPr>
              </a:p>
              <a:p>
                <a:pPr lvl="2">
                  <a:defRPr/>
                </a:pPr>
                <a:r>
                  <a:rPr lang="en-US" b="1" i="1" dirty="0">
                    <a:solidFill>
                      <a:schemeClr val="tx1"/>
                    </a:solidFill>
                  </a:rPr>
                  <a:t>P</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tập</a:t>
                </a:r>
                <a:r>
                  <a:rPr lang="en-US" dirty="0">
                    <a:solidFill>
                      <a:schemeClr val="tx1"/>
                    </a:solidFill>
                  </a:rPr>
                  <a:t> </a:t>
                </a:r>
                <a:r>
                  <a:rPr lang="en-US" dirty="0" err="1">
                    <a:solidFill>
                      <a:schemeClr val="tx1"/>
                    </a:solidFill>
                  </a:rPr>
                  <a:t>hữu</a:t>
                </a:r>
                <a:r>
                  <a:rPr lang="en-US" dirty="0">
                    <a:solidFill>
                      <a:schemeClr val="tx1"/>
                    </a:solidFill>
                  </a:rPr>
                  <a:t> </a:t>
                </a:r>
                <a:r>
                  <a:rPr lang="en-US" dirty="0" err="1">
                    <a:solidFill>
                      <a:schemeClr val="tx1"/>
                    </a:solidFill>
                  </a:rPr>
                  <a:t>hạn</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báo</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a:t>
                </a:r>
              </a:p>
              <a:p>
                <a:pPr lvl="2">
                  <a:defRPr/>
                </a:pPr>
                <a:r>
                  <a:rPr lang="en-US" b="1" i="1" dirty="0">
                    <a:solidFill>
                      <a:schemeClr val="tx1"/>
                    </a:solidFill>
                  </a:rPr>
                  <a:t>A</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tập</a:t>
                </a:r>
                <a:r>
                  <a:rPr lang="en-US" dirty="0">
                    <a:solidFill>
                      <a:schemeClr val="tx1"/>
                    </a:solidFill>
                  </a:rPr>
                  <a:t> </a:t>
                </a:r>
                <a:r>
                  <a:rPr lang="en-US" dirty="0" err="1">
                    <a:solidFill>
                      <a:schemeClr val="tx1"/>
                    </a:solidFill>
                  </a:rPr>
                  <a:t>hữu</a:t>
                </a:r>
                <a:r>
                  <a:rPr lang="en-US" dirty="0">
                    <a:solidFill>
                      <a:schemeClr val="tx1"/>
                    </a:solidFill>
                  </a:rPr>
                  <a:t> </a:t>
                </a:r>
                <a:r>
                  <a:rPr lang="en-US" dirty="0" err="1">
                    <a:solidFill>
                      <a:schemeClr val="tx1"/>
                    </a:solidFill>
                  </a:rPr>
                  <a:t>hạn</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chữ</a:t>
                </a:r>
                <a:r>
                  <a:rPr lang="en-US" dirty="0">
                    <a:solidFill>
                      <a:schemeClr val="tx1"/>
                    </a:solidFill>
                  </a:rPr>
                  <a:t> </a:t>
                </a:r>
                <a:r>
                  <a:rPr lang="en-US" dirty="0" err="1">
                    <a:solidFill>
                      <a:schemeClr val="tx1"/>
                    </a:solidFill>
                  </a:rPr>
                  <a:t>ký</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a:t>
                </a:r>
              </a:p>
              <a:p>
                <a:pPr lvl="2">
                  <a:defRPr/>
                </a:pPr>
                <a:r>
                  <a:rPr lang="en-US" b="1" i="1" dirty="0">
                    <a:solidFill>
                      <a:schemeClr val="tx1"/>
                    </a:solidFill>
                  </a:rPr>
                  <a:t>K</a:t>
                </a:r>
                <a:r>
                  <a:rPr lang="en-US" i="1"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tập</a:t>
                </a:r>
                <a:r>
                  <a:rPr lang="en-US" dirty="0">
                    <a:solidFill>
                      <a:schemeClr val="tx1"/>
                    </a:solidFill>
                  </a:rPr>
                  <a:t> </a:t>
                </a:r>
                <a:r>
                  <a:rPr lang="en-US" dirty="0" err="1">
                    <a:solidFill>
                      <a:schemeClr val="tx1"/>
                    </a:solidFill>
                  </a:rPr>
                  <a:t>hữu</a:t>
                </a:r>
                <a:r>
                  <a:rPr lang="en-US" dirty="0">
                    <a:solidFill>
                      <a:schemeClr val="tx1"/>
                    </a:solidFill>
                  </a:rPr>
                  <a:t> </a:t>
                </a:r>
                <a:r>
                  <a:rPr lang="en-US" dirty="0" err="1">
                    <a:solidFill>
                      <a:schemeClr val="tx1"/>
                    </a:solidFill>
                  </a:rPr>
                  <a:t>hạn</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khóa</a:t>
                </a:r>
                <a:r>
                  <a:rPr lang="en-US" dirty="0">
                    <a:solidFill>
                      <a:schemeClr val="tx1"/>
                    </a:solidFill>
                  </a:rPr>
                  <a:t>, </a:t>
                </a:r>
                <a:r>
                  <a:rPr lang="en-US" dirty="0" err="1">
                    <a:solidFill>
                      <a:schemeClr val="tx1"/>
                    </a:solidFill>
                  </a:rPr>
                  <a:t>mỗi</a:t>
                </a:r>
                <a:r>
                  <a:rPr lang="en-US" dirty="0">
                    <a:solidFill>
                      <a:schemeClr val="tx1"/>
                    </a:solidFill>
                  </a:rPr>
                  <a:t> </a:t>
                </a:r>
                <a:r>
                  <a:rPr lang="en-US" dirty="0" err="1">
                    <a:solidFill>
                      <a:schemeClr val="tx1"/>
                    </a:solidFill>
                  </a:rPr>
                  <a:t>khóa</a:t>
                </a:r>
                <a:r>
                  <a:rPr lang="en-US" dirty="0">
                    <a:solidFill>
                      <a:schemeClr val="tx1"/>
                    </a:solidFill>
                  </a:rPr>
                  <a:t> </a:t>
                </a:r>
                <a:r>
                  <a:rPr lang="en-US" b="1" i="1" dirty="0" err="1">
                    <a:solidFill>
                      <a:schemeClr val="tx1"/>
                    </a:solidFill>
                  </a:rPr>
                  <a:t>k</a:t>
                </a:r>
                <a:r>
                  <a:rPr lang="en-US" b="1" dirty="0" err="1">
                    <a:solidFill>
                      <a:schemeClr val="tx1"/>
                    </a:solidFill>
                    <a:sym typeface="Symbol"/>
                  </a:rPr>
                  <a:t></a:t>
                </a:r>
                <a:r>
                  <a:rPr lang="en-US" b="1" i="1" dirty="0" err="1">
                    <a:solidFill>
                      <a:schemeClr val="tx1"/>
                    </a:solidFill>
                    <a:sym typeface="Symbol"/>
                  </a:rPr>
                  <a:t>K</a:t>
                </a:r>
                <a:r>
                  <a:rPr lang="en-US" dirty="0">
                    <a:solidFill>
                      <a:schemeClr val="tx1"/>
                    </a:solidFill>
                    <a:sym typeface="Symbol"/>
                  </a:rPr>
                  <a:t> </a:t>
                </a:r>
                <a:r>
                  <a:rPr lang="en-US" dirty="0" err="1">
                    <a:solidFill>
                      <a:schemeClr val="tx1"/>
                    </a:solidFill>
                    <a:sym typeface="Symbol"/>
                  </a:rPr>
                  <a:t>gồm</a:t>
                </a:r>
                <a:r>
                  <a:rPr lang="en-US" dirty="0">
                    <a:solidFill>
                      <a:schemeClr val="tx1"/>
                    </a:solidFill>
                    <a:sym typeface="Symbol"/>
                  </a:rPr>
                  <a:t> </a:t>
                </a:r>
                <a:r>
                  <a:rPr lang="en-US" dirty="0" err="1">
                    <a:solidFill>
                      <a:schemeClr val="tx1"/>
                    </a:solidFill>
                    <a:sym typeface="Symbol"/>
                  </a:rPr>
                  <a:t>có</a:t>
                </a:r>
                <a:r>
                  <a:rPr lang="en-US" dirty="0">
                    <a:solidFill>
                      <a:schemeClr val="tx1"/>
                    </a:solidFill>
                    <a:sym typeface="Symbol"/>
                  </a:rPr>
                  <a:t> 2 </a:t>
                </a:r>
                <a:r>
                  <a:rPr lang="en-US" dirty="0" err="1">
                    <a:solidFill>
                      <a:schemeClr val="tx1"/>
                    </a:solidFill>
                    <a:sym typeface="Symbol"/>
                  </a:rPr>
                  <a:t>thành</a:t>
                </a:r>
                <a:r>
                  <a:rPr lang="en-US" dirty="0">
                    <a:solidFill>
                      <a:schemeClr val="tx1"/>
                    </a:solidFill>
                    <a:sym typeface="Symbol"/>
                  </a:rPr>
                  <a:t> </a:t>
                </a:r>
                <a:r>
                  <a:rPr lang="en-US" dirty="0" err="1">
                    <a:solidFill>
                      <a:schemeClr val="tx1"/>
                    </a:solidFill>
                    <a:sym typeface="Symbol"/>
                  </a:rPr>
                  <a:t>phần</a:t>
                </a:r>
                <a:r>
                  <a:rPr lang="en-US" dirty="0">
                    <a:solidFill>
                      <a:schemeClr val="tx1"/>
                    </a:solidFill>
                    <a:sym typeface="Symbol"/>
                  </a:rPr>
                  <a:t> </a:t>
                </a:r>
                <a:r>
                  <a:rPr lang="en-US" b="1" i="1" dirty="0">
                    <a:solidFill>
                      <a:schemeClr val="tx1"/>
                    </a:solidFill>
                    <a:sym typeface="Symbol"/>
                  </a:rPr>
                  <a:t>k</a:t>
                </a:r>
                <a:r>
                  <a:rPr lang="en-US" b="1" dirty="0">
                    <a:solidFill>
                      <a:schemeClr val="tx1"/>
                    </a:solidFill>
                    <a:sym typeface="Symbol"/>
                  </a:rPr>
                  <a:t> = (</a:t>
                </a:r>
                <a:r>
                  <a:rPr lang="en-US" b="1" i="1" dirty="0" err="1">
                    <a:solidFill>
                      <a:schemeClr val="tx1"/>
                    </a:solidFill>
                    <a:sym typeface="Symbol"/>
                  </a:rPr>
                  <a:t>k</a:t>
                </a:r>
                <a:r>
                  <a:rPr lang="en-US" b="1" i="1" baseline="-25000" dirty="0" err="1">
                    <a:solidFill>
                      <a:schemeClr val="tx1"/>
                    </a:solidFill>
                    <a:sym typeface="Symbol"/>
                  </a:rPr>
                  <a:t>s</a:t>
                </a:r>
                <a:r>
                  <a:rPr lang="en-US" b="1" dirty="0">
                    <a:solidFill>
                      <a:schemeClr val="tx1"/>
                    </a:solidFill>
                    <a:sym typeface="Symbol"/>
                  </a:rPr>
                  <a:t>, </a:t>
                </a:r>
                <a:r>
                  <a:rPr lang="en-US" b="1" i="1" dirty="0" err="1">
                    <a:solidFill>
                      <a:schemeClr val="tx1"/>
                    </a:solidFill>
                    <a:sym typeface="Symbol"/>
                  </a:rPr>
                  <a:t>k</a:t>
                </a:r>
                <a:r>
                  <a:rPr lang="en-US" b="1" i="1" baseline="-25000" dirty="0" err="1">
                    <a:solidFill>
                      <a:schemeClr val="tx1"/>
                    </a:solidFill>
                    <a:sym typeface="Symbol"/>
                  </a:rPr>
                  <a:t>v</a:t>
                </a:r>
                <a:r>
                  <a:rPr lang="en-US" b="1" dirty="0">
                    <a:solidFill>
                      <a:schemeClr val="tx1"/>
                    </a:solidFill>
                    <a:sym typeface="Symbol"/>
                  </a:rPr>
                  <a:t>), </a:t>
                </a:r>
                <a:r>
                  <a:rPr lang="en-US" b="1" i="1" dirty="0" err="1">
                    <a:solidFill>
                      <a:schemeClr val="tx1"/>
                    </a:solidFill>
                    <a:sym typeface="Symbol"/>
                  </a:rPr>
                  <a:t>k</a:t>
                </a:r>
                <a:r>
                  <a:rPr lang="en-US" b="1" i="1" baseline="-25000" dirty="0" err="1">
                    <a:solidFill>
                      <a:schemeClr val="tx1"/>
                    </a:solidFill>
                    <a:sym typeface="Symbol"/>
                  </a:rPr>
                  <a:t>s</a:t>
                </a:r>
                <a:r>
                  <a:rPr lang="en-US" b="1" i="1" baseline="-25000" dirty="0">
                    <a:solidFill>
                      <a:schemeClr val="tx1"/>
                    </a:solidFill>
                    <a:sym typeface="Symbol"/>
                  </a:rPr>
                  <a:t> </a:t>
                </a:r>
                <a:r>
                  <a:rPr lang="en-US" dirty="0" err="1">
                    <a:solidFill>
                      <a:schemeClr val="tx1"/>
                    </a:solidFill>
                    <a:sym typeface="Symbol"/>
                  </a:rPr>
                  <a:t>là</a:t>
                </a:r>
                <a:r>
                  <a:rPr lang="en-US" dirty="0">
                    <a:solidFill>
                      <a:schemeClr val="tx1"/>
                    </a:solidFill>
                    <a:sym typeface="Symbol"/>
                  </a:rPr>
                  <a:t> </a:t>
                </a:r>
                <a:r>
                  <a:rPr lang="en-US" dirty="0" err="1">
                    <a:solidFill>
                      <a:schemeClr val="tx1"/>
                    </a:solidFill>
                    <a:sym typeface="Symbol"/>
                  </a:rPr>
                  <a:t>khóa</a:t>
                </a:r>
                <a:r>
                  <a:rPr lang="en-US" dirty="0">
                    <a:solidFill>
                      <a:schemeClr val="tx1"/>
                    </a:solidFill>
                    <a:sym typeface="Symbol"/>
                  </a:rPr>
                  <a:t> </a:t>
                </a:r>
                <a:r>
                  <a:rPr lang="en-US" dirty="0" err="1">
                    <a:solidFill>
                      <a:schemeClr val="tx1"/>
                    </a:solidFill>
                    <a:sym typeface="Symbol"/>
                  </a:rPr>
                  <a:t>bí</a:t>
                </a:r>
                <a:r>
                  <a:rPr lang="en-US" dirty="0">
                    <a:solidFill>
                      <a:schemeClr val="tx1"/>
                    </a:solidFill>
                    <a:sym typeface="Symbol"/>
                  </a:rPr>
                  <a:t> </a:t>
                </a:r>
                <a:r>
                  <a:rPr lang="en-US" dirty="0" err="1">
                    <a:solidFill>
                      <a:schemeClr val="tx1"/>
                    </a:solidFill>
                    <a:sym typeface="Symbol"/>
                  </a:rPr>
                  <a:t>mật</a:t>
                </a:r>
                <a:r>
                  <a:rPr lang="en-US" dirty="0">
                    <a:solidFill>
                      <a:schemeClr val="tx1"/>
                    </a:solidFill>
                    <a:sym typeface="Symbol"/>
                  </a:rPr>
                  <a:t> </a:t>
                </a:r>
                <a:r>
                  <a:rPr lang="en-US" dirty="0" err="1">
                    <a:solidFill>
                      <a:schemeClr val="tx1"/>
                    </a:solidFill>
                    <a:sym typeface="Symbol"/>
                  </a:rPr>
                  <a:t>dùng</a:t>
                </a:r>
                <a:r>
                  <a:rPr lang="en-US" dirty="0">
                    <a:solidFill>
                      <a:schemeClr val="tx1"/>
                    </a:solidFill>
                    <a:sym typeface="Symbol"/>
                  </a:rPr>
                  <a:t> </a:t>
                </a:r>
                <a:r>
                  <a:rPr lang="en-US" dirty="0" err="1">
                    <a:solidFill>
                      <a:schemeClr val="tx1"/>
                    </a:solidFill>
                    <a:sym typeface="Symbol"/>
                  </a:rPr>
                  <a:t>để</a:t>
                </a:r>
                <a:r>
                  <a:rPr lang="en-US" dirty="0">
                    <a:solidFill>
                      <a:schemeClr val="tx1"/>
                    </a:solidFill>
                    <a:sym typeface="Symbol"/>
                  </a:rPr>
                  <a:t> </a:t>
                </a:r>
                <a:r>
                  <a:rPr lang="en-US" dirty="0" err="1">
                    <a:solidFill>
                      <a:schemeClr val="tx1"/>
                    </a:solidFill>
                    <a:sym typeface="Symbol"/>
                  </a:rPr>
                  <a:t>ký</a:t>
                </a:r>
                <a:r>
                  <a:rPr lang="en-US" dirty="0">
                    <a:solidFill>
                      <a:schemeClr val="tx1"/>
                    </a:solidFill>
                    <a:sym typeface="Symbol"/>
                  </a:rPr>
                  <a:t>, </a:t>
                </a:r>
                <a:r>
                  <a:rPr lang="en-US" b="1" i="1" dirty="0" err="1">
                    <a:solidFill>
                      <a:schemeClr val="tx1"/>
                    </a:solidFill>
                    <a:sym typeface="Symbol"/>
                  </a:rPr>
                  <a:t>k</a:t>
                </a:r>
                <a:r>
                  <a:rPr lang="en-US" b="1" i="1" baseline="-25000" dirty="0" err="1">
                    <a:solidFill>
                      <a:schemeClr val="tx1"/>
                    </a:solidFill>
                    <a:sym typeface="Symbol"/>
                  </a:rPr>
                  <a:t>v</a:t>
                </a:r>
                <a:r>
                  <a:rPr lang="en-US" i="1" baseline="-25000" dirty="0">
                    <a:solidFill>
                      <a:schemeClr val="tx1"/>
                    </a:solidFill>
                    <a:sym typeface="Symbol"/>
                  </a:rPr>
                  <a:t> </a:t>
                </a:r>
                <a:r>
                  <a:rPr lang="en-US" dirty="0" err="1">
                    <a:solidFill>
                      <a:schemeClr val="tx1"/>
                    </a:solidFill>
                    <a:sym typeface="Symbol"/>
                  </a:rPr>
                  <a:t>là</a:t>
                </a:r>
                <a:r>
                  <a:rPr lang="en-US" dirty="0">
                    <a:solidFill>
                      <a:schemeClr val="tx1"/>
                    </a:solidFill>
                    <a:sym typeface="Symbol"/>
                  </a:rPr>
                  <a:t> </a:t>
                </a:r>
                <a:r>
                  <a:rPr lang="en-US" dirty="0" err="1">
                    <a:solidFill>
                      <a:schemeClr val="tx1"/>
                    </a:solidFill>
                    <a:sym typeface="Symbol"/>
                  </a:rPr>
                  <a:t>khóa</a:t>
                </a:r>
                <a:r>
                  <a:rPr lang="en-US" dirty="0">
                    <a:solidFill>
                      <a:schemeClr val="tx1"/>
                    </a:solidFill>
                    <a:sym typeface="Symbol"/>
                  </a:rPr>
                  <a:t> </a:t>
                </a:r>
                <a:r>
                  <a:rPr lang="en-US" dirty="0" err="1">
                    <a:solidFill>
                      <a:schemeClr val="tx1"/>
                    </a:solidFill>
                    <a:sym typeface="Symbol"/>
                  </a:rPr>
                  <a:t>công</a:t>
                </a:r>
                <a:r>
                  <a:rPr lang="en-US" dirty="0">
                    <a:solidFill>
                      <a:schemeClr val="tx1"/>
                    </a:solidFill>
                    <a:sym typeface="Symbol"/>
                  </a:rPr>
                  <a:t> </a:t>
                </a:r>
                <a:r>
                  <a:rPr lang="en-US" dirty="0" err="1">
                    <a:solidFill>
                      <a:schemeClr val="tx1"/>
                    </a:solidFill>
                    <a:sym typeface="Symbol"/>
                  </a:rPr>
                  <a:t>khai</a:t>
                </a:r>
                <a:r>
                  <a:rPr lang="en-US" dirty="0">
                    <a:solidFill>
                      <a:schemeClr val="tx1"/>
                    </a:solidFill>
                    <a:sym typeface="Symbol"/>
                  </a:rPr>
                  <a:t> </a:t>
                </a:r>
                <a:r>
                  <a:rPr lang="en-US" dirty="0" err="1">
                    <a:solidFill>
                      <a:schemeClr val="tx1"/>
                    </a:solidFill>
                    <a:sym typeface="Symbol"/>
                  </a:rPr>
                  <a:t>dùng</a:t>
                </a:r>
                <a:r>
                  <a:rPr lang="en-US" dirty="0">
                    <a:solidFill>
                      <a:schemeClr val="tx1"/>
                    </a:solidFill>
                    <a:sym typeface="Symbol"/>
                  </a:rPr>
                  <a:t> </a:t>
                </a:r>
                <a:r>
                  <a:rPr lang="en-US" dirty="0" err="1">
                    <a:solidFill>
                      <a:schemeClr val="tx1"/>
                    </a:solidFill>
                    <a:sym typeface="Symbol"/>
                  </a:rPr>
                  <a:t>để</a:t>
                </a:r>
                <a:r>
                  <a:rPr lang="en-US" dirty="0">
                    <a:solidFill>
                      <a:schemeClr val="tx1"/>
                    </a:solidFill>
                    <a:sym typeface="Symbol"/>
                  </a:rPr>
                  <a:t> </a:t>
                </a:r>
                <a:r>
                  <a:rPr lang="en-US" dirty="0" err="1">
                    <a:solidFill>
                      <a:schemeClr val="tx1"/>
                    </a:solidFill>
                    <a:sym typeface="Symbol"/>
                  </a:rPr>
                  <a:t>kiểm</a:t>
                </a:r>
                <a:r>
                  <a:rPr lang="en-US" dirty="0">
                    <a:solidFill>
                      <a:schemeClr val="tx1"/>
                    </a:solidFill>
                    <a:sym typeface="Symbol"/>
                  </a:rPr>
                  <a:t> </a:t>
                </a:r>
                <a:r>
                  <a:rPr lang="en-US" dirty="0" err="1">
                    <a:solidFill>
                      <a:schemeClr val="tx1"/>
                    </a:solidFill>
                    <a:sym typeface="Symbol"/>
                  </a:rPr>
                  <a:t>tra</a:t>
                </a:r>
                <a:r>
                  <a:rPr lang="en-US" dirty="0">
                    <a:solidFill>
                      <a:schemeClr val="tx1"/>
                    </a:solidFill>
                    <a:sym typeface="Symbol"/>
                  </a:rPr>
                  <a:t> </a:t>
                </a:r>
                <a:r>
                  <a:rPr lang="en-US" dirty="0" err="1">
                    <a:solidFill>
                      <a:schemeClr val="tx1"/>
                    </a:solidFill>
                    <a:sym typeface="Symbol"/>
                  </a:rPr>
                  <a:t>chữ</a:t>
                </a:r>
                <a:r>
                  <a:rPr lang="en-US" dirty="0">
                    <a:solidFill>
                      <a:schemeClr val="tx1"/>
                    </a:solidFill>
                    <a:sym typeface="Symbol"/>
                  </a:rPr>
                  <a:t> </a:t>
                </a:r>
                <a:r>
                  <a:rPr lang="en-US" dirty="0" err="1">
                    <a:solidFill>
                      <a:schemeClr val="tx1"/>
                    </a:solidFill>
                    <a:sym typeface="Symbol"/>
                  </a:rPr>
                  <a:t>ký</a:t>
                </a:r>
                <a:r>
                  <a:rPr lang="en-US" dirty="0">
                    <a:solidFill>
                      <a:schemeClr val="tx1"/>
                    </a:solidFill>
                    <a:sym typeface="Symbol"/>
                  </a:rPr>
                  <a:t>.</a:t>
                </a:r>
              </a:p>
              <a:p>
                <a:pPr lvl="2">
                  <a:defRPr/>
                </a:pPr>
                <a:r>
                  <a:rPr lang="en-US" dirty="0" err="1">
                    <a:solidFill>
                      <a:schemeClr val="tx1"/>
                    </a:solidFill>
                    <a:sym typeface="Symbol"/>
                  </a:rPr>
                  <a:t>Với</a:t>
                </a:r>
                <a:r>
                  <a:rPr lang="en-US" dirty="0">
                    <a:solidFill>
                      <a:schemeClr val="tx1"/>
                    </a:solidFill>
                    <a:sym typeface="Symbol"/>
                  </a:rPr>
                  <a:t> </a:t>
                </a:r>
                <a:r>
                  <a:rPr lang="en-US" dirty="0" err="1">
                    <a:solidFill>
                      <a:schemeClr val="tx1"/>
                    </a:solidFill>
                    <a:sym typeface="Symbol"/>
                  </a:rPr>
                  <a:t>mỗi</a:t>
                </a:r>
                <a:r>
                  <a:rPr lang="en-US" dirty="0">
                    <a:solidFill>
                      <a:schemeClr val="tx1"/>
                    </a:solidFill>
                    <a:sym typeface="Symbol"/>
                  </a:rPr>
                  <a:t> </a:t>
                </a:r>
                <a:r>
                  <a:rPr lang="en-US" b="1" i="1" dirty="0">
                    <a:solidFill>
                      <a:schemeClr val="tx1"/>
                    </a:solidFill>
                    <a:sym typeface="Symbol"/>
                  </a:rPr>
                  <a:t>k</a:t>
                </a:r>
                <a:r>
                  <a:rPr lang="en-US" b="1" dirty="0">
                    <a:solidFill>
                      <a:schemeClr val="tx1"/>
                    </a:solidFill>
                    <a:sym typeface="Symbol"/>
                  </a:rPr>
                  <a:t> = (</a:t>
                </a:r>
                <a:r>
                  <a:rPr lang="en-US" b="1" i="1" dirty="0" err="1">
                    <a:solidFill>
                      <a:schemeClr val="tx1"/>
                    </a:solidFill>
                    <a:sym typeface="Symbol"/>
                  </a:rPr>
                  <a:t>k</a:t>
                </a:r>
                <a:r>
                  <a:rPr lang="en-US" b="1" i="1" baseline="-25000" dirty="0" err="1">
                    <a:solidFill>
                      <a:schemeClr val="tx1"/>
                    </a:solidFill>
                    <a:sym typeface="Symbol"/>
                  </a:rPr>
                  <a:t>s</a:t>
                </a:r>
                <a:r>
                  <a:rPr lang="en-US" b="1" dirty="0">
                    <a:solidFill>
                      <a:schemeClr val="tx1"/>
                    </a:solidFill>
                    <a:sym typeface="Symbol"/>
                  </a:rPr>
                  <a:t>, </a:t>
                </a:r>
                <a:r>
                  <a:rPr lang="en-US" b="1" i="1" dirty="0" err="1">
                    <a:solidFill>
                      <a:schemeClr val="tx1"/>
                    </a:solidFill>
                    <a:sym typeface="Symbol"/>
                  </a:rPr>
                  <a:t>k</a:t>
                </a:r>
                <a:r>
                  <a:rPr lang="en-US" b="1" i="1" baseline="-25000" dirty="0" err="1">
                    <a:solidFill>
                      <a:schemeClr val="tx1"/>
                    </a:solidFill>
                    <a:sym typeface="Symbol"/>
                  </a:rPr>
                  <a:t>v</a:t>
                </a:r>
                <a:r>
                  <a:rPr lang="en-US" b="1" dirty="0">
                    <a:solidFill>
                      <a:schemeClr val="tx1"/>
                    </a:solidFill>
                    <a:sym typeface="Symbol"/>
                  </a:rPr>
                  <a:t>) </a:t>
                </a:r>
                <a:r>
                  <a:rPr lang="en-US" dirty="0" err="1">
                    <a:solidFill>
                      <a:schemeClr val="tx1"/>
                    </a:solidFill>
                    <a:sym typeface="Symbol"/>
                  </a:rPr>
                  <a:t>trong</a:t>
                </a:r>
                <a:r>
                  <a:rPr lang="en-US" dirty="0">
                    <a:solidFill>
                      <a:schemeClr val="tx1"/>
                    </a:solidFill>
                    <a:sym typeface="Symbol"/>
                  </a:rPr>
                  <a:t> </a:t>
                </a:r>
                <a:r>
                  <a:rPr lang="en-US" b="1" i="1" dirty="0">
                    <a:solidFill>
                      <a:schemeClr val="tx1"/>
                    </a:solidFill>
                    <a:sym typeface="Symbol"/>
                  </a:rPr>
                  <a:t>S</a:t>
                </a:r>
                <a:r>
                  <a:rPr lang="en-US" dirty="0">
                    <a:solidFill>
                      <a:schemeClr val="tx1"/>
                    </a:solidFill>
                    <a:sym typeface="Symbol"/>
                  </a:rPr>
                  <a:t> </a:t>
                </a:r>
                <a:r>
                  <a:rPr lang="en-US" dirty="0" err="1">
                    <a:solidFill>
                      <a:schemeClr val="tx1"/>
                    </a:solidFill>
                    <a:sym typeface="Symbol"/>
                  </a:rPr>
                  <a:t>có</a:t>
                </a:r>
                <a:r>
                  <a:rPr lang="en-US" dirty="0">
                    <a:solidFill>
                      <a:schemeClr val="tx1"/>
                    </a:solidFill>
                    <a:sym typeface="Symbol"/>
                  </a:rPr>
                  <a:t> </a:t>
                </a:r>
                <a:r>
                  <a:rPr lang="en-US" dirty="0" err="1">
                    <a:solidFill>
                      <a:schemeClr val="tx1"/>
                    </a:solidFill>
                    <a:sym typeface="Symbol"/>
                  </a:rPr>
                  <a:t>một</a:t>
                </a:r>
                <a:r>
                  <a:rPr lang="en-US" dirty="0">
                    <a:solidFill>
                      <a:schemeClr val="tx1"/>
                    </a:solidFill>
                    <a:sym typeface="Symbol"/>
                  </a:rPr>
                  <a:t> </a:t>
                </a:r>
                <a:r>
                  <a:rPr lang="en-US" dirty="0" err="1">
                    <a:solidFill>
                      <a:schemeClr val="tx1"/>
                    </a:solidFill>
                    <a:sym typeface="Symbol"/>
                  </a:rPr>
                  <a:t>thuật</a:t>
                </a:r>
                <a:r>
                  <a:rPr lang="en-US" dirty="0">
                    <a:solidFill>
                      <a:schemeClr val="tx1"/>
                    </a:solidFill>
                    <a:sym typeface="Symbol"/>
                  </a:rPr>
                  <a:t> </a:t>
                </a:r>
                <a:r>
                  <a:rPr lang="en-US" dirty="0" err="1">
                    <a:solidFill>
                      <a:schemeClr val="tx1"/>
                    </a:solidFill>
                    <a:sym typeface="Symbol"/>
                  </a:rPr>
                  <a:t>toán</a:t>
                </a:r>
                <a:r>
                  <a:rPr lang="en-US" dirty="0">
                    <a:solidFill>
                      <a:schemeClr val="tx1"/>
                    </a:solidFill>
                    <a:sym typeface="Symbol"/>
                  </a:rPr>
                  <a:t> </a:t>
                </a:r>
                <a:r>
                  <a:rPr lang="en-US" dirty="0" err="1">
                    <a:solidFill>
                      <a:schemeClr val="tx1"/>
                    </a:solidFill>
                    <a:sym typeface="Symbol"/>
                  </a:rPr>
                  <a:t>ký</a:t>
                </a:r>
                <a:r>
                  <a:rPr lang="en-US" dirty="0">
                    <a:solidFill>
                      <a:schemeClr val="tx1"/>
                    </a:solidFill>
                    <a:sym typeface="Symbol"/>
                  </a:rPr>
                  <a:t> </a:t>
                </a:r>
                <a:r>
                  <a:rPr lang="en-US" b="1" i="1" dirty="0" err="1">
                    <a:solidFill>
                      <a:schemeClr val="tx1"/>
                    </a:solidFill>
                    <a:sym typeface="Symbol"/>
                  </a:rPr>
                  <a:t>sig</a:t>
                </a:r>
                <a:r>
                  <a:rPr lang="en-US" b="1" i="1" baseline="-25000" dirty="0" err="1">
                    <a:solidFill>
                      <a:schemeClr val="tx1"/>
                    </a:solidFill>
                    <a:sym typeface="Symbol"/>
                  </a:rPr>
                  <a:t>k</a:t>
                </a:r>
                <a:r>
                  <a:rPr lang="en-US" b="1" dirty="0">
                    <a:solidFill>
                      <a:schemeClr val="tx1"/>
                    </a:solidFill>
                    <a:sym typeface="Symbol"/>
                  </a:rPr>
                  <a:t>: </a:t>
                </a:r>
                <a:r>
                  <a:rPr lang="en-US" b="1" i="1" dirty="0">
                    <a:solidFill>
                      <a:schemeClr val="tx1"/>
                    </a:solidFill>
                    <a:sym typeface="Symbol"/>
                  </a:rPr>
                  <a:t>P</a:t>
                </a:r>
                <a:r>
                  <a:rPr lang="en-US" b="1" dirty="0">
                    <a:solidFill>
                      <a:schemeClr val="tx1"/>
                    </a:solidFill>
                    <a:sym typeface="Symbol"/>
                  </a:rPr>
                  <a:t> </a:t>
                </a:r>
                <a:r>
                  <a:rPr lang="en-US" b="1" i="1" dirty="0">
                    <a:solidFill>
                      <a:schemeClr val="tx1"/>
                    </a:solidFill>
                    <a:sym typeface="Symbol"/>
                  </a:rPr>
                  <a:t>A</a:t>
                </a:r>
                <a:r>
                  <a:rPr lang="en-US" i="1" dirty="0">
                    <a:solidFill>
                      <a:schemeClr val="tx1"/>
                    </a:solidFill>
                    <a:sym typeface="Symbol"/>
                  </a:rPr>
                  <a:t>, </a:t>
                </a:r>
                <a:r>
                  <a:rPr lang="en-US" dirty="0" err="1">
                    <a:solidFill>
                      <a:schemeClr val="tx1"/>
                    </a:solidFill>
                    <a:sym typeface="Symbol"/>
                  </a:rPr>
                  <a:t>và</a:t>
                </a:r>
                <a:r>
                  <a:rPr lang="en-US" dirty="0">
                    <a:solidFill>
                      <a:schemeClr val="tx1"/>
                    </a:solidFill>
                    <a:sym typeface="Symbol"/>
                  </a:rPr>
                  <a:t> </a:t>
                </a:r>
                <a:r>
                  <a:rPr lang="en-US" dirty="0" err="1">
                    <a:solidFill>
                      <a:schemeClr val="tx1"/>
                    </a:solidFill>
                    <a:sym typeface="Symbol"/>
                  </a:rPr>
                  <a:t>trong</a:t>
                </a:r>
                <a:r>
                  <a:rPr lang="en-US" dirty="0">
                    <a:solidFill>
                      <a:schemeClr val="tx1"/>
                    </a:solidFill>
                    <a:sym typeface="Symbol"/>
                  </a:rPr>
                  <a:t> </a:t>
                </a:r>
                <a:r>
                  <a:rPr lang="en-US" b="1" i="1" dirty="0">
                    <a:solidFill>
                      <a:schemeClr val="tx1"/>
                    </a:solidFill>
                    <a:sym typeface="Symbol"/>
                  </a:rPr>
                  <a:t>V</a:t>
                </a:r>
                <a:r>
                  <a:rPr lang="en-US" dirty="0">
                    <a:solidFill>
                      <a:schemeClr val="tx1"/>
                    </a:solidFill>
                    <a:sym typeface="Symbol"/>
                  </a:rPr>
                  <a:t> </a:t>
                </a:r>
                <a:r>
                  <a:rPr lang="en-US" dirty="0" err="1">
                    <a:solidFill>
                      <a:schemeClr val="tx1"/>
                    </a:solidFill>
                    <a:sym typeface="Symbol"/>
                  </a:rPr>
                  <a:t>có</a:t>
                </a:r>
                <a:r>
                  <a:rPr lang="en-US" dirty="0">
                    <a:solidFill>
                      <a:schemeClr val="tx1"/>
                    </a:solidFill>
                    <a:sym typeface="Symbol"/>
                  </a:rPr>
                  <a:t> </a:t>
                </a:r>
                <a:r>
                  <a:rPr lang="en-US" dirty="0" err="1">
                    <a:solidFill>
                      <a:schemeClr val="tx1"/>
                    </a:solidFill>
                    <a:sym typeface="Symbol"/>
                  </a:rPr>
                  <a:t>một</a:t>
                </a:r>
                <a:r>
                  <a:rPr lang="en-US" dirty="0">
                    <a:solidFill>
                      <a:schemeClr val="tx1"/>
                    </a:solidFill>
                    <a:sym typeface="Symbol"/>
                  </a:rPr>
                  <a:t> </a:t>
                </a:r>
                <a:r>
                  <a:rPr lang="en-US" dirty="0" err="1">
                    <a:solidFill>
                      <a:schemeClr val="tx1"/>
                    </a:solidFill>
                    <a:sym typeface="Symbol"/>
                  </a:rPr>
                  <a:t>thuật</a:t>
                </a:r>
                <a:r>
                  <a:rPr lang="en-US" dirty="0">
                    <a:solidFill>
                      <a:schemeClr val="tx1"/>
                    </a:solidFill>
                    <a:sym typeface="Symbol"/>
                  </a:rPr>
                  <a:t> </a:t>
                </a:r>
                <a:r>
                  <a:rPr lang="en-US" dirty="0" err="1">
                    <a:solidFill>
                      <a:schemeClr val="tx1"/>
                    </a:solidFill>
                    <a:sym typeface="Symbol"/>
                  </a:rPr>
                  <a:t>toán</a:t>
                </a:r>
                <a:r>
                  <a:rPr lang="en-US" dirty="0">
                    <a:solidFill>
                      <a:schemeClr val="tx1"/>
                    </a:solidFill>
                    <a:sym typeface="Symbol"/>
                  </a:rPr>
                  <a:t> </a:t>
                </a:r>
                <a:r>
                  <a:rPr lang="en-US" dirty="0" err="1">
                    <a:solidFill>
                      <a:schemeClr val="tx1"/>
                    </a:solidFill>
                    <a:sym typeface="Symbol"/>
                  </a:rPr>
                  <a:t>kiểm</a:t>
                </a:r>
                <a:r>
                  <a:rPr lang="en-US" dirty="0">
                    <a:solidFill>
                      <a:schemeClr val="tx1"/>
                    </a:solidFill>
                    <a:sym typeface="Symbol"/>
                  </a:rPr>
                  <a:t> </a:t>
                </a:r>
                <a:r>
                  <a:rPr lang="en-US" dirty="0" err="1">
                    <a:solidFill>
                      <a:schemeClr val="tx1"/>
                    </a:solidFill>
                    <a:sym typeface="Symbol"/>
                  </a:rPr>
                  <a:t>tra</a:t>
                </a:r>
                <a:r>
                  <a:rPr lang="en-US" dirty="0">
                    <a:solidFill>
                      <a:schemeClr val="tx1"/>
                    </a:solidFill>
                    <a:sym typeface="Symbol"/>
                  </a:rPr>
                  <a:t> </a:t>
                </a:r>
                <a:r>
                  <a:rPr lang="en-US" err="1">
                    <a:solidFill>
                      <a:schemeClr val="tx1"/>
                    </a:solidFill>
                    <a:sym typeface="Symbol"/>
                  </a:rPr>
                  <a:t>chữ</a:t>
                </a:r>
                <a:r>
                  <a:rPr lang="en-US">
                    <a:solidFill>
                      <a:schemeClr val="tx1"/>
                    </a:solidFill>
                    <a:sym typeface="Symbol"/>
                  </a:rPr>
                  <a:t> </a:t>
                </a:r>
                <a:r>
                  <a:rPr lang="en-US" smtClean="0">
                    <a:solidFill>
                      <a:schemeClr val="tx1"/>
                    </a:solidFill>
                    <a:sym typeface="Symbol"/>
                  </a:rPr>
                  <a:t>ký.</a:t>
                </a:r>
              </a:p>
              <a:p>
                <a:pPr marL="1405431" lvl="2" indent="0" algn="ctr">
                  <a:buNone/>
                  <a:defRPr/>
                </a:pPr>
                <a:r>
                  <a:rPr lang="en-US" b="1" i="1" smtClean="0">
                    <a:solidFill>
                      <a:schemeClr val="tx1"/>
                    </a:solidFill>
                    <a:sym typeface="Symbol"/>
                  </a:rPr>
                  <a:t>ver</a:t>
                </a:r>
                <a:r>
                  <a:rPr lang="en-US" b="1" i="1" baseline="-25000" smtClean="0">
                    <a:solidFill>
                      <a:schemeClr val="tx1"/>
                    </a:solidFill>
                    <a:sym typeface="Symbol"/>
                  </a:rPr>
                  <a:t>k</a:t>
                </a:r>
                <a:r>
                  <a:rPr lang="en-US" b="1" dirty="0">
                    <a:solidFill>
                      <a:schemeClr val="tx1"/>
                    </a:solidFill>
                    <a:sym typeface="Symbol"/>
                  </a:rPr>
                  <a:t>: </a:t>
                </a:r>
                <a:r>
                  <a:rPr lang="en-US" b="1" i="1" dirty="0">
                    <a:solidFill>
                      <a:schemeClr val="tx1"/>
                    </a:solidFill>
                    <a:sym typeface="Symbol"/>
                  </a:rPr>
                  <a:t>P </a:t>
                </a:r>
                <a:r>
                  <a:rPr lang="en-US" b="1" dirty="0">
                    <a:solidFill>
                      <a:schemeClr val="tx1"/>
                    </a:solidFill>
                    <a:sym typeface="Symbol"/>
                  </a:rPr>
                  <a:t>x</a:t>
                </a:r>
                <a:r>
                  <a:rPr lang="en-US" b="1" i="1" dirty="0">
                    <a:solidFill>
                      <a:schemeClr val="tx1"/>
                    </a:solidFill>
                    <a:sym typeface="Symbol"/>
                  </a:rPr>
                  <a:t> A </a:t>
                </a:r>
                <a:r>
                  <a:rPr lang="en-US" b="1" dirty="0">
                    <a:solidFill>
                      <a:schemeClr val="tx1"/>
                    </a:solidFill>
                    <a:sym typeface="Symbol"/>
                  </a:rPr>
                  <a:t> {</a:t>
                </a:r>
                <a:r>
                  <a:rPr lang="en-US" b="1" dirty="0" err="1">
                    <a:solidFill>
                      <a:schemeClr val="tx1"/>
                    </a:solidFill>
                    <a:sym typeface="Symbol"/>
                  </a:rPr>
                  <a:t>đúng</a:t>
                </a:r>
                <a:r>
                  <a:rPr lang="en-US" b="1" dirty="0">
                    <a:solidFill>
                      <a:schemeClr val="tx1"/>
                    </a:solidFill>
                    <a:sym typeface="Symbol"/>
                  </a:rPr>
                  <a:t>, </a:t>
                </a:r>
                <a:r>
                  <a:rPr lang="en-US" b="1" dirty="0" err="1">
                    <a:solidFill>
                      <a:schemeClr val="tx1"/>
                    </a:solidFill>
                    <a:sym typeface="Symbol"/>
                  </a:rPr>
                  <a:t>sai</a:t>
                </a:r>
                <a:r>
                  <a:rPr lang="en-US" b="1">
                    <a:solidFill>
                      <a:schemeClr val="tx1"/>
                    </a:solidFill>
                    <a:sym typeface="Symbol"/>
                  </a:rPr>
                  <a:t>}</a:t>
                </a:r>
                <a:r>
                  <a:rPr lang="en-US" b="1" i="1">
                    <a:solidFill>
                      <a:schemeClr val="tx1"/>
                    </a:solidFill>
                    <a:sym typeface="Symbol"/>
                  </a:rPr>
                  <a:t> </a:t>
                </a:r>
              </a:p>
              <a:p>
                <a:pPr marL="1405431" lvl="2" indent="0" algn="ctr">
                  <a:buNone/>
                  <a:defRPr/>
                </a:pPr>
                <a:r>
                  <a:rPr lang="en-US" smtClean="0">
                    <a:solidFill>
                      <a:schemeClr val="tx1"/>
                    </a:solidFill>
                    <a:sym typeface="Symbol"/>
                  </a:rPr>
                  <a:t>thỏa </a:t>
                </a:r>
                <a:r>
                  <a:rPr lang="en-US" dirty="0" err="1">
                    <a:solidFill>
                      <a:schemeClr val="tx1"/>
                    </a:solidFill>
                    <a:sym typeface="Symbol"/>
                  </a:rPr>
                  <a:t>mãn</a:t>
                </a:r>
                <a:r>
                  <a:rPr lang="en-US" dirty="0">
                    <a:solidFill>
                      <a:schemeClr val="tx1"/>
                    </a:solidFill>
                    <a:sym typeface="Symbol"/>
                  </a:rPr>
                  <a:t> </a:t>
                </a:r>
                <a:r>
                  <a:rPr lang="en-US" dirty="0" err="1">
                    <a:solidFill>
                      <a:schemeClr val="tx1"/>
                    </a:solidFill>
                    <a:sym typeface="Symbol"/>
                  </a:rPr>
                  <a:t>điều</a:t>
                </a:r>
                <a:r>
                  <a:rPr lang="en-US" dirty="0">
                    <a:solidFill>
                      <a:schemeClr val="tx1"/>
                    </a:solidFill>
                    <a:sym typeface="Symbol"/>
                  </a:rPr>
                  <a:t> </a:t>
                </a:r>
                <a:r>
                  <a:rPr lang="en-US" dirty="0" err="1">
                    <a:solidFill>
                      <a:schemeClr val="tx1"/>
                    </a:solidFill>
                    <a:sym typeface="Symbol"/>
                  </a:rPr>
                  <a:t>kiện</a:t>
                </a:r>
                <a:r>
                  <a:rPr lang="en-US" dirty="0">
                    <a:solidFill>
                      <a:schemeClr val="tx1"/>
                    </a:solidFill>
                    <a:sym typeface="Symbol"/>
                  </a:rPr>
                  <a:t> </a:t>
                </a:r>
                <a:r>
                  <a:rPr lang="en-US" dirty="0" err="1">
                    <a:solidFill>
                      <a:schemeClr val="tx1"/>
                    </a:solidFill>
                    <a:sym typeface="Symbol"/>
                  </a:rPr>
                  <a:t>sau</a:t>
                </a:r>
                <a:r>
                  <a:rPr lang="en-US" dirty="0">
                    <a:solidFill>
                      <a:schemeClr val="tx1"/>
                    </a:solidFill>
                    <a:sym typeface="Symbol"/>
                  </a:rPr>
                  <a:t> </a:t>
                </a:r>
                <a:r>
                  <a:rPr lang="en-US" dirty="0" err="1">
                    <a:solidFill>
                      <a:schemeClr val="tx1"/>
                    </a:solidFill>
                    <a:sym typeface="Symbol"/>
                  </a:rPr>
                  <a:t>với</a:t>
                </a:r>
                <a:r>
                  <a:rPr lang="en-US" dirty="0">
                    <a:solidFill>
                      <a:schemeClr val="tx1"/>
                    </a:solidFill>
                    <a:sym typeface="Symbol"/>
                  </a:rPr>
                  <a:t> </a:t>
                </a:r>
                <a:r>
                  <a:rPr lang="en-US" dirty="0" err="1">
                    <a:solidFill>
                      <a:schemeClr val="tx1"/>
                    </a:solidFill>
                    <a:sym typeface="Symbol"/>
                  </a:rPr>
                  <a:t>mọi</a:t>
                </a:r>
                <a:r>
                  <a:rPr lang="en-US" dirty="0">
                    <a:solidFill>
                      <a:schemeClr val="tx1"/>
                    </a:solidFill>
                    <a:sym typeface="Symbol"/>
                  </a:rPr>
                  <a:t> </a:t>
                </a:r>
                <a:r>
                  <a:rPr lang="en-US" dirty="0" err="1">
                    <a:solidFill>
                      <a:schemeClr val="tx1"/>
                    </a:solidFill>
                    <a:sym typeface="Symbol"/>
                  </a:rPr>
                  <a:t>thông</a:t>
                </a:r>
                <a:r>
                  <a:rPr lang="en-US" dirty="0">
                    <a:solidFill>
                      <a:schemeClr val="tx1"/>
                    </a:solidFill>
                    <a:sym typeface="Symbol"/>
                  </a:rPr>
                  <a:t> </a:t>
                </a:r>
                <a:r>
                  <a:rPr lang="en-US" dirty="0" err="1">
                    <a:solidFill>
                      <a:schemeClr val="tx1"/>
                    </a:solidFill>
                    <a:sym typeface="Symbol"/>
                  </a:rPr>
                  <a:t>báo</a:t>
                </a:r>
                <a:r>
                  <a:rPr lang="en-US" dirty="0">
                    <a:solidFill>
                      <a:schemeClr val="tx1"/>
                    </a:solidFill>
                    <a:sym typeface="Symbol"/>
                  </a:rPr>
                  <a:t> </a:t>
                </a:r>
                <a:r>
                  <a:rPr lang="en-US" b="1" i="1" dirty="0" err="1">
                    <a:solidFill>
                      <a:schemeClr val="tx1"/>
                    </a:solidFill>
                  </a:rPr>
                  <a:t>x</a:t>
                </a:r>
                <a:r>
                  <a:rPr lang="en-US" b="1" dirty="0" err="1">
                    <a:solidFill>
                      <a:schemeClr val="tx1"/>
                    </a:solidFill>
                    <a:sym typeface="Symbol"/>
                  </a:rPr>
                  <a:t></a:t>
                </a:r>
                <a:r>
                  <a:rPr lang="en-US" b="1" i="1" dirty="0" err="1">
                    <a:solidFill>
                      <a:schemeClr val="tx1"/>
                    </a:solidFill>
                    <a:sym typeface="Symbol"/>
                  </a:rPr>
                  <a:t>P</a:t>
                </a:r>
                <a:r>
                  <a:rPr lang="en-US" b="1" i="1" dirty="0">
                    <a:solidFill>
                      <a:schemeClr val="tx1"/>
                    </a:solidFill>
                    <a:sym typeface="Symbol"/>
                  </a:rPr>
                  <a:t> </a:t>
                </a:r>
                <a:r>
                  <a:rPr lang="en-US" dirty="0" err="1">
                    <a:solidFill>
                      <a:schemeClr val="tx1"/>
                    </a:solidFill>
                    <a:sym typeface="Symbol"/>
                  </a:rPr>
                  <a:t>và</a:t>
                </a:r>
                <a:r>
                  <a:rPr lang="en-US" dirty="0">
                    <a:solidFill>
                      <a:schemeClr val="tx1"/>
                    </a:solidFill>
                    <a:sym typeface="Symbol"/>
                  </a:rPr>
                  <a:t> </a:t>
                </a:r>
                <a:r>
                  <a:rPr lang="en-US" dirty="0" err="1">
                    <a:solidFill>
                      <a:schemeClr val="tx1"/>
                    </a:solidFill>
                    <a:sym typeface="Symbol"/>
                  </a:rPr>
                  <a:t>chữ</a:t>
                </a:r>
                <a:r>
                  <a:rPr lang="en-US" dirty="0">
                    <a:solidFill>
                      <a:schemeClr val="tx1"/>
                    </a:solidFill>
                    <a:sym typeface="Symbol"/>
                  </a:rPr>
                  <a:t> </a:t>
                </a:r>
                <a:r>
                  <a:rPr lang="en-US" dirty="0" err="1">
                    <a:solidFill>
                      <a:schemeClr val="tx1"/>
                    </a:solidFill>
                    <a:sym typeface="Symbol"/>
                  </a:rPr>
                  <a:t>ký</a:t>
                </a:r>
                <a:r>
                  <a:rPr lang="en-US" dirty="0">
                    <a:solidFill>
                      <a:schemeClr val="tx1"/>
                    </a:solidFill>
                    <a:sym typeface="Symbol"/>
                  </a:rPr>
                  <a:t> </a:t>
                </a:r>
                <a:r>
                  <a:rPr lang="en-US" b="1" i="1" dirty="0" err="1">
                    <a:solidFill>
                      <a:schemeClr val="tx1"/>
                    </a:solidFill>
                  </a:rPr>
                  <a:t>y</a:t>
                </a:r>
                <a:r>
                  <a:rPr lang="en-US" b="1" err="1">
                    <a:solidFill>
                      <a:schemeClr val="tx1"/>
                    </a:solidFill>
                    <a:sym typeface="Symbol"/>
                  </a:rPr>
                  <a:t></a:t>
                </a:r>
                <a:r>
                  <a:rPr lang="en-US" b="1" i="1" smtClean="0">
                    <a:solidFill>
                      <a:schemeClr val="tx1"/>
                    </a:solidFill>
                    <a:sym typeface="Symbol"/>
                  </a:rPr>
                  <a:t>A</a:t>
                </a:r>
                <a:endParaRPr lang="en-US" b="1" i="1" dirty="0" smtClean="0">
                  <a:solidFill>
                    <a:schemeClr val="tx1"/>
                  </a:solidFill>
                  <a:sym typeface="Symbol"/>
                </a:endParaRPr>
              </a:p>
              <a:p>
                <a:pPr marL="1405431" lvl="2" indent="0" algn="ctr">
                  <a:buNone/>
                  <a:defRPr/>
                </a:pPr>
                <a14:m>
                  <m:oMathPara xmlns:m="http://schemas.openxmlformats.org/officeDocument/2006/math">
                    <m:oMathParaPr>
                      <m:jc m:val="center"/>
                    </m:oMathParaPr>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𝒗𝒆𝒓</m:t>
                          </m:r>
                        </m:e>
                        <m:sub>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𝒌</m:t>
                              </m:r>
                            </m:e>
                            <m:sub>
                              <m:r>
                                <a:rPr lang="en-US" b="1" i="1">
                                  <a:solidFill>
                                    <a:schemeClr val="tx1"/>
                                  </a:solidFill>
                                  <a:latin typeface="Cambria Math"/>
                                </a:rPr>
                                <m:t>𝒗</m:t>
                              </m:r>
                            </m:sub>
                          </m:sSub>
                        </m:sub>
                      </m:sSub>
                      <m:d>
                        <m:dPr>
                          <m:ctrlPr>
                            <a:rPr lang="en-US" b="1" i="1">
                              <a:solidFill>
                                <a:schemeClr val="tx1"/>
                              </a:solidFill>
                              <a:latin typeface="Cambria Math" panose="02040503050406030204" pitchFamily="18" charset="0"/>
                            </a:rPr>
                          </m:ctrlPr>
                        </m:dPr>
                        <m:e>
                          <m:r>
                            <a:rPr lang="en-US" b="1" i="1">
                              <a:solidFill>
                                <a:schemeClr val="tx1"/>
                              </a:solidFill>
                              <a:latin typeface="Cambria Math"/>
                            </a:rPr>
                            <m:t>𝒙</m:t>
                          </m:r>
                          <m:r>
                            <a:rPr lang="en-US" b="1" i="1">
                              <a:solidFill>
                                <a:schemeClr val="tx1"/>
                              </a:solidFill>
                              <a:latin typeface="Cambria Math"/>
                            </a:rPr>
                            <m:t>,</m:t>
                          </m:r>
                          <m:r>
                            <a:rPr lang="en-US" b="1" i="1">
                              <a:solidFill>
                                <a:schemeClr val="tx1"/>
                              </a:solidFill>
                              <a:latin typeface="Cambria Math"/>
                            </a:rPr>
                            <m:t>𝒚</m:t>
                          </m:r>
                        </m:e>
                      </m:d>
                      <m:r>
                        <a:rPr lang="en-US" b="1" i="1">
                          <a:solidFill>
                            <a:schemeClr val="tx1"/>
                          </a:solidFill>
                          <a:latin typeface="Cambria Math"/>
                        </a:rPr>
                        <m:t>=</m:t>
                      </m:r>
                      <m:r>
                        <a:rPr lang="en-US" b="1">
                          <a:solidFill>
                            <a:schemeClr val="tx1"/>
                          </a:solidFill>
                          <a:latin typeface="Cambria Math"/>
                        </a:rPr>
                        <m:t>đú</m:t>
                      </m:r>
                      <m:r>
                        <a:rPr lang="en-US" b="1">
                          <a:solidFill>
                            <a:schemeClr val="tx1"/>
                          </a:solidFill>
                          <a:latin typeface="Cambria Math"/>
                        </a:rPr>
                        <m:t>𝐧𝐠</m:t>
                      </m:r>
                      <m:r>
                        <a:rPr lang="en-US" b="1" i="1">
                          <a:solidFill>
                            <a:schemeClr val="tx1"/>
                          </a:solidFill>
                          <a:latin typeface="Cambria Math"/>
                          <a:ea typeface="Cambria Math"/>
                        </a:rPr>
                        <m:t>⇔</m:t>
                      </m:r>
                      <m:r>
                        <a:rPr lang="en-US" b="1" i="1">
                          <a:solidFill>
                            <a:schemeClr val="tx1"/>
                          </a:solidFill>
                          <a:latin typeface="Cambria Math"/>
                          <a:ea typeface="Cambria Math"/>
                        </a:rPr>
                        <m:t>𝒚</m:t>
                      </m:r>
                      <m:r>
                        <a:rPr lang="en-US" b="1" i="1">
                          <a:solidFill>
                            <a:schemeClr val="tx1"/>
                          </a:solidFill>
                          <a:latin typeface="Cambria Math"/>
                          <a:ea typeface="Cambria Math"/>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𝒔𝒊𝒈</m:t>
                          </m:r>
                        </m:e>
                        <m:sub>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𝒌</m:t>
                              </m:r>
                            </m:e>
                            <m:sub>
                              <m:r>
                                <a:rPr lang="en-US" b="1" i="1">
                                  <a:solidFill>
                                    <a:schemeClr val="tx1"/>
                                  </a:solidFill>
                                  <a:latin typeface="Cambria Math"/>
                                </a:rPr>
                                <m:t>𝒔</m:t>
                              </m:r>
                            </m:sub>
                          </m:sSub>
                        </m:sub>
                      </m:sSub>
                      <m:d>
                        <m:dPr>
                          <m:ctrlPr>
                            <a:rPr lang="en-US" b="1" i="1">
                              <a:solidFill>
                                <a:schemeClr val="tx1"/>
                              </a:solidFill>
                              <a:latin typeface="Cambria Math" panose="02040503050406030204" pitchFamily="18" charset="0"/>
                            </a:rPr>
                          </m:ctrlPr>
                        </m:dPr>
                        <m:e>
                          <m:r>
                            <a:rPr lang="en-US" b="1" i="1">
                              <a:solidFill>
                                <a:schemeClr val="tx1"/>
                              </a:solidFill>
                              <a:latin typeface="Cambria Math"/>
                            </a:rPr>
                            <m:t>𝒙</m:t>
                          </m:r>
                        </m:e>
                      </m:d>
                      <m:r>
                        <a:rPr lang="en-US" b="1" i="1">
                          <a:solidFill>
                            <a:schemeClr val="tx1"/>
                          </a:solidFill>
                          <a:latin typeface="Cambria Math"/>
                        </a:rPr>
                        <m:t> </m:t>
                      </m:r>
                    </m:oMath>
                  </m:oMathPara>
                </a14:m>
                <a:endParaRPr lang="en-US" b="1" dirty="0">
                  <a:solidFill>
                    <a:schemeClr val="tx1"/>
                  </a:solidFill>
                </a:endParaRPr>
              </a:p>
              <a:p>
                <a:pPr lvl="1"/>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176463" y="802105"/>
                <a:ext cx="11858520" cy="5635640"/>
              </a:xfrm>
              <a:blipFill>
                <a:blip r:embed="rId2"/>
                <a:stretch>
                  <a:fillRect r="-154"/>
                </a:stretch>
              </a:blipFill>
            </p:spPr>
            <p:txBody>
              <a:bodyPr/>
              <a:lstStyle/>
              <a:p>
                <a:r>
                  <a:rPr lang="en-US">
                    <a:noFill/>
                  </a:rPr>
                  <a:t> </a:t>
                </a:r>
              </a:p>
            </p:txBody>
          </p:sp>
        </mc:Fallback>
      </mc:AlternateContent>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178476007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01053" y="4074694"/>
            <a:ext cx="11633929" cy="2614863"/>
          </a:xfrm>
        </p:spPr>
        <p:txBody>
          <a:bodyPr/>
          <a:lstStyle/>
          <a:p>
            <a:pPr algn="just"/>
            <a:r>
              <a:rPr lang="en-US" smtClean="0"/>
              <a:t>Chú ý: </a:t>
            </a:r>
          </a:p>
          <a:p>
            <a:pPr lvl="1" algn="just"/>
            <a:r>
              <a:rPr lang="en-US" smtClean="0"/>
              <a:t>Một </a:t>
            </a:r>
            <a:r>
              <a:rPr lang="en-US"/>
              <a:t>hệ mật sử dụng khóa riêng và khóa công khai của </a:t>
            </a:r>
            <a:r>
              <a:rPr lang="en-US" b="1"/>
              <a:t>người </a:t>
            </a:r>
            <a:r>
              <a:rPr lang="en-US" b="1" smtClean="0"/>
              <a:t>nhận</a:t>
            </a:r>
          </a:p>
          <a:p>
            <a:pPr lvl="1" algn="just"/>
            <a:r>
              <a:rPr lang="en-US" smtClean="0"/>
              <a:t>Hệ </a:t>
            </a:r>
            <a:r>
              <a:rPr lang="en-US"/>
              <a:t>thống chữ ký số sử dụng khóa riêng và khóa công khai của </a:t>
            </a:r>
            <a:r>
              <a:rPr lang="en-US" b="1"/>
              <a:t>người </a:t>
            </a:r>
            <a:r>
              <a:rPr lang="en-US" b="1" smtClean="0"/>
              <a:t>gửi</a:t>
            </a:r>
            <a:endParaRPr lang="en-US" b="1"/>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099" y="963960"/>
            <a:ext cx="8736827" cy="278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957492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Chữ kí số và hàm băm</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766" y="2028956"/>
            <a:ext cx="8574087" cy="277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89208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2717" y="942288"/>
            <a:ext cx="11762266" cy="5699143"/>
          </a:xfrm>
        </p:spPr>
        <p:txBody>
          <a:bodyPr/>
          <a:lstStyle/>
          <a:p>
            <a:r>
              <a:rPr lang="en-US" smtClean="0"/>
              <a:t>Chữ kí số và đảm bảo tính bí mật</a:t>
            </a:r>
          </a:p>
          <a:p>
            <a:endParaRPr lang="en-US"/>
          </a:p>
          <a:p>
            <a:endParaRPr lang="en-US" smtClean="0"/>
          </a:p>
          <a:p>
            <a:endParaRPr lang="en-US"/>
          </a:p>
          <a:p>
            <a:endParaRPr lang="en-US" smtClean="0"/>
          </a:p>
          <a:p>
            <a:endParaRPr lang="en-US"/>
          </a:p>
          <a:p>
            <a:endParaRPr lang="en-US" smtClean="0"/>
          </a:p>
          <a:p>
            <a:pPr lvl="1"/>
            <a:r>
              <a:rPr lang="en-US" smtClean="0"/>
              <a:t>Chữ kí số không đảm bảo tính bí mật, nếu cầu đảm bảo tính bí mật, kĩ thuật mã hóa/giải mã phải được áp dụng</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440" y="1649052"/>
            <a:ext cx="8063352" cy="3789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32646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b="0" smtClean="0"/>
              <a:t>Lược </a:t>
            </a:r>
            <a:r>
              <a:rPr lang="en-US" b="0"/>
              <a:t>đồ kí </a:t>
            </a:r>
            <a:r>
              <a:rPr lang="en-US" b="0" smtClean="0"/>
              <a:t>RSA?</a:t>
            </a:r>
          </a:p>
          <a:p>
            <a:r>
              <a:rPr lang="en-US" b="0" smtClean="0"/>
              <a:t>Các </a:t>
            </a:r>
            <a:r>
              <a:rPr lang="en-US" b="0"/>
              <a:t>tấn công đối với chữ kí RSA, và chữ kí RSA trong thực </a:t>
            </a:r>
            <a:r>
              <a:rPr lang="en-US" b="0" smtClean="0"/>
              <a:t>tế?</a:t>
            </a:r>
          </a:p>
          <a:p>
            <a:r>
              <a:rPr lang="en-US" b="0" smtClean="0"/>
              <a:t>Chữ </a:t>
            </a:r>
            <a:r>
              <a:rPr lang="en-US" b="0"/>
              <a:t>kí số ElGamal cơ bản, hệ chữ kí ElGamal tổng quát sử dụng các đường cong </a:t>
            </a:r>
            <a:r>
              <a:rPr lang="en-US" b="0" smtClean="0"/>
              <a:t>elliptic</a:t>
            </a:r>
            <a:r>
              <a:rPr lang="en-US" b="0"/>
              <a:t>?</a:t>
            </a:r>
            <a:endParaRPr lang="en-US" b="0" smtClean="0"/>
          </a:p>
          <a:p>
            <a:r>
              <a:rPr lang="en-US" b="0" smtClean="0"/>
              <a:t>Vấn </a:t>
            </a:r>
            <a:r>
              <a:rPr lang="en-US" b="0"/>
              <a:t>đề xác thực khóa công </a:t>
            </a:r>
            <a:r>
              <a:rPr lang="en-US" b="0" smtClean="0"/>
              <a:t>khai?</a:t>
            </a:r>
            <a:endParaRPr lang="en-US"/>
          </a:p>
          <a:p>
            <a:endParaRPr lang="en-US"/>
          </a:p>
        </p:txBody>
      </p:sp>
      <p:sp>
        <p:nvSpPr>
          <p:cNvPr id="3" name="Title 2"/>
          <p:cNvSpPr>
            <a:spLocks noGrp="1"/>
          </p:cNvSpPr>
          <p:nvPr>
            <p:ph type="title"/>
          </p:nvPr>
        </p:nvSpPr>
        <p:spPr>
          <a:xfrm>
            <a:off x="902368" y="176463"/>
            <a:ext cx="11049000" cy="942289"/>
          </a:xfrm>
        </p:spPr>
        <p:txBody>
          <a:bodyPr/>
          <a:lstStyle/>
          <a:p>
            <a:r>
              <a:rPr lang="en-US" smtClean="0"/>
              <a:t> </a:t>
            </a:r>
            <a:r>
              <a:rPr lang="en-US" sz="4000">
                <a:latin typeface="Calibri" panose="020F0502020204030204" pitchFamily="34" charset="0"/>
                <a:cs typeface="Calibri" panose="020F0502020204030204" pitchFamily="34" charset="0"/>
              </a:rPr>
              <a:t>Bài </a:t>
            </a:r>
            <a:r>
              <a:rPr lang="en-US" sz="4000" smtClean="0">
                <a:latin typeface="Calibri" panose="020F0502020204030204" pitchFamily="34" charset="0"/>
                <a:cs typeface="Calibri" panose="020F0502020204030204" pitchFamily="34" charset="0"/>
              </a:rPr>
              <a:t>02. </a:t>
            </a:r>
            <a:r>
              <a:rPr lang="en-US" sz="4000">
                <a:latin typeface="Calibri" panose="020F0502020204030204" pitchFamily="34" charset="0"/>
                <a:cs typeface="Calibri" panose="020F0502020204030204" pitchFamily="34" charset="0"/>
              </a:rPr>
              <a:t>Vấn đề xác thực, hàm băm, </a:t>
            </a:r>
            <a:r>
              <a:rPr lang="en-US" sz="4000" smtClean="0">
                <a:latin typeface="Calibri" panose="020F0502020204030204" pitchFamily="34" charset="0"/>
                <a:cs typeface="Calibri" panose="020F0502020204030204" pitchFamily="34" charset="0"/>
              </a:rPr>
              <a:t>chữ kí số (tiếp)</a:t>
            </a:r>
            <a:endParaRPr lang="en-US" sz="4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568054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p:txBody>
              <a:bodyPr/>
              <a:lstStyle/>
              <a:p>
                <a:r>
                  <a:rPr lang="en-US" smtClean="0"/>
                  <a:t>Chữ kí số RSA:</a:t>
                </a:r>
              </a:p>
              <a:p>
                <a:pPr lvl="1"/>
                <a:r>
                  <a:rPr lang="en-US"/>
                  <a:t>Sơ đồ hệ thống chữ ký số RSA là bộ 5 </a:t>
                </a:r>
                <a:r>
                  <a:rPr lang="en-US" b="1"/>
                  <a:t>(</a:t>
                </a:r>
                <a:r>
                  <a:rPr lang="en-US" b="1" i="1"/>
                  <a:t>P</a:t>
                </a:r>
                <a:r>
                  <a:rPr lang="en-US" b="1"/>
                  <a:t>, </a:t>
                </a:r>
                <a:r>
                  <a:rPr lang="en-US" b="1" i="1"/>
                  <a:t>A</a:t>
                </a:r>
                <a:r>
                  <a:rPr lang="en-US" b="1"/>
                  <a:t>, </a:t>
                </a:r>
                <a:r>
                  <a:rPr lang="en-US" b="1" i="1"/>
                  <a:t>K</a:t>
                </a:r>
                <a:r>
                  <a:rPr lang="en-US" b="1"/>
                  <a:t>, </a:t>
                </a:r>
                <a:r>
                  <a:rPr lang="en-US" b="1" i="1"/>
                  <a:t>S</a:t>
                </a:r>
                <a:r>
                  <a:rPr lang="en-US" b="1"/>
                  <a:t>, </a:t>
                </a:r>
                <a:r>
                  <a:rPr lang="en-US" b="1" i="1"/>
                  <a:t>V</a:t>
                </a:r>
                <a:r>
                  <a:rPr lang="en-US" b="1"/>
                  <a:t>), </a:t>
                </a:r>
                <a:r>
                  <a:rPr lang="en-US"/>
                  <a:t>trong </a:t>
                </a:r>
                <a:r>
                  <a:rPr lang="en-US" smtClean="0"/>
                  <a:t>đó</a:t>
                </a:r>
              </a:p>
              <a:p>
                <a:pPr lvl="2"/>
                <a:r>
                  <a:rPr lang="en-US" b="1" i="1"/>
                  <a:t>P</a:t>
                </a:r>
                <a:r>
                  <a:rPr lang="en-US" b="1"/>
                  <a:t> = </a:t>
                </a:r>
                <a:r>
                  <a:rPr lang="en-US" b="1" i="1"/>
                  <a:t>A</a:t>
                </a:r>
                <a:r>
                  <a:rPr lang="en-US" b="1"/>
                  <a:t> = </a:t>
                </a:r>
                <a:r>
                  <a:rPr lang="en-US" b="1" i="1"/>
                  <a:t>Z</a:t>
                </a:r>
                <a:r>
                  <a:rPr lang="en-US" b="1" i="1" baseline="-25000"/>
                  <a:t>n</a:t>
                </a:r>
                <a:r>
                  <a:rPr lang="en-US" b="1"/>
                  <a:t> </a:t>
                </a:r>
                <a:r>
                  <a:rPr lang="en-US"/>
                  <a:t>với </a:t>
                </a:r>
                <a:r>
                  <a:rPr lang="en-US" b="1" i="1"/>
                  <a:t>n</a:t>
                </a:r>
                <a:r>
                  <a:rPr lang="en-US" b="1"/>
                  <a:t> = </a:t>
                </a:r>
                <a:r>
                  <a:rPr lang="en-US" b="1" i="1"/>
                  <a:t>p</a:t>
                </a:r>
                <a:r>
                  <a:rPr lang="en-US" b="1"/>
                  <a:t>. </a:t>
                </a:r>
                <a:r>
                  <a:rPr lang="en-US" b="1" i="1"/>
                  <a:t>q</a:t>
                </a:r>
                <a:r>
                  <a:rPr lang="en-US" b="1"/>
                  <a:t>  </a:t>
                </a:r>
                <a:r>
                  <a:rPr lang="en-US"/>
                  <a:t>là tích của 2 số nguyên tố lớn </a:t>
                </a:r>
                <a:r>
                  <a:rPr lang="en-US" b="1" i="1"/>
                  <a:t>p</a:t>
                </a:r>
                <a:r>
                  <a:rPr lang="en-US"/>
                  <a:t> </a:t>
                </a:r>
                <a:r>
                  <a:rPr lang="en-US" smtClean="0"/>
                  <a:t>và </a:t>
                </a:r>
                <a:r>
                  <a:rPr lang="en-US" b="1" i="1" smtClean="0"/>
                  <a:t>q</a:t>
                </a:r>
              </a:p>
              <a:p>
                <a:pPr lvl="2"/>
                <a:r>
                  <a:rPr lang="en-US" b="1" i="1"/>
                  <a:t>K</a:t>
                </a:r>
                <a:r>
                  <a:rPr lang="en-US"/>
                  <a:t> = {</a:t>
                </a:r>
                <a:r>
                  <a:rPr lang="en-US">
                    <a:sym typeface="Symbol"/>
                  </a:rPr>
                  <a:t>(</a:t>
                </a:r>
                <a:r>
                  <a:rPr lang="en-US" i="1">
                    <a:sym typeface="Symbol"/>
                  </a:rPr>
                  <a:t>k</a:t>
                </a:r>
                <a:r>
                  <a:rPr lang="en-US" i="1" baseline="-25000">
                    <a:sym typeface="Symbol"/>
                  </a:rPr>
                  <a:t>s</a:t>
                </a:r>
                <a:r>
                  <a:rPr lang="en-US">
                    <a:sym typeface="Symbol"/>
                  </a:rPr>
                  <a:t>, </a:t>
                </a:r>
                <a:r>
                  <a:rPr lang="en-US" i="1">
                    <a:sym typeface="Symbol"/>
                  </a:rPr>
                  <a:t>k</a:t>
                </a:r>
                <a:r>
                  <a:rPr lang="en-US" i="1" baseline="-25000">
                    <a:sym typeface="Symbol"/>
                  </a:rPr>
                  <a:t>v</a:t>
                </a:r>
                <a:r>
                  <a:rPr lang="en-US">
                    <a:sym typeface="Symbol"/>
                  </a:rPr>
                  <a:t>), </a:t>
                </a:r>
                <a:r>
                  <a:rPr lang="en-US" i="1">
                    <a:sym typeface="Symbol"/>
                  </a:rPr>
                  <a:t>k</a:t>
                </a:r>
                <a:r>
                  <a:rPr lang="en-US" i="1" baseline="-25000">
                    <a:sym typeface="Symbol"/>
                  </a:rPr>
                  <a:t>s </a:t>
                </a:r>
                <a:r>
                  <a:rPr lang="en-US" i="1">
                    <a:sym typeface="Symbol"/>
                  </a:rPr>
                  <a:t>= d</a:t>
                </a:r>
                <a:r>
                  <a:rPr lang="en-US">
                    <a:sym typeface="Symbol"/>
                  </a:rPr>
                  <a:t>,</a:t>
                </a:r>
                <a:r>
                  <a:rPr lang="en-US" i="1">
                    <a:sym typeface="Symbol"/>
                  </a:rPr>
                  <a:t> k</a:t>
                </a:r>
                <a:r>
                  <a:rPr lang="en-US" i="1" baseline="-25000">
                    <a:sym typeface="Symbol"/>
                  </a:rPr>
                  <a:t>v </a:t>
                </a:r>
                <a:r>
                  <a:rPr lang="en-US">
                    <a:sym typeface="Symbol"/>
                  </a:rPr>
                  <a:t>= (</a:t>
                </a:r>
                <a:r>
                  <a:rPr lang="en-US" i="1">
                    <a:sym typeface="Symbol"/>
                  </a:rPr>
                  <a:t>n</a:t>
                </a:r>
                <a:r>
                  <a:rPr lang="en-US">
                    <a:sym typeface="Symbol"/>
                  </a:rPr>
                  <a:t>, </a:t>
                </a:r>
                <a:r>
                  <a:rPr lang="en-US" i="1">
                    <a:sym typeface="Symbol"/>
                  </a:rPr>
                  <a:t>e</a:t>
                </a:r>
                <a:r>
                  <a:rPr lang="en-US">
                    <a:sym typeface="Symbol"/>
                  </a:rPr>
                  <a:t>): và </a:t>
                </a:r>
                <a:r>
                  <a:rPr lang="en-US" i="1">
                    <a:sym typeface="Symbol"/>
                  </a:rPr>
                  <a:t>e.d</a:t>
                </a:r>
                <a:r>
                  <a:rPr lang="en-US">
                    <a:sym typeface="Symbol"/>
                  </a:rPr>
                  <a:t> 1 </a:t>
                </a:r>
                <a:r>
                  <a:rPr lang="en-US" i="1">
                    <a:sym typeface="Symbol"/>
                  </a:rPr>
                  <a:t>mod</a:t>
                </a:r>
                <a:r>
                  <a:rPr lang="en-US">
                    <a:sym typeface="Symbol"/>
                  </a:rPr>
                  <a:t> </a:t>
                </a:r>
                <a:r>
                  <a:rPr lang="en-US" i="1">
                    <a:sym typeface="Symbol"/>
                  </a:rPr>
                  <a:t></a:t>
                </a:r>
                <a:r>
                  <a:rPr lang="en-US">
                    <a:sym typeface="Symbol"/>
                  </a:rPr>
                  <a:t>(</a:t>
                </a:r>
                <a:r>
                  <a:rPr lang="en-US" i="1" smtClean="0">
                    <a:sym typeface="Symbol"/>
                  </a:rPr>
                  <a:t>n</a:t>
                </a:r>
                <a:r>
                  <a:rPr lang="en-US" smtClean="0">
                    <a:sym typeface="Symbol"/>
                  </a:rPr>
                  <a:t>)}</a:t>
                </a:r>
              </a:p>
              <a:p>
                <a:pPr lvl="2"/>
                <a:r>
                  <a:rPr lang="en-US">
                    <a:sym typeface="Symbol"/>
                  </a:rPr>
                  <a:t>Hàm ký </a:t>
                </a:r>
                <a:r>
                  <a:rPr lang="en-US" b="1" i="1">
                    <a:sym typeface="Symbol"/>
                  </a:rPr>
                  <a:t>sig</a:t>
                </a:r>
                <a:r>
                  <a:rPr lang="en-US" b="1" i="1" baseline="-25000">
                    <a:sym typeface="Symbol"/>
                  </a:rPr>
                  <a:t>k</a:t>
                </a:r>
                <a:r>
                  <a:rPr lang="en-US" b="1">
                    <a:sym typeface="Symbol"/>
                  </a:rPr>
                  <a:t>: </a:t>
                </a:r>
                <a:r>
                  <a:rPr lang="en-US" b="1" i="1">
                    <a:sym typeface="Symbol"/>
                  </a:rPr>
                  <a:t>P</a:t>
                </a:r>
                <a:r>
                  <a:rPr lang="en-US" b="1">
                    <a:sym typeface="Symbol"/>
                  </a:rPr>
                  <a:t> </a:t>
                </a:r>
                <a:r>
                  <a:rPr lang="en-US" b="1" i="1">
                    <a:sym typeface="Symbol"/>
                  </a:rPr>
                  <a:t>A </a:t>
                </a:r>
                <a:r>
                  <a:rPr lang="en-US">
                    <a:sym typeface="Symbol"/>
                  </a:rPr>
                  <a:t>và hàm kiểm tra </a:t>
                </a:r>
                <a:r>
                  <a:rPr lang="en-US" smtClean="0">
                    <a:sym typeface="Symbol"/>
                  </a:rPr>
                  <a:t>chữ kí </a:t>
                </a:r>
                <a:r>
                  <a:rPr lang="en-US">
                    <a:sym typeface="Symbol"/>
                  </a:rPr>
                  <a:t> </a:t>
                </a:r>
                <a:r>
                  <a:rPr lang="en-US" b="1" i="1">
                    <a:sym typeface="Symbol"/>
                  </a:rPr>
                  <a:t>ver</a:t>
                </a:r>
                <a:r>
                  <a:rPr lang="en-US" b="1" i="1" baseline="-25000">
                    <a:sym typeface="Symbol"/>
                  </a:rPr>
                  <a:t>k</a:t>
                </a:r>
                <a:r>
                  <a:rPr lang="en-US" b="1">
                    <a:sym typeface="Symbol"/>
                  </a:rPr>
                  <a:t>: </a:t>
                </a:r>
                <a:r>
                  <a:rPr lang="en-US" b="1" i="1">
                    <a:sym typeface="Symbol"/>
                  </a:rPr>
                  <a:t>P </a:t>
                </a:r>
                <a:r>
                  <a:rPr lang="en-US" b="1">
                    <a:sym typeface="Symbol"/>
                  </a:rPr>
                  <a:t>x</a:t>
                </a:r>
                <a:r>
                  <a:rPr lang="en-US" b="1" i="1">
                    <a:sym typeface="Symbol"/>
                  </a:rPr>
                  <a:t> A </a:t>
                </a:r>
                <a:r>
                  <a:rPr lang="en-US" b="1">
                    <a:sym typeface="Symbol"/>
                  </a:rPr>
                  <a:t> {đúng, </a:t>
                </a:r>
                <a:r>
                  <a:rPr lang="en-US" b="1" smtClean="0">
                    <a:sym typeface="Symbol"/>
                  </a:rPr>
                  <a:t>sai}</a:t>
                </a:r>
              </a:p>
              <a:p>
                <a:pPr marL="1405431" lvl="2" indent="0">
                  <a:buNone/>
                </a:pPr>
                <a:r>
                  <a:rPr lang="en-US" smtClean="0">
                    <a:sym typeface="Symbol"/>
                  </a:rPr>
                  <a:t>được </a:t>
                </a:r>
                <a:r>
                  <a:rPr lang="en-US">
                    <a:sym typeface="Symbol"/>
                  </a:rPr>
                  <a:t>định nghĩa như </a:t>
                </a:r>
                <a:r>
                  <a:rPr lang="en-US" smtClean="0">
                    <a:sym typeface="Symbol"/>
                  </a:rPr>
                  <a:t>sau:</a:t>
                </a:r>
              </a:p>
              <a:p>
                <a:pPr marL="1405431" lvl="2" indent="0">
                  <a:buNone/>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a:rPr>
                        <m:t>𝒔</m:t>
                      </m:r>
                      <m:r>
                        <a:rPr lang="en-US" b="1" i="1" smtClean="0">
                          <a:solidFill>
                            <a:schemeClr val="tx1"/>
                          </a:solidFill>
                          <a:latin typeface="Cambria Math"/>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𝒔𝒊𝒈</m:t>
                          </m:r>
                        </m:e>
                        <m:sub>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𝒌</m:t>
                              </m:r>
                            </m:e>
                            <m:sub>
                              <m:r>
                                <a:rPr lang="en-US" b="1" i="1">
                                  <a:solidFill>
                                    <a:schemeClr val="tx1"/>
                                  </a:solidFill>
                                  <a:latin typeface="Cambria Math"/>
                                </a:rPr>
                                <m:t>𝒔</m:t>
                              </m:r>
                            </m:sub>
                          </m:sSub>
                        </m:sub>
                      </m:sSub>
                      <m:d>
                        <m:dPr>
                          <m:ctrlPr>
                            <a:rPr lang="en-US" b="1" i="1">
                              <a:solidFill>
                                <a:schemeClr val="tx1"/>
                              </a:solidFill>
                              <a:latin typeface="Cambria Math" panose="02040503050406030204" pitchFamily="18" charset="0"/>
                            </a:rPr>
                          </m:ctrlPr>
                        </m:dPr>
                        <m:e>
                          <m:r>
                            <a:rPr lang="en-US" b="1" i="1">
                              <a:solidFill>
                                <a:schemeClr val="tx1"/>
                              </a:solidFill>
                              <a:latin typeface="Cambria Math"/>
                            </a:rPr>
                            <m:t>𝒎</m:t>
                          </m:r>
                        </m:e>
                      </m:d>
                      <m:r>
                        <a:rPr lang="en-US" b="1" i="1">
                          <a:solidFill>
                            <a:schemeClr val="tx1"/>
                          </a:solidFill>
                          <a:latin typeface="Cambria Math"/>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a:rPr>
                            <m:t>𝒎</m:t>
                          </m:r>
                        </m:e>
                        <m:sup>
                          <m:r>
                            <a:rPr lang="en-US" b="1" i="1">
                              <a:solidFill>
                                <a:schemeClr val="tx1"/>
                              </a:solidFill>
                              <a:latin typeface="Cambria Math"/>
                            </a:rPr>
                            <m:t>𝒅</m:t>
                          </m:r>
                        </m:sup>
                      </m:sSup>
                      <m:r>
                        <a:rPr lang="en-US" b="1" i="1">
                          <a:solidFill>
                            <a:schemeClr val="tx1"/>
                          </a:solidFill>
                          <a:latin typeface="Cambria Math"/>
                        </a:rPr>
                        <m:t> </m:t>
                      </m:r>
                      <m:r>
                        <a:rPr lang="en-US" b="1" i="1">
                          <a:solidFill>
                            <a:schemeClr val="tx1"/>
                          </a:solidFill>
                          <a:latin typeface="Cambria Math"/>
                        </a:rPr>
                        <m:t>𝒎𝒐𝒅</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𝒏</m:t>
                      </m:r>
                    </m:oMath>
                  </m:oMathPara>
                </a14:m>
                <a:endParaRPr lang="en-US" b="1" i="1" smtClean="0">
                  <a:solidFill>
                    <a:schemeClr val="tx1"/>
                  </a:solidFill>
                </a:endParaRPr>
              </a:p>
              <a:p>
                <a:pPr marL="1405431" lvl="2" indent="0">
                  <a:buNone/>
                </a:pPr>
                <a14:m>
                  <m:oMathPara xmlns:m="http://schemas.openxmlformats.org/officeDocument/2006/math">
                    <m:oMathParaPr>
                      <m:jc m:val="centerGroup"/>
                    </m:oMathParaPr>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𝒗𝒆𝒓</m:t>
                          </m:r>
                        </m:e>
                        <m:sub>
                          <m:sSub>
                            <m:sSubPr>
                              <m:ctrlPr>
                                <a:rPr lang="en-US" b="1" i="1">
                                  <a:solidFill>
                                    <a:schemeClr val="tx1"/>
                                  </a:solidFill>
                                  <a:latin typeface="Cambria Math" panose="02040503050406030204" pitchFamily="18" charset="0"/>
                                </a:rPr>
                              </m:ctrlPr>
                            </m:sSubPr>
                            <m:e>
                              <m:r>
                                <a:rPr lang="en-US" b="1" i="1">
                                  <a:solidFill>
                                    <a:schemeClr val="tx1"/>
                                  </a:solidFill>
                                  <a:latin typeface="Cambria Math"/>
                                </a:rPr>
                                <m:t>𝒌</m:t>
                              </m:r>
                            </m:e>
                            <m:sub>
                              <m:r>
                                <a:rPr lang="en-US" b="1" i="1">
                                  <a:solidFill>
                                    <a:schemeClr val="tx1"/>
                                  </a:solidFill>
                                  <a:latin typeface="Cambria Math"/>
                                </a:rPr>
                                <m:t>𝒗</m:t>
                              </m:r>
                            </m:sub>
                          </m:sSub>
                        </m:sub>
                      </m:sSub>
                      <m:d>
                        <m:dPr>
                          <m:ctrlPr>
                            <a:rPr lang="en-US" b="1" i="1">
                              <a:solidFill>
                                <a:schemeClr val="tx1"/>
                              </a:solidFill>
                              <a:latin typeface="Cambria Math" panose="02040503050406030204" pitchFamily="18" charset="0"/>
                            </a:rPr>
                          </m:ctrlPr>
                        </m:dPr>
                        <m:e>
                          <m:r>
                            <a:rPr lang="en-US" b="1" i="1">
                              <a:solidFill>
                                <a:schemeClr val="tx1"/>
                              </a:solidFill>
                              <a:latin typeface="Cambria Math"/>
                            </a:rPr>
                            <m:t>𝒎</m:t>
                          </m:r>
                          <m:r>
                            <a:rPr lang="en-US" b="1" i="1">
                              <a:solidFill>
                                <a:schemeClr val="tx1"/>
                              </a:solidFill>
                              <a:latin typeface="Cambria Math"/>
                            </a:rPr>
                            <m:t>,</m:t>
                          </m:r>
                          <m:r>
                            <a:rPr lang="en-US" b="1" i="1">
                              <a:solidFill>
                                <a:schemeClr val="tx1"/>
                              </a:solidFill>
                              <a:latin typeface="Cambria Math"/>
                            </a:rPr>
                            <m:t>𝒔</m:t>
                          </m:r>
                        </m:e>
                      </m:d>
                      <m:r>
                        <a:rPr lang="en-US" b="1" i="1">
                          <a:solidFill>
                            <a:schemeClr val="tx1"/>
                          </a:solidFill>
                          <a:latin typeface="Cambria Math"/>
                        </a:rPr>
                        <m:t>=đú</m:t>
                      </m:r>
                      <m:r>
                        <a:rPr lang="en-US" b="1" i="1">
                          <a:solidFill>
                            <a:schemeClr val="tx1"/>
                          </a:solidFill>
                          <a:latin typeface="Cambria Math"/>
                        </a:rPr>
                        <m:t>𝒏𝒈</m:t>
                      </m:r>
                      <m:r>
                        <a:rPr lang="en-US" b="1" i="1">
                          <a:solidFill>
                            <a:schemeClr val="tx1"/>
                          </a:solidFill>
                          <a:latin typeface="Cambria Math"/>
                          <a:ea typeface="Cambria Math"/>
                        </a:rPr>
                        <m:t>⇔</m:t>
                      </m:r>
                      <m:r>
                        <a:rPr lang="en-US" b="1" i="1">
                          <a:solidFill>
                            <a:schemeClr val="tx1"/>
                          </a:solidFill>
                          <a:latin typeface="Cambria Math"/>
                          <a:ea typeface="Cambria Math"/>
                        </a:rPr>
                        <m:t>𝒎</m:t>
                      </m:r>
                      <m:r>
                        <a:rPr lang="en-US" b="1" i="1">
                          <a:solidFill>
                            <a:schemeClr val="tx1"/>
                          </a:solidFill>
                          <a:latin typeface="Cambria Math"/>
                          <a:ea typeface="Cambria Math"/>
                        </a:rPr>
                        <m:t>=</m:t>
                      </m:r>
                      <m:sSup>
                        <m:sSupPr>
                          <m:ctrlPr>
                            <a:rPr lang="en-US" b="1" i="1">
                              <a:solidFill>
                                <a:schemeClr val="tx1"/>
                              </a:solidFill>
                              <a:latin typeface="Cambria Math" panose="02040503050406030204" pitchFamily="18" charset="0"/>
                              <a:ea typeface="Cambria Math"/>
                            </a:rPr>
                          </m:ctrlPr>
                        </m:sSupPr>
                        <m:e>
                          <m:r>
                            <a:rPr lang="en-US" b="1" i="1">
                              <a:solidFill>
                                <a:schemeClr val="tx1"/>
                              </a:solidFill>
                              <a:latin typeface="Cambria Math"/>
                              <a:ea typeface="Cambria Math"/>
                            </a:rPr>
                            <m:t>𝒔</m:t>
                          </m:r>
                        </m:e>
                        <m:sup>
                          <m:r>
                            <a:rPr lang="en-US" b="1" i="1">
                              <a:solidFill>
                                <a:schemeClr val="tx1"/>
                              </a:solidFill>
                              <a:latin typeface="Cambria Math"/>
                              <a:ea typeface="Cambria Math"/>
                            </a:rPr>
                            <m:t>𝒆</m:t>
                          </m:r>
                        </m:sup>
                      </m:sSup>
                      <m:r>
                        <a:rPr lang="en-US" b="1" i="1">
                          <a:solidFill>
                            <a:schemeClr val="tx1"/>
                          </a:solidFill>
                          <a:latin typeface="Cambria Math"/>
                          <a:ea typeface="Cambria Math"/>
                        </a:rPr>
                        <m:t> </m:t>
                      </m:r>
                      <m:r>
                        <a:rPr lang="en-US" b="1" i="1">
                          <a:solidFill>
                            <a:schemeClr val="tx1"/>
                          </a:solidFill>
                          <a:latin typeface="Cambria Math"/>
                          <a:ea typeface="Cambria Math"/>
                        </a:rPr>
                        <m:t>𝒎𝒐𝒅</m:t>
                      </m:r>
                      <m:r>
                        <a:rPr lang="en-US" b="1" i="1" smtClean="0">
                          <a:solidFill>
                            <a:schemeClr val="tx1"/>
                          </a:solidFill>
                          <a:latin typeface="Cambria Math" panose="02040503050406030204" pitchFamily="18" charset="0"/>
                          <a:ea typeface="Cambria Math"/>
                        </a:rPr>
                        <m:t> </m:t>
                      </m:r>
                      <m:r>
                        <a:rPr lang="en-US" b="1" i="1" smtClean="0">
                          <a:solidFill>
                            <a:schemeClr val="tx1"/>
                          </a:solidFill>
                          <a:latin typeface="Cambria Math" panose="02040503050406030204" pitchFamily="18" charset="0"/>
                          <a:ea typeface="Cambria Math"/>
                        </a:rPr>
                        <m:t>𝒏</m:t>
                      </m:r>
                    </m:oMath>
                  </m:oMathPara>
                </a14:m>
                <a:endParaRPr lang="en-US" b="1" i="1"/>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
        <p:nvSpPr>
          <p:cNvPr id="3" name="Rectangle 2"/>
          <p:cNvSpPr/>
          <p:nvPr/>
        </p:nvSpPr>
        <p:spPr>
          <a:xfrm>
            <a:off x="3389243" y="3359426"/>
            <a:ext cx="1371600" cy="407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92234" y="3359426"/>
            <a:ext cx="3141418" cy="407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15432" y="4351846"/>
            <a:ext cx="5652705" cy="995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77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7305" y="1086667"/>
            <a:ext cx="11537677" cy="902554"/>
          </a:xfrm>
        </p:spPr>
        <p:txBody>
          <a:bodyPr/>
          <a:lstStyle/>
          <a:p>
            <a:r>
              <a:rPr lang="en-US" smtClean="0"/>
              <a:t>Sơ đồ hệ thống chữ kí số RSA:</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1" y="2141785"/>
            <a:ext cx="885043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04070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7305" y="1086667"/>
            <a:ext cx="11537677" cy="1030891"/>
          </a:xfrm>
        </p:spPr>
        <p:txBody>
          <a:bodyPr/>
          <a:lstStyle/>
          <a:p>
            <a:r>
              <a:rPr lang="en-US" smtClean="0"/>
              <a:t>Chữ kí số RSA và hàm băm</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362" y="2275433"/>
            <a:ext cx="8977312"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5646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
        <p:nvSpPr>
          <p:cNvPr id="5" name="Content Placeholder 2"/>
          <p:cNvSpPr txBox="1">
            <a:spLocks/>
          </p:cNvSpPr>
          <p:nvPr/>
        </p:nvSpPr>
        <p:spPr>
          <a:xfrm>
            <a:off x="304799" y="802107"/>
            <a:ext cx="6785811" cy="3513220"/>
          </a:xfrm>
          <a:prstGeom prst="rect">
            <a:avLst/>
          </a:prstGeom>
        </p:spPr>
        <p:txBody>
          <a:bodyPr spcFirstLastPara="1" wrap="square" lIns="91425" tIns="91425" rIns="91425" bIns="91425" anchor="t" anchorCtr="0"/>
          <a:lstStyle>
            <a:lvl1pPr marL="609585" lvl="0" indent="-457189" algn="l" defTabSz="914400" rtl="0" eaLnBrk="1" latinLnBrk="0" hangingPunct="1">
              <a:lnSpc>
                <a:spcPct val="130000"/>
              </a:lnSpc>
              <a:spcBef>
                <a:spcPts val="0"/>
              </a:spcBef>
              <a:spcAft>
                <a:spcPts val="0"/>
              </a:spcAft>
              <a:buSzPts val="1800"/>
              <a:buFont typeface="Wingdings" panose="05000000000000000000" pitchFamily="2" charset="2"/>
              <a:buChar char="v"/>
              <a:defRPr sz="3200" b="1"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1pPr>
            <a:lvl2pPr marL="1219170" lvl="1" indent="-423323" algn="l" defTabSz="914400" rtl="0" eaLnBrk="1" latinLnBrk="0" hangingPunct="1">
              <a:lnSpc>
                <a:spcPct val="130000"/>
              </a:lnSpc>
              <a:spcBef>
                <a:spcPts val="0"/>
              </a:spcBef>
              <a:spcAft>
                <a:spcPts val="0"/>
              </a:spcAft>
              <a:buSzPts val="1400"/>
              <a:buFont typeface="Wingdings" panose="05000000000000000000" pitchFamily="2" charset="2"/>
              <a:buChar char="q"/>
              <a:defRPr sz="2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2pPr>
            <a:lvl3pPr marL="1828754" lvl="2" indent="-423323" algn="l" defTabSz="914400" rtl="0" eaLnBrk="1" latinLnBrk="0" hangingPunct="1">
              <a:lnSpc>
                <a:spcPct val="130000"/>
              </a:lnSpc>
              <a:spcBef>
                <a:spcPts val="0"/>
              </a:spcBef>
              <a:spcAft>
                <a:spcPts val="0"/>
              </a:spcAft>
              <a:buSzPts val="1400"/>
              <a:buFont typeface="Muli"/>
              <a:buChar char="■"/>
              <a:defRPr sz="24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3pPr>
            <a:lvl4pPr marL="2438339" lvl="3" indent="-423323" algn="l" defTabSz="914400" rtl="0" eaLnBrk="1" latinLnBrk="0" hangingPunct="1">
              <a:lnSpc>
                <a:spcPct val="130000"/>
              </a:lnSpc>
              <a:spcBef>
                <a:spcPts val="0"/>
              </a:spcBef>
              <a:spcAft>
                <a:spcPts val="0"/>
              </a:spcAft>
              <a:buSzPts val="1400"/>
              <a:buFont typeface="Muli"/>
              <a:buChar char="●"/>
              <a:defRPr sz="1800" kern="1200" baseline="0">
                <a:solidFill>
                  <a:schemeClr val="tx1"/>
                </a:solidFill>
                <a:latin typeface="Calibri" panose="020F0502020204030204" pitchFamily="34" charset="0"/>
                <a:ea typeface="Calibri" panose="020F0502020204030204" pitchFamily="34" charset="0"/>
                <a:cs typeface="Calibri" panose="020F0502020204030204" pitchFamily="34" charset="0"/>
                <a:sym typeface="Muli"/>
              </a:defRPr>
            </a:lvl4pPr>
            <a:lvl5pPr marL="3047924" lvl="4"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5pPr>
            <a:lvl6pPr marL="3657509" lvl="5"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6pPr>
            <a:lvl7pPr marL="4267093" lvl="6"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7pPr>
            <a:lvl8pPr marL="4876678" lvl="7" indent="-423323" algn="l" defTabSz="914400" rtl="0" eaLnBrk="1" latinLnBrk="0" hangingPunct="1">
              <a:lnSpc>
                <a:spcPct val="90000"/>
              </a:lnSpc>
              <a:spcBef>
                <a:spcPts val="2133"/>
              </a:spcBef>
              <a:spcAft>
                <a:spcPts val="0"/>
              </a:spcAft>
              <a:buSzPts val="1400"/>
              <a:buFont typeface="Muli"/>
              <a:buChar char="○"/>
              <a:defRPr sz="1800" kern="1200">
                <a:solidFill>
                  <a:schemeClr val="tx1"/>
                </a:solidFill>
                <a:latin typeface="Muli"/>
                <a:ea typeface="Muli"/>
                <a:cs typeface="Muli"/>
                <a:sym typeface="Muli"/>
              </a:defRPr>
            </a:lvl8pPr>
            <a:lvl9pPr marL="5486263" lvl="8" indent="-423323" algn="l" defTabSz="914400" rtl="0" eaLnBrk="1" latinLnBrk="0" hangingPunct="1">
              <a:lnSpc>
                <a:spcPct val="90000"/>
              </a:lnSpc>
              <a:spcBef>
                <a:spcPts val="2133"/>
              </a:spcBef>
              <a:spcAft>
                <a:spcPts val="2133"/>
              </a:spcAft>
              <a:buSzPts val="1400"/>
              <a:buFont typeface="Muli"/>
              <a:buChar char="■"/>
              <a:defRPr sz="1800" kern="1200">
                <a:solidFill>
                  <a:schemeClr val="tx1"/>
                </a:solidFill>
                <a:latin typeface="Muli"/>
                <a:ea typeface="Muli"/>
                <a:cs typeface="Muli"/>
                <a:sym typeface="Muli"/>
              </a:defRPr>
            </a:lvl9pPr>
          </a:lstStyle>
          <a:p>
            <a:r>
              <a:rPr lang="en-US" smtClean="0"/>
              <a:t>Ví dụ</a:t>
            </a:r>
            <a:endParaRPr lang="vi-VN" smtClean="0"/>
          </a:p>
          <a:p>
            <a:pPr lvl="1"/>
            <a:r>
              <a:rPr lang="vi-VN" smtClean="0"/>
              <a:t>p = 31, q = 23</a:t>
            </a:r>
          </a:p>
          <a:p>
            <a:pPr lvl="1"/>
            <a:r>
              <a:rPr lang="vi-VN" smtClean="0"/>
              <a:t>n = 31 * 23 = 713 </a:t>
            </a:r>
          </a:p>
          <a:p>
            <a:pPr lvl="1"/>
            <a:r>
              <a:rPr lang="el-GR" smtClean="0"/>
              <a:t>Φ</a:t>
            </a:r>
            <a:r>
              <a:rPr lang="vi-VN" smtClean="0"/>
              <a:t>(n) = 30 * 22 = 660</a:t>
            </a:r>
          </a:p>
          <a:p>
            <a:pPr lvl="2">
              <a:buFont typeface="Wingdings" pitchFamily="2" charset="2"/>
              <a:buChar char="à"/>
            </a:pPr>
            <a:r>
              <a:rPr lang="en-US" sz="2800" smtClean="0">
                <a:sym typeface="Wingdings" pitchFamily="2" charset="2"/>
              </a:rPr>
              <a:t> d</a:t>
            </a:r>
            <a:r>
              <a:rPr lang="vi-VN" sz="2800" smtClean="0">
                <a:sym typeface="Wingdings" pitchFamily="2" charset="2"/>
              </a:rPr>
              <a:t> = 223 với gdc(223,660) = 1</a:t>
            </a:r>
          </a:p>
          <a:p>
            <a:pPr lvl="2">
              <a:buFont typeface="Wingdings" pitchFamily="2" charset="2"/>
              <a:buChar char="à"/>
            </a:pPr>
            <a:r>
              <a:rPr lang="en-US" sz="2800" smtClean="0">
                <a:sym typeface="Wingdings" pitchFamily="2" charset="2"/>
              </a:rPr>
              <a:t> e</a:t>
            </a:r>
            <a:r>
              <a:rPr lang="vi-VN" sz="2800" smtClean="0">
                <a:sym typeface="Wingdings" pitchFamily="2" charset="2"/>
              </a:rPr>
              <a:t> = 223</a:t>
            </a:r>
            <a:r>
              <a:rPr lang="vi-VN" sz="2800" baseline="30000" smtClean="0">
                <a:sym typeface="Wingdings" pitchFamily="2" charset="2"/>
              </a:rPr>
              <a:t>-1</a:t>
            </a:r>
            <a:r>
              <a:rPr lang="vi-VN" sz="2800" smtClean="0">
                <a:sym typeface="Wingdings" pitchFamily="2" charset="2"/>
              </a:rPr>
              <a:t> mod 660 = 367</a:t>
            </a:r>
          </a:p>
          <a:p>
            <a:pPr lvl="2">
              <a:buFont typeface="Wingdings" pitchFamily="2" charset="2"/>
              <a:buChar char="à"/>
            </a:pPr>
            <a:endParaRPr lang="vi-VN" sz="2000" smtClean="0">
              <a:sym typeface="Wingdings" pitchFamily="2" charset="2"/>
            </a:endParaRPr>
          </a:p>
          <a:p>
            <a:pPr lvl="2">
              <a:buFont typeface="Wingdings" pitchFamily="2" charset="2"/>
              <a:buChar char="à"/>
            </a:pPr>
            <a:endParaRPr lang="vi-VN" sz="2000" smtClean="0">
              <a:sym typeface="Wingdings" pitchFamily="2" charset="2"/>
            </a:endParaRPr>
          </a:p>
        </p:txBody>
      </p:sp>
      <p:sp>
        <p:nvSpPr>
          <p:cNvPr id="6" name="TextBox 5"/>
          <p:cNvSpPr txBox="1">
            <a:spLocks noChangeArrowheads="1"/>
          </p:cNvSpPr>
          <p:nvPr/>
        </p:nvSpPr>
        <p:spPr bwMode="auto">
          <a:xfrm>
            <a:off x="8313946" y="1823972"/>
            <a:ext cx="3533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r>
              <a:rPr lang="vi-VN"/>
              <a:t>Công </a:t>
            </a:r>
            <a:r>
              <a:rPr lang="vi-VN" smtClean="0"/>
              <a:t>khai: </a:t>
            </a:r>
            <a:r>
              <a:rPr lang="vi-VN"/>
              <a:t>(</a:t>
            </a:r>
            <a:r>
              <a:rPr lang="en-US"/>
              <a:t>713, </a:t>
            </a:r>
            <a:r>
              <a:rPr lang="en-US" smtClean="0"/>
              <a:t>367</a:t>
            </a:r>
            <a:r>
              <a:rPr lang="vi-VN" smtClean="0"/>
              <a:t>)</a:t>
            </a:r>
            <a:endParaRPr lang="vi-VN"/>
          </a:p>
          <a:p>
            <a:r>
              <a:rPr lang="vi-VN"/>
              <a:t>Bí mật : </a:t>
            </a:r>
            <a:r>
              <a:rPr lang="vi-VN" smtClean="0"/>
              <a:t>(</a:t>
            </a:r>
            <a:r>
              <a:rPr lang="en-US" smtClean="0"/>
              <a:t>223</a:t>
            </a:r>
            <a:r>
              <a:rPr lang="vi-VN" smtClean="0"/>
              <a:t>)</a:t>
            </a:r>
            <a:endParaRPr lang="en-US">
              <a:latin typeface="Calibri" pitchFamily="34" charset="0"/>
            </a:endParaRPr>
          </a:p>
        </p:txBody>
      </p:sp>
      <p:sp>
        <p:nvSpPr>
          <p:cNvPr id="7" name="Right Arrow 6"/>
          <p:cNvSpPr/>
          <p:nvPr/>
        </p:nvSpPr>
        <p:spPr>
          <a:xfrm>
            <a:off x="6860668" y="2044358"/>
            <a:ext cx="1219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a:spLocks noChangeArrowheads="1"/>
          </p:cNvSpPr>
          <p:nvPr/>
        </p:nvSpPr>
        <p:spPr bwMode="auto">
          <a:xfrm>
            <a:off x="1475870" y="4896852"/>
            <a:ext cx="453813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buFont typeface="Arial" charset="0"/>
              <a:buChar char="•"/>
            </a:pPr>
            <a:r>
              <a:rPr lang="vi-VN" dirty="0"/>
              <a:t>    </a:t>
            </a:r>
            <a:r>
              <a:rPr lang="en-US" sz="2800" b="1" dirty="0" err="1" smtClean="0">
                <a:latin typeface="Calibri" panose="020F0502020204030204" pitchFamily="34" charset="0"/>
                <a:cs typeface="Calibri" panose="020F0502020204030204" pitchFamily="34" charset="0"/>
              </a:rPr>
              <a:t>Ký</a:t>
            </a:r>
            <a:r>
              <a:rPr lang="vi-VN" sz="2800" b="1" dirty="0" smtClean="0">
                <a:latin typeface="Calibri" panose="020F0502020204030204" pitchFamily="34" charset="0"/>
                <a:cs typeface="Calibri" panose="020F0502020204030204" pitchFamily="34" charset="0"/>
              </a:rPr>
              <a:t>:</a:t>
            </a:r>
            <a:endParaRPr lang="vi-VN" sz="2800" b="1" dirty="0">
              <a:latin typeface="Calibri" panose="020F0502020204030204" pitchFamily="34" charset="0"/>
              <a:cs typeface="Calibri" panose="020F0502020204030204" pitchFamily="34" charset="0"/>
            </a:endParaRPr>
          </a:p>
          <a:p>
            <a:r>
              <a:rPr lang="vi-VN"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s</a:t>
            </a:r>
            <a:r>
              <a:rPr lang="vi-VN" sz="2800" dirty="0" smtClean="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 439</a:t>
            </a:r>
            <a:r>
              <a:rPr lang="vi-VN" sz="2800" baseline="30000" dirty="0">
                <a:latin typeface="Calibri" panose="020F0502020204030204" pitchFamily="34" charset="0"/>
                <a:cs typeface="Calibri" panose="020F0502020204030204" pitchFamily="34" charset="0"/>
              </a:rPr>
              <a:t>223</a:t>
            </a:r>
            <a:r>
              <a:rPr lang="vi-VN" sz="2800" dirty="0">
                <a:latin typeface="Calibri" panose="020F0502020204030204" pitchFamily="34" charset="0"/>
                <a:cs typeface="Calibri" panose="020F0502020204030204" pitchFamily="34" charset="0"/>
              </a:rPr>
              <a:t> mod 713 </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         </a:t>
            </a:r>
            <a:r>
              <a:rPr lang="vi-VN" sz="2800" dirty="0">
                <a:latin typeface="Calibri" panose="020F0502020204030204" pitchFamily="34" charset="0"/>
                <a:cs typeface="Calibri" panose="020F0502020204030204" pitchFamily="34" charset="0"/>
              </a:rPr>
              <a:t>= </a:t>
            </a:r>
            <a:r>
              <a:rPr lang="vi-VN" sz="2800" dirty="0">
                <a:solidFill>
                  <a:srgbClr val="FF0000"/>
                </a:solidFill>
                <a:latin typeface="Calibri" panose="020F0502020204030204" pitchFamily="34" charset="0"/>
                <a:cs typeface="Calibri" panose="020F0502020204030204" pitchFamily="34" charset="0"/>
              </a:rPr>
              <a:t>284</a:t>
            </a:r>
          </a:p>
          <a:p>
            <a:endParaRPr lang="en-US" sz="2800" dirty="0">
              <a:latin typeface="Calibri" panose="020F0502020204030204" pitchFamily="34" charset="0"/>
              <a:cs typeface="Calibri" panose="020F0502020204030204" pitchFamily="34" charset="0"/>
            </a:endParaRPr>
          </a:p>
        </p:txBody>
      </p:sp>
      <p:sp>
        <p:nvSpPr>
          <p:cNvPr id="9" name="Right Arrow 8"/>
          <p:cNvSpPr/>
          <p:nvPr/>
        </p:nvSpPr>
        <p:spPr>
          <a:xfrm>
            <a:off x="5753100" y="5305101"/>
            <a:ext cx="1219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a:spLocks noChangeArrowheads="1"/>
          </p:cNvSpPr>
          <p:nvPr/>
        </p:nvSpPr>
        <p:spPr bwMode="auto">
          <a:xfrm>
            <a:off x="7443537" y="4896852"/>
            <a:ext cx="44037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buFont typeface="Arial" charset="0"/>
              <a:buChar char="•"/>
            </a:pPr>
            <a:r>
              <a:rPr lang="vi-VN"/>
              <a:t>   </a:t>
            </a:r>
            <a:r>
              <a:rPr lang="en-US" sz="2800" b="1" smtClean="0">
                <a:latin typeface="Calibri" panose="020F0502020204030204" pitchFamily="34" charset="0"/>
                <a:cs typeface="Calibri" panose="020F0502020204030204" pitchFamily="34" charset="0"/>
              </a:rPr>
              <a:t>Kiểm tra chữ ký</a:t>
            </a:r>
            <a:r>
              <a:rPr lang="vi-VN" sz="2800" b="1" smtClean="0">
                <a:latin typeface="Calibri" panose="020F0502020204030204" pitchFamily="34" charset="0"/>
                <a:cs typeface="Calibri" panose="020F0502020204030204" pitchFamily="34" charset="0"/>
              </a:rPr>
              <a:t>:</a:t>
            </a:r>
            <a:endParaRPr lang="en-US" sz="2800" b="1">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    </a:t>
            </a:r>
            <a:r>
              <a:rPr lang="vi-VN" sz="2800" smtClean="0">
                <a:solidFill>
                  <a:srgbClr val="FF0000"/>
                </a:solidFill>
                <a:latin typeface="Calibri" panose="020F0502020204030204" pitchFamily="34" charset="0"/>
                <a:cs typeface="Calibri" panose="020F0502020204030204" pitchFamily="34" charset="0"/>
              </a:rPr>
              <a:t>439</a:t>
            </a:r>
            <a:r>
              <a:rPr lang="vi-VN" sz="2800" i="1" smtClean="0">
                <a:latin typeface="Calibri" panose="020F0502020204030204" pitchFamily="34" charset="0"/>
                <a:cs typeface="Calibri" panose="020F0502020204030204" pitchFamily="34" charset="0"/>
              </a:rPr>
              <a:t> </a:t>
            </a:r>
            <a:r>
              <a:rPr lang="vi-VN" sz="2800">
                <a:latin typeface="Calibri" panose="020F0502020204030204" pitchFamily="34" charset="0"/>
                <a:cs typeface="Calibri" panose="020F0502020204030204" pitchFamily="34" charset="0"/>
              </a:rPr>
              <a:t>= 284</a:t>
            </a:r>
            <a:r>
              <a:rPr lang="vi-VN" sz="2800" baseline="30000">
                <a:latin typeface="Calibri" panose="020F0502020204030204" pitchFamily="34" charset="0"/>
                <a:cs typeface="Calibri" panose="020F0502020204030204" pitchFamily="34" charset="0"/>
              </a:rPr>
              <a:t>367</a:t>
            </a:r>
            <a:r>
              <a:rPr lang="vi-VN" sz="2800">
                <a:latin typeface="Calibri" panose="020F0502020204030204" pitchFamily="34" charset="0"/>
                <a:cs typeface="Calibri" panose="020F0502020204030204" pitchFamily="34" charset="0"/>
              </a:rPr>
              <a:t> mod 713 </a:t>
            </a:r>
            <a:endParaRPr lang="en-US" sz="2800">
              <a:latin typeface="Calibri" panose="020F0502020204030204" pitchFamily="34" charset="0"/>
              <a:cs typeface="Calibri" panose="020F0502020204030204" pitchFamily="34" charset="0"/>
            </a:endParaRPr>
          </a:p>
          <a:p>
            <a:r>
              <a:rPr lang="en-US" sz="2800">
                <a:latin typeface="Calibri" panose="020F0502020204030204" pitchFamily="34" charset="0"/>
                <a:cs typeface="Calibri" panose="020F0502020204030204" pitchFamily="34" charset="0"/>
              </a:rPr>
              <a:t>        </a:t>
            </a:r>
            <a:r>
              <a:rPr lang="en-US" sz="2800" smtClean="0">
                <a:solidFill>
                  <a:srgbClr val="FF0000"/>
                </a:solidFill>
                <a:latin typeface="Calibri" panose="020F0502020204030204" pitchFamily="34" charset="0"/>
                <a:cs typeface="Calibri" panose="020F0502020204030204" pitchFamily="34" charset="0"/>
              </a:rPr>
              <a:t> </a:t>
            </a:r>
            <a:r>
              <a:rPr lang="en-US" sz="2800" smtClean="0">
                <a:solidFill>
                  <a:srgbClr val="FF0000"/>
                </a:solidFill>
                <a:latin typeface="Calibri" panose="020F0502020204030204" pitchFamily="34" charset="0"/>
                <a:cs typeface="Calibri" panose="020F0502020204030204" pitchFamily="34" charset="0"/>
                <a:sym typeface="Symbol"/>
              </a:rPr>
              <a:t> đúng</a:t>
            </a:r>
            <a:endParaRPr lang="vi-VN" sz="2800">
              <a:solidFill>
                <a:srgbClr val="FF0000"/>
              </a:solidFill>
              <a:latin typeface="Calibri" panose="020F0502020204030204" pitchFamily="34" charset="0"/>
              <a:cs typeface="Calibri" panose="020F0502020204030204" pitchFamily="34" charset="0"/>
            </a:endParaRPr>
          </a:p>
          <a:p>
            <a:endParaRPr lang="en-US">
              <a:latin typeface="Calibri" pitchFamily="34" charset="0"/>
            </a:endParaRPr>
          </a:p>
        </p:txBody>
      </p:sp>
      <p:sp>
        <p:nvSpPr>
          <p:cNvPr id="11" name="TextBox 10"/>
          <p:cNvSpPr txBox="1">
            <a:spLocks noChangeArrowheads="1"/>
          </p:cNvSpPr>
          <p:nvPr/>
        </p:nvSpPr>
        <p:spPr bwMode="auto">
          <a:xfrm>
            <a:off x="1408138" y="4298366"/>
            <a:ext cx="5486400" cy="523875"/>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Arial" charset="0"/>
              <a:buChar char="•"/>
              <a:defRPr/>
            </a:pPr>
            <a:r>
              <a:rPr lang="vi-VN" sz="2800" dirty="0" smtClean="0">
                <a:solidFill>
                  <a:schemeClr val="accent6"/>
                </a:solidFill>
                <a:cs typeface="Calibri" panose="020F0502020204030204" pitchFamily="34" charset="0"/>
              </a:rPr>
              <a:t>    </a:t>
            </a:r>
            <a:r>
              <a:rPr lang="vi-VN" sz="2800" dirty="0" smtClean="0">
                <a:cs typeface="Calibri" panose="020F0502020204030204" pitchFamily="34" charset="0"/>
              </a:rPr>
              <a:t>Thông điệp cần </a:t>
            </a:r>
            <a:r>
              <a:rPr lang="en-US" sz="2800" dirty="0" err="1" smtClean="0">
                <a:cs typeface="Calibri" panose="020F0502020204030204" pitchFamily="34" charset="0"/>
              </a:rPr>
              <a:t>ký</a:t>
            </a:r>
            <a:r>
              <a:rPr lang="vi-VN" sz="2800" dirty="0" smtClean="0">
                <a:cs typeface="Calibri" panose="020F0502020204030204" pitchFamily="34" charset="0"/>
              </a:rPr>
              <a:t>: 439</a:t>
            </a:r>
            <a:endParaRPr lang="en-US" sz="2800" dirty="0" smtClean="0">
              <a:cs typeface="Calibri" panose="020F0502020204030204" pitchFamily="34" charset="0"/>
            </a:endParaRPr>
          </a:p>
        </p:txBody>
      </p:sp>
      <p:sp>
        <p:nvSpPr>
          <p:cNvPr id="3" name="Rectangle 2"/>
          <p:cNvSpPr/>
          <p:nvPr/>
        </p:nvSpPr>
        <p:spPr>
          <a:xfrm>
            <a:off x="8239539" y="1679713"/>
            <a:ext cx="3220278" cy="1063487"/>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67918" y="4294431"/>
            <a:ext cx="3492358" cy="531744"/>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67917" y="4963857"/>
            <a:ext cx="9591899" cy="1342350"/>
          </a:xfrm>
          <a:prstGeom prst="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47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in)">
                                      <p:cBhvr>
                                        <p:cTn id="12" dur="500"/>
                                        <p:tgtEl>
                                          <p:spTgt spid="5">
                                            <p:txEl>
                                              <p:pRg st="1" end="1"/>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ox(in)">
                                      <p:cBhvr>
                                        <p:cTn id="15" dur="500"/>
                                        <p:tgtEl>
                                          <p:spTgt spid="5">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ox(in)">
                                      <p:cBhvr>
                                        <p:cTn id="18" dur="500"/>
                                        <p:tgtEl>
                                          <p:spTgt spid="5">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ox(in)">
                                      <p:cBhvr>
                                        <p:cTn id="21" dur="500"/>
                                        <p:tgtEl>
                                          <p:spTgt spid="5">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ox(in)">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blinds(horizontal)">
                                      <p:cBhvr>
                                        <p:cTn id="34" dur="500"/>
                                        <p:tgtEl>
                                          <p:spTgt spid="6">
                                            <p:txEl>
                                              <p:pRg st="0" end="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blinds(horizontal)">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animEffect transition="in" filter="blinds(horizontal)">
                                      <p:cBhvr>
                                        <p:cTn id="54" dur="500"/>
                                        <p:tgtEl>
                                          <p:spTgt spid="8">
                                            <p:txEl>
                                              <p:pRg st="0" end="0"/>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animEffect transition="in" filter="blinds(horizontal)">
                                      <p:cBhvr>
                                        <p:cTn id="57" dur="500"/>
                                        <p:tgtEl>
                                          <p:spTgt spid="8">
                                            <p:txEl>
                                              <p:pRg st="1" end="1"/>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animEffect transition="in" filter="blinds(horizontal)">
                                      <p:cBhvr>
                                        <p:cTn id="60" dur="500"/>
                                        <p:tgtEl>
                                          <p:spTgt spid="8">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ox(in)">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nodeType="clickEffect">
                                  <p:stCondLst>
                                    <p:cond delay="0"/>
                                  </p:stCondLst>
                                  <p:childTnLst>
                                    <p:set>
                                      <p:cBhvr>
                                        <p:cTn id="69" dur="1" fill="hold">
                                          <p:stCondLst>
                                            <p:cond delay="0"/>
                                          </p:stCondLst>
                                        </p:cTn>
                                        <p:tgtEl>
                                          <p:spTgt spid="10">
                                            <p:txEl>
                                              <p:pRg st="0" end="0"/>
                                            </p:txEl>
                                          </p:spTgt>
                                        </p:tgtEl>
                                        <p:attrNameLst>
                                          <p:attrName>style.visibility</p:attrName>
                                        </p:attrNameLst>
                                      </p:cBhvr>
                                      <p:to>
                                        <p:strVal val="visible"/>
                                      </p:to>
                                    </p:set>
                                    <p:animEffect transition="in" filter="checkerboard(across)">
                                      <p:cBhvr>
                                        <p:cTn id="70" dur="500"/>
                                        <p:tgtEl>
                                          <p:spTgt spid="10">
                                            <p:txEl>
                                              <p:pRg st="0" end="0"/>
                                            </p:txEl>
                                          </p:spTgt>
                                        </p:tgtEl>
                                      </p:cBhvr>
                                    </p:animEffect>
                                  </p:childTnLst>
                                </p:cTn>
                              </p:par>
                              <p:par>
                                <p:cTn id="71" presetID="5" presetClass="entr" presetSubtype="10" fill="hold" nodeType="withEffect">
                                  <p:stCondLst>
                                    <p:cond delay="0"/>
                                  </p:stCondLst>
                                  <p:childTnLst>
                                    <p:set>
                                      <p:cBhvr>
                                        <p:cTn id="72" dur="1" fill="hold">
                                          <p:stCondLst>
                                            <p:cond delay="0"/>
                                          </p:stCondLst>
                                        </p:cTn>
                                        <p:tgtEl>
                                          <p:spTgt spid="10">
                                            <p:txEl>
                                              <p:pRg st="1" end="1"/>
                                            </p:txEl>
                                          </p:spTgt>
                                        </p:tgtEl>
                                        <p:attrNameLst>
                                          <p:attrName>style.visibility</p:attrName>
                                        </p:attrNameLst>
                                      </p:cBhvr>
                                      <p:to>
                                        <p:strVal val="visible"/>
                                      </p:to>
                                    </p:set>
                                    <p:animEffect transition="in" filter="checkerboard(across)">
                                      <p:cBhvr>
                                        <p:cTn id="73" dur="500"/>
                                        <p:tgtEl>
                                          <p:spTgt spid="10">
                                            <p:txEl>
                                              <p:pRg st="1" end="1"/>
                                            </p:txEl>
                                          </p:spTgt>
                                        </p:tgtEl>
                                      </p:cBhvr>
                                    </p:animEffect>
                                  </p:childTnLst>
                                </p:cTn>
                              </p:par>
                              <p:par>
                                <p:cTn id="74" presetID="5" presetClass="entr" presetSubtype="10" fill="hold" nodeType="withEffect">
                                  <p:stCondLst>
                                    <p:cond delay="0"/>
                                  </p:stCondLst>
                                  <p:childTnLst>
                                    <p:set>
                                      <p:cBhvr>
                                        <p:cTn id="75" dur="1" fill="hold">
                                          <p:stCondLst>
                                            <p:cond delay="0"/>
                                          </p:stCondLst>
                                        </p:cTn>
                                        <p:tgtEl>
                                          <p:spTgt spid="10">
                                            <p:txEl>
                                              <p:pRg st="2" end="2"/>
                                            </p:txEl>
                                          </p:spTgt>
                                        </p:tgtEl>
                                        <p:attrNameLst>
                                          <p:attrName>style.visibility</p:attrName>
                                        </p:attrNameLst>
                                      </p:cBhvr>
                                      <p:to>
                                        <p:strVal val="visible"/>
                                      </p:to>
                                    </p:set>
                                    <p:animEffect transition="in" filter="checkerboard(across)">
                                      <p:cBhvr>
                                        <p:cTn id="76" dur="500"/>
                                        <p:tgtEl>
                                          <p:spTgt spid="10">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3" grpId="0" animBg="1"/>
      <p:bldP spid="12" grpId="0" animBg="1"/>
      <p:bldP spid="1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Sơ đồ chữ kí ElGamal (1985)</a:t>
            </a:r>
          </a:p>
          <a:p>
            <a:pPr lvl="1"/>
            <a:r>
              <a:rPr lang="en-US"/>
              <a:t>Được thiết kế với mục đích dành riêng cho chữ kí số, khác với RSA được dùng cho cả hệ thống mã khóa công khai lẫn chữ </a:t>
            </a:r>
            <a:r>
              <a:rPr lang="en-US" smtClean="0"/>
              <a:t>kí số.</a:t>
            </a:r>
          </a:p>
          <a:p>
            <a:pPr lvl="1"/>
            <a:r>
              <a:rPr lang="en-US"/>
              <a:t>Sơ đồ E là không tất định giống như hệ thống mã KCK Elgamal. Điều này có nghĩa </a:t>
            </a:r>
            <a:r>
              <a:rPr lang="en-US" smtClean="0"/>
              <a:t>là </a:t>
            </a:r>
            <a:r>
              <a:rPr lang="en-US" b="1"/>
              <a:t>có nhiều chữ kí hợp lệ </a:t>
            </a:r>
            <a:r>
              <a:rPr lang="en-US"/>
              <a:t>trên bức điện cho trước </a:t>
            </a:r>
            <a:r>
              <a:rPr lang="en-US" smtClean="0"/>
              <a:t>bất kì</a:t>
            </a:r>
          </a:p>
          <a:p>
            <a:pPr lvl="1"/>
            <a:r>
              <a:rPr lang="en-US"/>
              <a:t>Thuật toán xác minh phải có khả năng chấp nhận bất kì chữ kí hợp lệ khi xác </a:t>
            </a:r>
            <a:r>
              <a:rPr lang="en-US" smtClean="0"/>
              <a:t>thực.</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1583678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7305" y="1086667"/>
            <a:ext cx="11389895" cy="5351078"/>
          </a:xfrm>
        </p:spPr>
        <p:txBody>
          <a:bodyPr/>
          <a:lstStyle/>
          <a:p>
            <a:pPr>
              <a:lnSpc>
                <a:spcPct val="120000"/>
              </a:lnSpc>
              <a:defRPr/>
            </a:pPr>
            <a:r>
              <a:rPr lang="en-US"/>
              <a:t>Ước số chung của hai số nguyên a và b</a:t>
            </a:r>
          </a:p>
          <a:p>
            <a:pPr lvl="1">
              <a:lnSpc>
                <a:spcPct val="120000"/>
              </a:lnSpc>
              <a:defRPr/>
            </a:pPr>
            <a:r>
              <a:rPr lang="en-US"/>
              <a:t>d được gọi là ước số chung của hai số nguyên a và b nếu d|a và d|b.</a:t>
            </a:r>
          </a:p>
          <a:p>
            <a:pPr>
              <a:lnSpc>
                <a:spcPct val="120000"/>
              </a:lnSpc>
              <a:defRPr/>
            </a:pPr>
            <a:r>
              <a:rPr lang="en-US"/>
              <a:t>Ước số chung lớn nhất:</a:t>
            </a:r>
          </a:p>
          <a:p>
            <a:pPr lvl="1" algn="just">
              <a:lnSpc>
                <a:spcPct val="120000"/>
              </a:lnSpc>
              <a:defRPr/>
            </a:pPr>
            <a:r>
              <a:rPr lang="sv-SE"/>
              <a:t>Số nguyên d được gọi là ước số chung lớn nhất của a và b nếu d &gt; 0, d là ước chung của a và b và mọi ước chung của a và b đều là ước số của d.</a:t>
            </a:r>
          </a:p>
          <a:p>
            <a:pPr lvl="1" algn="just">
              <a:lnSpc>
                <a:spcPct val="120000"/>
              </a:lnSpc>
              <a:defRPr/>
            </a:pPr>
            <a:r>
              <a:rPr lang="sv-SE"/>
              <a:t>Ký hiệu </a:t>
            </a:r>
            <a:r>
              <a:rPr lang="sv-SE">
                <a:solidFill>
                  <a:srgbClr val="FF0000"/>
                </a:solidFill>
                <a:effectLst>
                  <a:outerShdw blurRad="38100" dist="38100" dir="2700000" algn="tl">
                    <a:srgbClr val="C0C0C0"/>
                  </a:outerShdw>
                </a:effectLst>
              </a:rPr>
              <a:t>gcd(a,b)</a:t>
            </a:r>
            <a:r>
              <a:rPr lang="sv-SE"/>
              <a:t> là ước số chung lớn nhất của a và b</a:t>
            </a:r>
          </a:p>
          <a:p>
            <a:pPr lvl="2" algn="just">
              <a:lnSpc>
                <a:spcPct val="120000"/>
              </a:lnSpc>
              <a:defRPr/>
            </a:pPr>
            <a:r>
              <a:rPr lang="sv-SE" sz="2600"/>
              <a:t>Ví dụ: gcd(12, 18) = 6, gcd(-18, 27) = 9, gcd(7,15) = 1</a:t>
            </a:r>
          </a:p>
          <a:p>
            <a:pPr lvl="2" algn="just">
              <a:lnSpc>
                <a:spcPct val="120000"/>
              </a:lnSpc>
              <a:defRPr/>
            </a:pPr>
            <a:r>
              <a:rPr lang="sv-SE" sz="2600"/>
              <a:t>Với mọi a ta có gcd(a</a:t>
            </a:r>
            <a:r>
              <a:rPr lang="sv-SE" sz="2600" smtClean="0"/>
              <a:t>, 0</a:t>
            </a:r>
            <a:r>
              <a:rPr lang="sv-SE" sz="2600"/>
              <a:t>) = a</a:t>
            </a:r>
          </a:p>
          <a:p>
            <a:pPr lvl="2" algn="just">
              <a:lnSpc>
                <a:spcPct val="120000"/>
              </a:lnSpc>
              <a:defRPr/>
            </a:pPr>
            <a:r>
              <a:rPr lang="sv-SE" sz="2600"/>
              <a:t>Ta cũng quy ước gcd(0</a:t>
            </a:r>
            <a:r>
              <a:rPr lang="sv-SE" sz="2600" smtClean="0"/>
              <a:t>, 0</a:t>
            </a:r>
            <a:r>
              <a:rPr lang="sv-SE" sz="2600"/>
              <a:t>) = </a:t>
            </a:r>
            <a:r>
              <a:rPr lang="sv-SE" sz="2600" smtClean="0"/>
              <a:t>0</a:t>
            </a:r>
            <a:endParaRPr lang="sv-SE" sz="2600"/>
          </a:p>
        </p:txBody>
      </p:sp>
      <p:sp>
        <p:nvSpPr>
          <p:cNvPr id="3" name="Title 2"/>
          <p:cNvSpPr>
            <a:spLocks noGrp="1"/>
          </p:cNvSpPr>
          <p:nvPr>
            <p:ph type="title"/>
          </p:nvPr>
        </p:nvSpPr>
        <p:spPr/>
        <p:txBody>
          <a:bodyPr/>
          <a:lstStyle/>
          <a:p>
            <a:r>
              <a:rPr lang="en-US" smtClean="0"/>
              <a:t>  Một </a:t>
            </a:r>
            <a:r>
              <a:rPr lang="en-US"/>
              <a:t>số kiến thức toán học</a:t>
            </a:r>
          </a:p>
        </p:txBody>
      </p:sp>
    </p:spTree>
    <p:extLst>
      <p:ext uri="{BB962C8B-B14F-4D97-AF65-F5344CB8AC3E}">
        <p14:creationId xmlns:p14="http://schemas.microsoft.com/office/powerpoint/2010/main" val="95123876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44379" y="994611"/>
            <a:ext cx="11890603" cy="5443134"/>
          </a:xfrm>
        </p:spPr>
        <p:txBody>
          <a:bodyPr/>
          <a:lstStyle/>
          <a:p>
            <a:r>
              <a:rPr lang="en-US" smtClean="0"/>
              <a:t>Mô tả sơ dồ E:</a:t>
            </a:r>
          </a:p>
          <a:p>
            <a:pPr lvl="1"/>
            <a:r>
              <a:rPr lang="en-US"/>
              <a:t>Cho số nguyên tố p: bài toán logarit rời rạc trên Z</a:t>
            </a:r>
            <a:r>
              <a:rPr lang="en-US" baseline="-25000"/>
              <a:t>p</a:t>
            </a:r>
            <a:r>
              <a:rPr lang="en-US"/>
              <a:t> là khó và giả sử </a:t>
            </a:r>
            <a:r>
              <a:rPr lang="en-US">
                <a:sym typeface="Symbol"/>
              </a:rPr>
              <a:t>  Z</a:t>
            </a:r>
            <a:r>
              <a:rPr lang="en-US" baseline="-25000">
                <a:sym typeface="Symbol"/>
              </a:rPr>
              <a:t>p</a:t>
            </a:r>
            <a:r>
              <a:rPr lang="en-US">
                <a:sym typeface="Symbol"/>
              </a:rPr>
              <a:t> là phần tử nguyên </a:t>
            </a:r>
            <a:r>
              <a:rPr lang="en-US" smtClean="0">
                <a:sym typeface="Symbol"/>
              </a:rPr>
              <a:t>thủy</a:t>
            </a:r>
          </a:p>
          <a:p>
            <a:pPr lvl="1"/>
            <a:r>
              <a:rPr lang="en-US">
                <a:sym typeface="Symbol"/>
              </a:rPr>
              <a:t>Chọn số a  Z</a:t>
            </a:r>
            <a:r>
              <a:rPr lang="en-US" baseline="-25000">
                <a:sym typeface="Symbol"/>
              </a:rPr>
              <a:t>p</a:t>
            </a:r>
            <a:r>
              <a:rPr lang="en-US">
                <a:sym typeface="Symbol"/>
              </a:rPr>
              <a:t> và tính  = </a:t>
            </a:r>
            <a:r>
              <a:rPr lang="en-US" baseline="30000">
                <a:sym typeface="Symbol"/>
              </a:rPr>
              <a:t>a</a:t>
            </a:r>
            <a:r>
              <a:rPr lang="en-US">
                <a:sym typeface="Symbol"/>
              </a:rPr>
              <a:t> </a:t>
            </a:r>
            <a:r>
              <a:rPr lang="en-US" smtClean="0">
                <a:sym typeface="Symbol"/>
              </a:rPr>
              <a:t>mod p</a:t>
            </a:r>
          </a:p>
          <a:p>
            <a:pPr lvl="1"/>
            <a:r>
              <a:rPr lang="en-US">
                <a:sym typeface="Symbol"/>
              </a:rPr>
              <a:t>Giá trị p, ,  là công khai, còn a là </a:t>
            </a:r>
            <a:r>
              <a:rPr lang="en-US" smtClean="0">
                <a:sym typeface="Symbol"/>
              </a:rPr>
              <a:t>mật</a:t>
            </a:r>
          </a:p>
          <a:p>
            <a:pPr lvl="1"/>
            <a:r>
              <a:rPr lang="en-US">
                <a:sym typeface="Symbol"/>
              </a:rPr>
              <a:t>Chọn số ngẫu nhiên (mật) k  Z</a:t>
            </a:r>
            <a:r>
              <a:rPr lang="en-US" baseline="-25000">
                <a:sym typeface="Symbol"/>
              </a:rPr>
              <a:t>p-1</a:t>
            </a:r>
            <a:r>
              <a:rPr lang="en-US">
                <a:sym typeface="Symbol"/>
              </a:rPr>
              <a:t>. Định </a:t>
            </a:r>
            <a:r>
              <a:rPr lang="en-US" smtClean="0">
                <a:sym typeface="Symbol"/>
              </a:rPr>
              <a:t>nghĩa:</a:t>
            </a:r>
          </a:p>
          <a:p>
            <a:pPr marL="1405431" lvl="2" indent="0" algn="ctr">
              <a:buNone/>
            </a:pPr>
            <a:r>
              <a:rPr lang="en-US" sz="2800" b="1">
                <a:sym typeface="Symbol"/>
              </a:rPr>
              <a:t>sig</a:t>
            </a:r>
            <a:r>
              <a:rPr lang="en-US" sz="2800" b="1" baseline="-25000">
                <a:sym typeface="Symbol"/>
              </a:rPr>
              <a:t>k</a:t>
            </a:r>
            <a:r>
              <a:rPr lang="en-US" sz="2800" b="1">
                <a:sym typeface="Symbol"/>
              </a:rPr>
              <a:t> (x) = (, </a:t>
            </a:r>
            <a:r>
              <a:rPr lang="en-US" sz="2800" b="1" smtClean="0">
                <a:sym typeface="Symbol"/>
              </a:rPr>
              <a:t>)</a:t>
            </a:r>
          </a:p>
          <a:p>
            <a:pPr lvl="1"/>
            <a:r>
              <a:rPr lang="en-US" smtClean="0">
                <a:sym typeface="Symbol"/>
              </a:rPr>
              <a:t>Trong đó: </a:t>
            </a:r>
            <a:r>
              <a:rPr lang="en-US">
                <a:sym typeface="Symbol"/>
              </a:rPr>
              <a:t> = </a:t>
            </a:r>
            <a:r>
              <a:rPr lang="en-US" baseline="30000">
                <a:sym typeface="Symbol"/>
              </a:rPr>
              <a:t>k</a:t>
            </a:r>
            <a:r>
              <a:rPr lang="en-US">
                <a:sym typeface="Symbol"/>
              </a:rPr>
              <a:t> mod p;  = (x – a. ).k</a:t>
            </a:r>
            <a:r>
              <a:rPr lang="en-US" baseline="30000">
                <a:sym typeface="Symbol"/>
              </a:rPr>
              <a:t>-1</a:t>
            </a:r>
            <a:r>
              <a:rPr lang="en-US">
                <a:sym typeface="Symbol"/>
              </a:rPr>
              <a:t> mod (p – </a:t>
            </a:r>
            <a:r>
              <a:rPr lang="en-US" smtClean="0">
                <a:sym typeface="Symbol"/>
              </a:rPr>
              <a:t>1), với </a:t>
            </a:r>
            <a:r>
              <a:rPr lang="en-US">
                <a:sym typeface="Symbol"/>
              </a:rPr>
              <a:t>x,   Z</a:t>
            </a:r>
            <a:r>
              <a:rPr lang="en-US" baseline="-25000">
                <a:sym typeface="Symbol"/>
              </a:rPr>
              <a:t>p</a:t>
            </a:r>
            <a:r>
              <a:rPr lang="en-US">
                <a:sym typeface="Symbol"/>
              </a:rPr>
              <a:t> và   Z</a:t>
            </a:r>
            <a:r>
              <a:rPr lang="en-US" baseline="-25000">
                <a:sym typeface="Symbol"/>
              </a:rPr>
              <a:t>p-1</a:t>
            </a:r>
            <a:r>
              <a:rPr lang="en-US">
                <a:sym typeface="Symbol"/>
              </a:rPr>
              <a:t>, ta định </a:t>
            </a:r>
            <a:r>
              <a:rPr lang="en-US" smtClean="0">
                <a:sym typeface="Symbol"/>
              </a:rPr>
              <a:t>nghĩa: </a:t>
            </a:r>
            <a:r>
              <a:rPr lang="en-US" b="1">
                <a:sym typeface="Symbol"/>
              </a:rPr>
              <a:t>Ver(x, , ) = true  </a:t>
            </a:r>
            <a:r>
              <a:rPr lang="en-US" b="1" baseline="30000">
                <a:sym typeface="Symbol"/>
              </a:rPr>
              <a:t> </a:t>
            </a:r>
            <a:r>
              <a:rPr lang="en-US" b="1">
                <a:sym typeface="Symbol"/>
              </a:rPr>
              <a:t> </a:t>
            </a:r>
            <a:r>
              <a:rPr lang="en-US" b="1" baseline="30000">
                <a:sym typeface="Symbol"/>
              </a:rPr>
              <a:t> </a:t>
            </a:r>
            <a:r>
              <a:rPr lang="en-US" b="1">
                <a:sym typeface="Symbol"/>
              </a:rPr>
              <a:t> </a:t>
            </a:r>
            <a:r>
              <a:rPr lang="en-US" b="1" baseline="30000">
                <a:sym typeface="Symbol"/>
              </a:rPr>
              <a:t>x</a:t>
            </a:r>
            <a:r>
              <a:rPr lang="en-US" b="1">
                <a:sym typeface="Symbol"/>
              </a:rPr>
              <a:t> (mod </a:t>
            </a:r>
            <a:r>
              <a:rPr lang="en-US" b="1" smtClean="0">
                <a:sym typeface="Symbol"/>
              </a:rPr>
              <a:t>p)</a:t>
            </a:r>
            <a:endParaRPr lang="en-US" b="1"/>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
        <p:nvSpPr>
          <p:cNvPr id="3" name="Rectangle 2"/>
          <p:cNvSpPr/>
          <p:nvPr/>
        </p:nvSpPr>
        <p:spPr>
          <a:xfrm>
            <a:off x="5625548" y="4572000"/>
            <a:ext cx="2266122" cy="4969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06516" y="5678557"/>
            <a:ext cx="5812735" cy="4969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69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Ví dụ:</a:t>
            </a:r>
          </a:p>
          <a:p>
            <a:pPr lvl="1"/>
            <a:r>
              <a:rPr lang="en-US" smtClean="0"/>
              <a:t>Cho </a:t>
            </a:r>
            <a:r>
              <a:rPr lang="en-US"/>
              <a:t>p = 467, </a:t>
            </a:r>
            <a:r>
              <a:rPr lang="en-US">
                <a:sym typeface="Symbol"/>
              </a:rPr>
              <a:t> = 2, a = </a:t>
            </a:r>
            <a:r>
              <a:rPr lang="en-US" smtClean="0">
                <a:sym typeface="Symbol"/>
              </a:rPr>
              <a:t>127.</a:t>
            </a:r>
          </a:p>
          <a:p>
            <a:pPr lvl="1"/>
            <a:r>
              <a:rPr lang="en-US">
                <a:sym typeface="Symbol"/>
              </a:rPr>
              <a:t>Hãy kí lên bức điện x = 100, với số ngẫu nhiên k = </a:t>
            </a:r>
            <a:r>
              <a:rPr lang="en-US" smtClean="0">
                <a:sym typeface="Symbol"/>
              </a:rPr>
              <a:t>213 và xác minh chữ kí thu được</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104187979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7305" y="974373"/>
            <a:ext cx="11537677" cy="5351078"/>
          </a:xfrm>
        </p:spPr>
        <p:txBody>
          <a:bodyPr/>
          <a:lstStyle/>
          <a:p>
            <a:r>
              <a:rPr lang="en-US" smtClean="0"/>
              <a:t>Giải</a:t>
            </a:r>
            <a:r>
              <a:rPr lang="en-US" smtClean="0"/>
              <a:t>:</a:t>
            </a:r>
            <a:endParaRPr lang="en-US" smtClean="0"/>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32841249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Vấn đề chứng thực khóa công khai</a:t>
            </a:r>
          </a:p>
          <a:p>
            <a:pPr lvl="1"/>
            <a:r>
              <a:rPr lang="en-US" smtClean="0"/>
              <a:t>Trước hết, ta hãy xem xét một số vấn đề trong sử dụng mật mã khóa công khai:</a:t>
            </a:r>
          </a:p>
          <a:p>
            <a:pPr lvl="2"/>
            <a:r>
              <a:rPr lang="en-US" b="1" smtClean="0"/>
              <a:t>Trường hợp 1: </a:t>
            </a:r>
            <a:r>
              <a:rPr lang="en-US" smtClean="0"/>
              <a:t>sử dụng mật mã khóa công khai để mã hóa</a:t>
            </a:r>
          </a:p>
          <a:p>
            <a:pPr lvl="1"/>
            <a:endParaRPr lang="en-US"/>
          </a:p>
          <a:p>
            <a:pPr marL="795847" lvl="1" indent="0">
              <a:buNone/>
            </a:pP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
        <p:nvSpPr>
          <p:cNvPr id="5" name="Rectangle 12"/>
          <p:cNvSpPr>
            <a:spLocks noChangeArrowheads="1"/>
          </p:cNvSpPr>
          <p:nvPr/>
        </p:nvSpPr>
        <p:spPr bwMode="auto">
          <a:xfrm>
            <a:off x="2032625" y="5302320"/>
            <a:ext cx="6934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spcBef>
                <a:spcPct val="0"/>
              </a:spcBef>
            </a:pPr>
            <a:r>
              <a:rPr lang="en-US" sz="2400" smtClean="0">
                <a:latin typeface="Calibri" panose="020F0502020204030204" pitchFamily="34" charset="0"/>
                <a:cs typeface="Calibri" panose="020F0502020204030204" pitchFamily="34" charset="0"/>
                <a:sym typeface="Wingdings" pitchFamily="2" charset="2"/>
              </a:rPr>
              <a:t> </a:t>
            </a:r>
            <a:r>
              <a:rPr lang="en-US" sz="2400" smtClean="0">
                <a:latin typeface="Calibri" panose="020F0502020204030204" pitchFamily="34" charset="0"/>
                <a:cs typeface="Calibri" panose="020F0502020204030204" pitchFamily="34" charset="0"/>
              </a:rPr>
              <a:t>Khoá </a:t>
            </a:r>
            <a:r>
              <a:rPr lang="en-US" sz="2400">
                <a:latin typeface="Calibri" panose="020F0502020204030204" pitchFamily="34" charset="0"/>
                <a:cs typeface="Calibri" panose="020F0502020204030204" pitchFamily="34" charset="0"/>
              </a:rPr>
              <a:t>công khai </a:t>
            </a:r>
            <a:r>
              <a:rPr lang="en-US" sz="2400" b="1">
                <a:solidFill>
                  <a:schemeClr val="hlink"/>
                </a:solidFill>
                <a:latin typeface="Calibri" panose="020F0502020204030204" pitchFamily="34" charset="0"/>
                <a:cs typeface="Calibri" panose="020F0502020204030204" pitchFamily="34" charset="0"/>
              </a:rPr>
              <a:t>e</a:t>
            </a:r>
            <a:r>
              <a:rPr lang="en-US" sz="2400" b="1" baseline="-25000">
                <a:solidFill>
                  <a:schemeClr val="hlink"/>
                </a:solidFill>
                <a:latin typeface="Calibri" panose="020F0502020204030204" pitchFamily="34" charset="0"/>
                <a:cs typeface="Calibri" panose="020F0502020204030204" pitchFamily="34" charset="0"/>
              </a:rPr>
              <a:t>a</a:t>
            </a:r>
            <a:r>
              <a:rPr lang="en-US" sz="2400" baseline="-25000">
                <a:solidFill>
                  <a:schemeClr val="hlink"/>
                </a:solidFill>
                <a:latin typeface="Calibri" panose="020F0502020204030204" pitchFamily="34" charset="0"/>
                <a:cs typeface="Calibri" panose="020F0502020204030204" pitchFamily="34" charset="0"/>
              </a:rPr>
              <a:t> </a:t>
            </a:r>
            <a:r>
              <a:rPr lang="en-US" sz="2400">
                <a:latin typeface="Calibri" panose="020F0502020204030204" pitchFamily="34" charset="0"/>
                <a:cs typeface="Calibri" panose="020F0502020204030204" pitchFamily="34" charset="0"/>
              </a:rPr>
              <a:t> của Alice cần được chứng thực,</a:t>
            </a:r>
          </a:p>
          <a:p>
            <a:pPr algn="l">
              <a:spcBef>
                <a:spcPct val="0"/>
              </a:spcBef>
            </a:pPr>
            <a:r>
              <a:rPr lang="en-US" sz="2400">
                <a:latin typeface="Calibri" panose="020F0502020204030204" pitchFamily="34" charset="0"/>
                <a:cs typeface="Calibri" panose="020F0502020204030204" pitchFamily="34" charset="0"/>
              </a:rPr>
              <a:t>Vì có thể </a:t>
            </a:r>
            <a:r>
              <a:rPr lang="en-US" sz="2400">
                <a:solidFill>
                  <a:schemeClr val="accent1"/>
                </a:solidFill>
                <a:latin typeface="Calibri" panose="020F0502020204030204" pitchFamily="34" charset="0"/>
                <a:cs typeface="Calibri" panose="020F0502020204030204" pitchFamily="34" charset="0"/>
              </a:rPr>
              <a:t>Bob</a:t>
            </a:r>
            <a:r>
              <a:rPr lang="en-US" sz="2400">
                <a:latin typeface="Calibri" panose="020F0502020204030204" pitchFamily="34" charset="0"/>
                <a:cs typeface="Calibri" panose="020F0502020204030204" pitchFamily="34" charset="0"/>
              </a:rPr>
              <a:t> đã nhận </a:t>
            </a:r>
            <a:r>
              <a:rPr lang="en-US" sz="2400">
                <a:solidFill>
                  <a:schemeClr val="hlink"/>
                </a:solidFill>
                <a:latin typeface="Calibri" panose="020F0502020204030204" pitchFamily="34" charset="0"/>
                <a:cs typeface="Calibri" panose="020F0502020204030204" pitchFamily="34" charset="0"/>
              </a:rPr>
              <a:t>khoá</a:t>
            </a:r>
            <a:r>
              <a:rPr lang="en-US" sz="2400">
                <a:latin typeface="Calibri" panose="020F0502020204030204" pitchFamily="34" charset="0"/>
                <a:cs typeface="Calibri" panose="020F0502020204030204" pitchFamily="34" charset="0"/>
              </a:rPr>
              <a:t> </a:t>
            </a:r>
            <a:r>
              <a:rPr lang="en-US" sz="2400" smtClean="0">
                <a:solidFill>
                  <a:schemeClr val="hlink"/>
                </a:solidFill>
                <a:latin typeface="Calibri" panose="020F0502020204030204" pitchFamily="34" charset="0"/>
                <a:cs typeface="Calibri" panose="020F0502020204030204" pitchFamily="34" charset="0"/>
              </a:rPr>
              <a:t>giả mạo</a:t>
            </a:r>
            <a:r>
              <a:rPr lang="en-US" sz="2400" smtClean="0">
                <a:latin typeface="Calibri" panose="020F0502020204030204" pitchFamily="34" charset="0"/>
                <a:cs typeface="Calibri" panose="020F0502020204030204" pitchFamily="34" charset="0"/>
              </a:rPr>
              <a:t>  </a:t>
            </a:r>
            <a:r>
              <a:rPr lang="en-US" sz="2400" b="1" smtClean="0">
                <a:solidFill>
                  <a:schemeClr val="folHlink"/>
                </a:solidFill>
                <a:latin typeface="Calibri" panose="020F0502020204030204" pitchFamily="34" charset="0"/>
                <a:cs typeface="Calibri" panose="020F0502020204030204" pitchFamily="34" charset="0"/>
              </a:rPr>
              <a:t>e</a:t>
            </a:r>
            <a:r>
              <a:rPr lang="en-US" sz="2400" b="1" baseline="-25000" smtClean="0">
                <a:solidFill>
                  <a:schemeClr val="folHlink"/>
                </a:solidFill>
                <a:latin typeface="Calibri" panose="020F0502020204030204" pitchFamily="34" charset="0"/>
                <a:cs typeface="Calibri" panose="020F0502020204030204" pitchFamily="34" charset="0"/>
              </a:rPr>
              <a:t>t</a:t>
            </a:r>
            <a:endParaRPr lang="en-US" sz="2400" b="1">
              <a:solidFill>
                <a:schemeClr val="folHlink"/>
              </a:solidFill>
              <a:latin typeface="Calibri" panose="020F0502020204030204" pitchFamily="34" charset="0"/>
              <a:cs typeface="Calibri" panose="020F0502020204030204" pitchFamily="34" charset="0"/>
            </a:endParaRPr>
          </a:p>
        </p:txBody>
      </p:sp>
      <p:grpSp>
        <p:nvGrpSpPr>
          <p:cNvPr id="18" name="Group 35"/>
          <p:cNvGrpSpPr>
            <a:grpSpLocks/>
          </p:cNvGrpSpPr>
          <p:nvPr/>
        </p:nvGrpSpPr>
        <p:grpSpPr bwMode="auto">
          <a:xfrm>
            <a:off x="1423025" y="3284504"/>
            <a:ext cx="7543800" cy="1581152"/>
            <a:chOff x="240" y="1488"/>
            <a:chExt cx="4752" cy="996"/>
          </a:xfrm>
        </p:grpSpPr>
        <p:sp>
          <p:nvSpPr>
            <p:cNvPr id="19" name="Rectangle 25"/>
            <p:cNvSpPr>
              <a:spLocks noChangeArrowheads="1"/>
            </p:cNvSpPr>
            <p:nvPr/>
          </p:nvSpPr>
          <p:spPr bwMode="auto">
            <a:xfrm>
              <a:off x="240" y="1680"/>
              <a:ext cx="62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a:solidFill>
                    <a:schemeClr val="hlink"/>
                  </a:solidFill>
                  <a:latin typeface="Calibri" panose="020F0502020204030204" pitchFamily="34" charset="0"/>
                  <a:cs typeface="Calibri" panose="020F0502020204030204" pitchFamily="34" charset="0"/>
                </a:rPr>
                <a:t>Alice</a:t>
              </a:r>
            </a:p>
          </p:txBody>
        </p:sp>
        <p:grpSp>
          <p:nvGrpSpPr>
            <p:cNvPr id="20" name="Group 34"/>
            <p:cNvGrpSpPr>
              <a:grpSpLocks/>
            </p:cNvGrpSpPr>
            <p:nvPr/>
          </p:nvGrpSpPr>
          <p:grpSpPr bwMode="auto">
            <a:xfrm>
              <a:off x="864" y="1488"/>
              <a:ext cx="4128" cy="996"/>
              <a:chOff x="864" y="1104"/>
              <a:chExt cx="4128" cy="996"/>
            </a:xfrm>
          </p:grpSpPr>
          <p:sp>
            <p:nvSpPr>
              <p:cNvPr id="21" name="Line 10"/>
              <p:cNvSpPr>
                <a:spLocks noChangeShapeType="1"/>
              </p:cNvSpPr>
              <p:nvPr/>
            </p:nvSpPr>
            <p:spPr bwMode="auto">
              <a:xfrm>
                <a:off x="864" y="1440"/>
                <a:ext cx="1296" cy="0"/>
              </a:xfrm>
              <a:prstGeom prst="line">
                <a:avLst/>
              </a:prstGeom>
              <a:noFill/>
              <a:ln w="9525">
                <a:solidFill>
                  <a:srgbClr val="9966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Rectangle 20"/>
              <p:cNvSpPr>
                <a:spLocks noChangeArrowheads="1"/>
              </p:cNvSpPr>
              <p:nvPr/>
            </p:nvSpPr>
            <p:spPr bwMode="auto">
              <a:xfrm>
                <a:off x="3024" y="1152"/>
                <a:ext cx="100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b="1">
                    <a:solidFill>
                      <a:schemeClr val="folHlink"/>
                    </a:solidFill>
                    <a:latin typeface="Tahoma" pitchFamily="34" charset="0"/>
                  </a:rPr>
                  <a:t>e</a:t>
                </a:r>
                <a:r>
                  <a:rPr lang="en-US" sz="2400" b="1" baseline="-25000">
                    <a:solidFill>
                      <a:schemeClr val="folHlink"/>
                    </a:solidFill>
                    <a:latin typeface="Tahoma" pitchFamily="34" charset="0"/>
                  </a:rPr>
                  <a:t>t</a:t>
                </a:r>
                <a:endParaRPr lang="en-US" sz="2400" b="1">
                  <a:solidFill>
                    <a:schemeClr val="folHlink"/>
                  </a:solidFill>
                  <a:latin typeface="Tahoma" pitchFamily="34" charset="0"/>
                </a:endParaRPr>
              </a:p>
            </p:txBody>
          </p:sp>
          <p:sp>
            <p:nvSpPr>
              <p:cNvPr id="23" name="Line 15"/>
              <p:cNvSpPr>
                <a:spLocks noChangeShapeType="1"/>
              </p:cNvSpPr>
              <p:nvPr/>
            </p:nvSpPr>
            <p:spPr bwMode="auto">
              <a:xfrm>
                <a:off x="2880" y="1440"/>
                <a:ext cx="1248" cy="0"/>
              </a:xfrm>
              <a:prstGeom prst="line">
                <a:avLst/>
              </a:prstGeom>
              <a:noFill/>
              <a:ln w="9525">
                <a:solidFill>
                  <a:srgbClr val="9966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 name="Line 28"/>
              <p:cNvSpPr>
                <a:spLocks noChangeShapeType="1"/>
              </p:cNvSpPr>
              <p:nvPr/>
            </p:nvSpPr>
            <p:spPr bwMode="auto">
              <a:xfrm flipH="1">
                <a:off x="2688" y="2100"/>
                <a:ext cx="1392" cy="0"/>
              </a:xfrm>
              <a:prstGeom prst="line">
                <a:avLst/>
              </a:prstGeom>
              <a:noFill/>
              <a:ln w="9525">
                <a:solidFill>
                  <a:srgbClr val="996633"/>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Rectangle 29"/>
              <p:cNvSpPr>
                <a:spLocks noChangeArrowheads="1"/>
              </p:cNvSpPr>
              <p:nvPr/>
            </p:nvSpPr>
            <p:spPr bwMode="auto">
              <a:xfrm>
                <a:off x="2928" y="1601"/>
                <a:ext cx="1008" cy="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a:solidFill>
                      <a:schemeClr val="accent1"/>
                    </a:solidFill>
                    <a:latin typeface="Calibri" panose="020F0502020204030204" pitchFamily="34" charset="0"/>
                    <a:cs typeface="Calibri" panose="020F0502020204030204" pitchFamily="34" charset="0"/>
                  </a:rPr>
                  <a:t>Bob</a:t>
                </a:r>
                <a:r>
                  <a:rPr lang="en-US" sz="2400">
                    <a:latin typeface="Calibri" panose="020F0502020204030204" pitchFamily="34" charset="0"/>
                    <a:cs typeface="Calibri" panose="020F0502020204030204" pitchFamily="34" charset="0"/>
                  </a:rPr>
                  <a:t> Gửi Msg mã hoá bởi </a:t>
                </a:r>
                <a:r>
                  <a:rPr lang="en-US" sz="2400">
                    <a:solidFill>
                      <a:schemeClr val="hlink"/>
                    </a:solidFill>
                    <a:latin typeface="Calibri" panose="020F0502020204030204" pitchFamily="34" charset="0"/>
                    <a:cs typeface="Calibri" panose="020F0502020204030204" pitchFamily="34" charset="0"/>
                  </a:rPr>
                  <a:t>khoá</a:t>
                </a:r>
                <a:r>
                  <a:rPr lang="en-US" sz="2400">
                    <a:latin typeface="Calibri" panose="020F0502020204030204" pitchFamily="34" charset="0"/>
                    <a:cs typeface="Calibri" panose="020F0502020204030204" pitchFamily="34" charset="0"/>
                  </a:rPr>
                  <a:t> </a:t>
                </a:r>
                <a:r>
                  <a:rPr lang="en-US" sz="2400" smtClean="0">
                    <a:solidFill>
                      <a:schemeClr val="hlink"/>
                    </a:solidFill>
                    <a:latin typeface="Calibri" panose="020F0502020204030204" pitchFamily="34" charset="0"/>
                    <a:cs typeface="Calibri" panose="020F0502020204030204" pitchFamily="34" charset="0"/>
                  </a:rPr>
                  <a:t>giả mạo</a:t>
                </a:r>
                <a:r>
                  <a:rPr lang="en-US" sz="2400" smtClean="0">
                    <a:latin typeface="Calibri" panose="020F0502020204030204" pitchFamily="34" charset="0"/>
                    <a:cs typeface="Calibri" panose="020F0502020204030204" pitchFamily="34" charset="0"/>
                  </a:rPr>
                  <a:t> </a:t>
                </a:r>
                <a:r>
                  <a:rPr lang="en-US" sz="2400" b="1">
                    <a:solidFill>
                      <a:schemeClr val="folHlink"/>
                    </a:solidFill>
                    <a:latin typeface="Calibri" panose="020F0502020204030204" pitchFamily="34" charset="0"/>
                    <a:cs typeface="Calibri" panose="020F0502020204030204" pitchFamily="34" charset="0"/>
                  </a:rPr>
                  <a:t>e</a:t>
                </a:r>
                <a:r>
                  <a:rPr lang="en-US" sz="2400" b="1" baseline="-25000">
                    <a:solidFill>
                      <a:schemeClr val="folHlink"/>
                    </a:solidFill>
                    <a:latin typeface="Calibri" panose="020F0502020204030204" pitchFamily="34" charset="0"/>
                    <a:cs typeface="Calibri" panose="020F0502020204030204" pitchFamily="34" charset="0"/>
                  </a:rPr>
                  <a:t>t</a:t>
                </a:r>
                <a:r>
                  <a:rPr lang="en-US" sz="2400">
                    <a:solidFill>
                      <a:schemeClr val="folHlink"/>
                    </a:solidFill>
                    <a:latin typeface="Calibri" panose="020F0502020204030204" pitchFamily="34" charset="0"/>
                    <a:cs typeface="Calibri" panose="020F0502020204030204" pitchFamily="34" charset="0"/>
                  </a:rPr>
                  <a:t>: </a:t>
                </a:r>
                <a:endParaRPr lang="en-US" sz="2400" smtClean="0">
                  <a:solidFill>
                    <a:schemeClr val="folHlink"/>
                  </a:solidFill>
                  <a:latin typeface="Calibri" panose="020F0502020204030204" pitchFamily="34" charset="0"/>
                  <a:cs typeface="Calibri" panose="020F0502020204030204" pitchFamily="34" charset="0"/>
                </a:endParaRPr>
              </a:p>
              <a:p>
                <a:pPr>
                  <a:spcBef>
                    <a:spcPct val="0"/>
                  </a:spcBef>
                </a:pPr>
                <a:r>
                  <a:rPr lang="en-US" sz="2400" b="1" smtClean="0">
                    <a:solidFill>
                      <a:schemeClr val="folHlink"/>
                    </a:solidFill>
                    <a:latin typeface="Calibri" panose="020F0502020204030204" pitchFamily="34" charset="0"/>
                    <a:cs typeface="Calibri" panose="020F0502020204030204" pitchFamily="34" charset="0"/>
                  </a:rPr>
                  <a:t>Chỉ </a:t>
                </a:r>
                <a:r>
                  <a:rPr lang="en-US" sz="2400" b="1">
                    <a:solidFill>
                      <a:schemeClr val="folHlink"/>
                    </a:solidFill>
                    <a:latin typeface="Calibri" panose="020F0502020204030204" pitchFamily="34" charset="0"/>
                    <a:cs typeface="Calibri" panose="020F0502020204030204" pitchFamily="34" charset="0"/>
                  </a:rPr>
                  <a:t>có T đọc </a:t>
                </a:r>
                <a:r>
                  <a:rPr lang="en-US" sz="2400" b="1" smtClean="0">
                    <a:solidFill>
                      <a:schemeClr val="folHlink"/>
                    </a:solidFill>
                    <a:latin typeface="Calibri" panose="020F0502020204030204" pitchFamily="34" charset="0"/>
                    <a:cs typeface="Calibri" panose="020F0502020204030204" pitchFamily="34" charset="0"/>
                  </a:rPr>
                  <a:t>được!</a:t>
                </a:r>
                <a:endParaRPr lang="en-US" sz="2400" b="1">
                  <a:solidFill>
                    <a:schemeClr val="folHlink"/>
                  </a:solidFill>
                  <a:latin typeface="Calibri" panose="020F0502020204030204" pitchFamily="34" charset="0"/>
                  <a:cs typeface="Calibri" panose="020F0502020204030204" pitchFamily="34" charset="0"/>
                </a:endParaRPr>
              </a:p>
            </p:txBody>
          </p:sp>
          <p:sp>
            <p:nvSpPr>
              <p:cNvPr id="26" name="Rectangle 30"/>
              <p:cNvSpPr>
                <a:spLocks noChangeArrowheads="1"/>
              </p:cNvSpPr>
              <p:nvPr/>
            </p:nvSpPr>
            <p:spPr bwMode="auto">
              <a:xfrm>
                <a:off x="2112" y="1296"/>
                <a:ext cx="8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a:solidFill>
                      <a:schemeClr val="folHlink"/>
                    </a:solidFill>
                    <a:latin typeface="Tahoma" pitchFamily="34" charset="0"/>
                  </a:rPr>
                  <a:t>T</a:t>
                </a:r>
              </a:p>
            </p:txBody>
          </p:sp>
          <p:sp>
            <p:nvSpPr>
              <p:cNvPr id="27" name="Rectangle 31"/>
              <p:cNvSpPr>
                <a:spLocks noChangeArrowheads="1"/>
              </p:cNvSpPr>
              <p:nvPr/>
            </p:nvSpPr>
            <p:spPr bwMode="auto">
              <a:xfrm>
                <a:off x="1008" y="1104"/>
                <a:ext cx="100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b="1">
                    <a:solidFill>
                      <a:schemeClr val="hlink"/>
                    </a:solidFill>
                    <a:latin typeface="Tahoma" pitchFamily="34" charset="0"/>
                  </a:rPr>
                  <a:t>e</a:t>
                </a:r>
                <a:r>
                  <a:rPr lang="en-US" sz="2400" b="1" baseline="-25000">
                    <a:solidFill>
                      <a:schemeClr val="hlink"/>
                    </a:solidFill>
                    <a:latin typeface="Tahoma" pitchFamily="34" charset="0"/>
                  </a:rPr>
                  <a:t>a</a:t>
                </a:r>
                <a:endParaRPr lang="en-US" sz="2400" b="1">
                  <a:solidFill>
                    <a:schemeClr val="hlink"/>
                  </a:solidFill>
                  <a:latin typeface="Tahoma" pitchFamily="34" charset="0"/>
                </a:endParaRPr>
              </a:p>
            </p:txBody>
          </p:sp>
          <p:sp>
            <p:nvSpPr>
              <p:cNvPr id="28" name="Rectangle 33"/>
              <p:cNvSpPr>
                <a:spLocks noChangeArrowheads="1"/>
              </p:cNvSpPr>
              <p:nvPr/>
            </p:nvSpPr>
            <p:spPr bwMode="auto">
              <a:xfrm>
                <a:off x="4128" y="1296"/>
                <a:ext cx="86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lang="en-US" sz="2400">
                    <a:solidFill>
                      <a:schemeClr val="accent1"/>
                    </a:solidFill>
                    <a:latin typeface="Calibri" panose="020F0502020204030204" pitchFamily="34" charset="0"/>
                    <a:cs typeface="Calibri" panose="020F0502020204030204" pitchFamily="34" charset="0"/>
                  </a:rPr>
                  <a:t>Bob</a:t>
                </a:r>
              </a:p>
            </p:txBody>
          </p:sp>
        </p:grpSp>
      </p:grpSp>
    </p:spTree>
    <p:extLst>
      <p:ext uri="{BB962C8B-B14F-4D97-AF65-F5344CB8AC3E}">
        <p14:creationId xmlns:p14="http://schemas.microsoft.com/office/powerpoint/2010/main" val="79012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p:txBody>
              <a:bodyPr/>
              <a:lstStyle/>
              <a:p>
                <a:r>
                  <a:rPr lang="en-US" smtClean="0"/>
                  <a:t>Vấn đề chứng thực khóa công khai: </a:t>
                </a:r>
              </a:p>
              <a:p>
                <a:pPr lvl="1"/>
                <a:r>
                  <a:rPr lang="en-US" smtClean="0"/>
                  <a:t>Trước hết, ta hãy xem xét một số vấn đề trong sử dụng Khóa công khai:</a:t>
                </a:r>
              </a:p>
              <a:p>
                <a:pPr lvl="2"/>
                <a:r>
                  <a:rPr lang="en-US" sz="2600" b="1" smtClean="0"/>
                  <a:t>Trường hợp 2: </a:t>
                </a:r>
                <a:r>
                  <a:rPr lang="en-US" sz="2600" smtClean="0"/>
                  <a:t>sử dụng chữ ký số</a:t>
                </a:r>
              </a:p>
              <a:p>
                <a:pPr lvl="3"/>
                <a:r>
                  <a:rPr lang="en-US" sz="2400" smtClean="0"/>
                  <a:t>Alice </a:t>
                </a:r>
                <a:r>
                  <a:rPr lang="en-US" sz="2400"/>
                  <a:t>nhận </a:t>
                </a:r>
                <a14:m>
                  <m:oMath xmlns:m="http://schemas.openxmlformats.org/officeDocument/2006/math">
                    <m:r>
                      <a:rPr lang="en-US" sz="2400" i="1" smtClean="0">
                        <a:latin typeface="Cambria Math"/>
                      </a:rPr>
                      <m:t>𝑚</m:t>
                    </m:r>
                  </m:oMath>
                </a14:m>
                <a:r>
                  <a:rPr lang="en-US" sz="2400"/>
                  <a:t> và chữ ký </a:t>
                </a:r>
                <a14:m>
                  <m:oMath xmlns:m="http://schemas.openxmlformats.org/officeDocument/2006/math">
                    <m:r>
                      <a:rPr lang="en-US" sz="2400" i="1" smtClean="0">
                        <a:solidFill>
                          <a:schemeClr val="hlink"/>
                        </a:solidFill>
                        <a:latin typeface="Cambria Math"/>
                      </a:rPr>
                      <m:t>𝑠</m:t>
                    </m:r>
                    <m:r>
                      <a:rPr lang="en-US" sz="2400" i="1">
                        <a:solidFill>
                          <a:schemeClr val="hlink"/>
                        </a:solidFill>
                        <a:latin typeface="Cambria Math"/>
                      </a:rPr>
                      <m:t>= </m:t>
                    </m:r>
                    <m:r>
                      <a:rPr lang="en-US" sz="2400" i="1">
                        <a:solidFill>
                          <a:schemeClr val="hlink"/>
                        </a:solidFill>
                        <a:latin typeface="Cambria Math"/>
                      </a:rPr>
                      <m:t>𝑆𝑖𝑔𝐵</m:t>
                    </m:r>
                    <m:r>
                      <a:rPr lang="en-US" sz="2400" i="1">
                        <a:solidFill>
                          <a:schemeClr val="hlink"/>
                        </a:solidFill>
                        <a:latin typeface="Cambria Math"/>
                      </a:rPr>
                      <m:t>(</m:t>
                    </m:r>
                    <m:r>
                      <a:rPr lang="en-US" sz="2400" i="1">
                        <a:solidFill>
                          <a:schemeClr val="hlink"/>
                        </a:solidFill>
                        <a:latin typeface="Cambria Math"/>
                      </a:rPr>
                      <m:t>𝑚</m:t>
                    </m:r>
                    <m:r>
                      <a:rPr lang="en-US" sz="2400" i="1" smtClean="0">
                        <a:latin typeface="Cambria Math"/>
                      </a:rPr>
                      <m:t>) </m:t>
                    </m:r>
                  </m:oMath>
                </a14:m>
                <a:r>
                  <a:rPr lang="en-US" sz="2400" smtClean="0"/>
                  <a:t>từ Bob.</a:t>
                </a:r>
                <a:endParaRPr lang="en-US" sz="2400"/>
              </a:p>
              <a:p>
                <a:pPr lvl="3"/>
                <a:r>
                  <a:rPr lang="en-US" sz="2400"/>
                  <a:t>Alice sử dụng khoá công khai của Bob </a:t>
                </a:r>
                <a:r>
                  <a:rPr lang="en-US" sz="2400" i="1">
                    <a:solidFill>
                      <a:schemeClr val="folHlink"/>
                    </a:solidFill>
                  </a:rPr>
                  <a:t>e</a:t>
                </a:r>
                <a:r>
                  <a:rPr lang="en-US" sz="2400" i="1" baseline="-25000">
                    <a:solidFill>
                      <a:schemeClr val="folHlink"/>
                    </a:solidFill>
                  </a:rPr>
                  <a:t>B</a:t>
                </a:r>
                <a:r>
                  <a:rPr lang="en-US" sz="2400" baseline="-25000"/>
                  <a:t> </a:t>
                </a:r>
                <a:r>
                  <a:rPr lang="en-US" sz="2400"/>
                  <a:t>để kiểm tra chữ ký.</a:t>
                </a:r>
              </a:p>
              <a:p>
                <a:pPr lvl="3"/>
                <a:r>
                  <a:rPr lang="en-US" sz="2400"/>
                  <a:t>Nếu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𝑉𝑒𝑟</m:t>
                        </m:r>
                      </m:e>
                      <m:sub>
                        <m:sSub>
                          <m:sSubPr>
                            <m:ctrlPr>
                              <a:rPr lang="en-US" sz="2400" i="1" smtClean="0">
                                <a:latin typeface="Cambria Math" panose="02040503050406030204" pitchFamily="18" charset="0"/>
                              </a:rPr>
                            </m:ctrlPr>
                          </m:sSubPr>
                          <m:e>
                            <m:r>
                              <a:rPr lang="en-US" sz="2400" b="0" i="1" smtClean="0">
                                <a:latin typeface="Cambria Math"/>
                              </a:rPr>
                              <m:t>𝑒</m:t>
                            </m:r>
                          </m:e>
                          <m:sub>
                            <m:r>
                              <a:rPr lang="en-US" sz="2400" b="0" i="1" smtClean="0">
                                <a:latin typeface="Cambria Math"/>
                              </a:rPr>
                              <m:t>𝐵</m:t>
                            </m:r>
                          </m:sub>
                        </m:sSub>
                      </m:sub>
                    </m:sSub>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 </m:t>
                        </m:r>
                        <m:r>
                          <a:rPr lang="en-US" sz="2400" b="0" i="1" smtClean="0">
                            <a:latin typeface="Cambria Math"/>
                          </a:rPr>
                          <m:t>𝑚</m:t>
                        </m:r>
                      </m:e>
                    </m:d>
                    <m:r>
                      <a:rPr lang="en-US" sz="2400" b="0" i="1" smtClean="0">
                        <a:latin typeface="Cambria Math"/>
                      </a:rPr>
                      <m:t>=</m:t>
                    </m:r>
                    <m:r>
                      <a:rPr lang="en-US" sz="2400" b="0" i="1" smtClean="0">
                        <a:latin typeface="Cambria Math"/>
                      </a:rPr>
                      <m:t>𝑇𝑅𝑈𝐸</m:t>
                    </m:r>
                  </m:oMath>
                </a14:m>
                <a:r>
                  <a:rPr lang="en-US" sz="2400"/>
                  <a:t>,  thì Alice có thể tin Bob đã ký </a:t>
                </a:r>
                <a14:m>
                  <m:oMath xmlns:m="http://schemas.openxmlformats.org/officeDocument/2006/math">
                    <m:r>
                      <a:rPr lang="en-US" sz="2400" i="1" smtClean="0">
                        <a:latin typeface="Cambria Math"/>
                      </a:rPr>
                      <m:t>𝑚</m:t>
                    </m:r>
                  </m:oMath>
                </a14:m>
                <a:r>
                  <a:rPr lang="en-US" sz="2400"/>
                  <a:t>.</a:t>
                </a:r>
              </a:p>
              <a:p>
                <a:pPr lvl="3"/>
                <a:r>
                  <a:rPr lang="en-US" sz="2400"/>
                  <a:t>Nhưng Bob </a:t>
                </a:r>
                <a:r>
                  <a:rPr lang="en-US" sz="2400">
                    <a:solidFill>
                      <a:srgbClr val="0070C0"/>
                    </a:solidFill>
                  </a:rPr>
                  <a:t>không công nhận </a:t>
                </a:r>
                <a:r>
                  <a:rPr lang="en-US" sz="2400" i="1">
                    <a:solidFill>
                      <a:schemeClr val="folHlink"/>
                    </a:solidFill>
                  </a:rPr>
                  <a:t>e</a:t>
                </a:r>
                <a:r>
                  <a:rPr lang="en-US" sz="2400" i="1" baseline="-25000">
                    <a:solidFill>
                      <a:schemeClr val="folHlink"/>
                    </a:solidFill>
                  </a:rPr>
                  <a:t>B</a:t>
                </a:r>
                <a:r>
                  <a:rPr lang="en-US" sz="2400"/>
                  <a:t> là khoá công khai của mình thì sao ?</a:t>
                </a:r>
              </a:p>
              <a:p>
                <a:pPr algn="ctr">
                  <a:buFontTx/>
                  <a:buNone/>
                </a:pPr>
                <a:r>
                  <a:rPr lang="en-US" smtClean="0">
                    <a:sym typeface="Wingdings" pitchFamily="2" charset="2"/>
                  </a:rPr>
                  <a:t></a:t>
                </a:r>
                <a:r>
                  <a:rPr lang="en-US" smtClean="0"/>
                  <a:t>  </a:t>
                </a:r>
                <a:r>
                  <a:rPr lang="en-US" sz="2400"/>
                  <a:t>Khoá công khai </a:t>
                </a:r>
                <a:r>
                  <a:rPr lang="en-US" sz="2400">
                    <a:solidFill>
                      <a:schemeClr val="folHlink"/>
                    </a:solidFill>
                  </a:rPr>
                  <a:t>e</a:t>
                </a:r>
                <a:r>
                  <a:rPr lang="en-US" sz="2400" baseline="-25000">
                    <a:solidFill>
                      <a:schemeClr val="folHlink"/>
                    </a:solidFill>
                  </a:rPr>
                  <a:t>B</a:t>
                </a:r>
                <a:r>
                  <a:rPr lang="en-US" sz="2400"/>
                  <a:t> của Bob </a:t>
                </a:r>
                <a:r>
                  <a:rPr lang="en-US" sz="2400">
                    <a:solidFill>
                      <a:srgbClr val="0070C0"/>
                    </a:solidFill>
                  </a:rPr>
                  <a:t>cần được chứng thực </a:t>
                </a:r>
                <a:r>
                  <a:rPr lang="en-US" sz="2400" smtClean="0"/>
                  <a:t>!</a:t>
                </a:r>
                <a:endParaRPr lang="en-US" sz="2400"/>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187093847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Vấn đề chứng thực khóa công khai: </a:t>
            </a:r>
          </a:p>
          <a:p>
            <a:pPr lvl="1"/>
            <a:r>
              <a:rPr lang="en-US" smtClean="0"/>
              <a:t>Qua 2 trường hợp ta thấy: Trong môi trường sử dụng Khóa công khai đã nẩy sinh vấn đề </a:t>
            </a:r>
            <a:r>
              <a:rPr lang="en-US" b="1" smtClean="0">
                <a:solidFill>
                  <a:srgbClr val="FF0000"/>
                </a:solidFill>
              </a:rPr>
              <a:t>CHỨNG THỰC KHÓA CÔNG KHAI</a:t>
            </a:r>
          </a:p>
          <a:p>
            <a:pPr lvl="1"/>
            <a:r>
              <a:rPr lang="en-US" smtClean="0"/>
              <a:t>Đây là vấn đề cơ bản cần phải giải quyết trong ứng dụng mật mã khóa công khai.</a:t>
            </a:r>
            <a:endParaRPr lang="en-US"/>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64877915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Vấn đề chứng thực khóa công khai: Giải pháp?</a:t>
            </a:r>
          </a:p>
          <a:p>
            <a:pPr lvl="1"/>
            <a:r>
              <a:rPr lang="en-US" smtClean="0"/>
              <a:t>Cần có một Trung tâm chứng thực tin cậy:</a:t>
            </a:r>
          </a:p>
          <a:p>
            <a:pPr marL="795847" lvl="1" indent="0">
              <a:buNone/>
            </a:pPr>
            <a:r>
              <a:rPr lang="en-US" smtClean="0">
                <a:solidFill>
                  <a:schemeClr val="folHlink"/>
                </a:solidFill>
              </a:rPr>
              <a:t>              </a:t>
            </a:r>
            <a:r>
              <a:rPr lang="en-US" b="1" smtClean="0">
                <a:solidFill>
                  <a:schemeClr val="folHlink"/>
                </a:solidFill>
              </a:rPr>
              <a:t>T</a:t>
            </a:r>
            <a:r>
              <a:rPr lang="en-US" b="1" smtClean="0"/>
              <a:t>rusted </a:t>
            </a:r>
            <a:r>
              <a:rPr lang="en-US" b="1">
                <a:solidFill>
                  <a:schemeClr val="hlink"/>
                </a:solidFill>
              </a:rPr>
              <a:t>C</a:t>
            </a:r>
            <a:r>
              <a:rPr lang="en-US" b="1"/>
              <a:t>ertification </a:t>
            </a:r>
            <a:r>
              <a:rPr lang="en-US" b="1">
                <a:solidFill>
                  <a:schemeClr val="hlink"/>
                </a:solidFill>
              </a:rPr>
              <a:t>A</a:t>
            </a:r>
            <a:r>
              <a:rPr lang="en-US" b="1"/>
              <a:t>uthority – </a:t>
            </a:r>
            <a:r>
              <a:rPr lang="en-US" b="1" smtClean="0">
                <a:solidFill>
                  <a:schemeClr val="hlink"/>
                </a:solidFill>
              </a:rPr>
              <a:t>CA</a:t>
            </a:r>
            <a:endParaRPr lang="en-US" b="1"/>
          </a:p>
          <a:p>
            <a:pPr marL="1219185" lvl="1" indent="-609600"/>
            <a:r>
              <a:rPr lang="en-US" b="1">
                <a:solidFill>
                  <a:schemeClr val="hlink"/>
                </a:solidFill>
              </a:rPr>
              <a:t>CA</a:t>
            </a:r>
            <a:r>
              <a:rPr lang="en-US"/>
              <a:t> phát hành các </a:t>
            </a:r>
            <a:r>
              <a:rPr lang="en-US">
                <a:solidFill>
                  <a:schemeClr val="hlink"/>
                </a:solidFill>
              </a:rPr>
              <a:t>Chứng </a:t>
            </a:r>
            <a:r>
              <a:rPr lang="en-US" smtClean="0">
                <a:solidFill>
                  <a:schemeClr val="hlink"/>
                </a:solidFill>
              </a:rPr>
              <a:t>thư số</a:t>
            </a:r>
            <a:r>
              <a:rPr lang="en-US" smtClean="0"/>
              <a:t> </a:t>
            </a:r>
          </a:p>
          <a:p>
            <a:pPr marL="609585" lvl="1" indent="0">
              <a:buNone/>
            </a:pPr>
            <a:r>
              <a:rPr lang="en-US" smtClean="0"/>
              <a:t>                gắn </a:t>
            </a:r>
            <a:r>
              <a:rPr lang="en-US" b="1">
                <a:solidFill>
                  <a:schemeClr val="folHlink"/>
                </a:solidFill>
              </a:rPr>
              <a:t>Khoá công khai</a:t>
            </a:r>
            <a:r>
              <a:rPr lang="en-US" b="1"/>
              <a:t> </a:t>
            </a:r>
            <a:r>
              <a:rPr lang="en-US"/>
              <a:t>với  </a:t>
            </a:r>
            <a:r>
              <a:rPr lang="en-US" b="1">
                <a:solidFill>
                  <a:srgbClr val="0070C0"/>
                </a:solidFill>
              </a:rPr>
              <a:t>Thực thể xác định</a:t>
            </a:r>
          </a:p>
          <a:p>
            <a:pPr marL="609600" indent="-609600">
              <a:buFontTx/>
              <a:buNone/>
            </a:pPr>
            <a:r>
              <a:rPr lang="en-US">
                <a:solidFill>
                  <a:srgbClr val="FF33CC"/>
                </a:solidFill>
              </a:rPr>
              <a:t>                        </a:t>
            </a:r>
            <a:r>
              <a:rPr lang="en-US" smtClean="0">
                <a:solidFill>
                  <a:srgbClr val="FF33CC"/>
                </a:solidFill>
              </a:rPr>
              <a:t>          </a:t>
            </a:r>
            <a:r>
              <a:rPr lang="en-US" sz="2800">
                <a:solidFill>
                  <a:srgbClr val="0070C0"/>
                </a:solidFill>
              </a:rPr>
              <a:t>(Con người, Cơ quan,...).</a:t>
            </a:r>
          </a:p>
          <a:p>
            <a:pPr lvl="1"/>
            <a:r>
              <a:rPr lang="en-US" b="1">
                <a:solidFill>
                  <a:srgbClr val="0070C0"/>
                </a:solidFill>
              </a:rPr>
              <a:t>Thực thể</a:t>
            </a:r>
            <a:r>
              <a:rPr lang="en-US" smtClean="0">
                <a:solidFill>
                  <a:srgbClr val="0070C0"/>
                </a:solidFill>
              </a:rPr>
              <a:t> </a:t>
            </a:r>
            <a:r>
              <a:rPr lang="en-US" smtClean="0"/>
              <a:t>đăng ký </a:t>
            </a:r>
            <a:r>
              <a:rPr lang="en-US" b="1">
                <a:solidFill>
                  <a:schemeClr val="folHlink"/>
                </a:solidFill>
              </a:rPr>
              <a:t>khóa công khai </a:t>
            </a:r>
            <a:r>
              <a:rPr lang="en-US" smtClean="0"/>
              <a:t>với </a:t>
            </a:r>
            <a:r>
              <a:rPr lang="en-US" b="1">
                <a:solidFill>
                  <a:schemeClr val="hlink"/>
                </a:solidFill>
              </a:rPr>
              <a:t>CA</a:t>
            </a:r>
          </a:p>
          <a:p>
            <a:pPr lvl="1"/>
            <a:r>
              <a:rPr lang="en-US" b="1">
                <a:solidFill>
                  <a:schemeClr val="hlink"/>
                </a:solidFill>
              </a:rPr>
              <a:t>CA</a:t>
            </a:r>
            <a:r>
              <a:rPr lang="en-US" smtClean="0"/>
              <a:t> tạo </a:t>
            </a:r>
            <a:r>
              <a:rPr lang="en-US">
                <a:solidFill>
                  <a:schemeClr val="hlink"/>
                </a:solidFill>
              </a:rPr>
              <a:t>chứng thư số </a:t>
            </a:r>
            <a:r>
              <a:rPr lang="en-US" smtClean="0"/>
              <a:t>gắn </a:t>
            </a:r>
            <a:r>
              <a:rPr lang="en-US" b="1">
                <a:solidFill>
                  <a:srgbClr val="0070C0"/>
                </a:solidFill>
              </a:rPr>
              <a:t>thực thể </a:t>
            </a:r>
            <a:r>
              <a:rPr lang="en-US" smtClean="0"/>
              <a:t>với </a:t>
            </a:r>
            <a:r>
              <a:rPr lang="en-US" b="1">
                <a:solidFill>
                  <a:schemeClr val="folHlink"/>
                </a:solidFill>
              </a:rPr>
              <a:t>khóa công khai</a:t>
            </a:r>
          </a:p>
          <a:p>
            <a:pPr lvl="1"/>
            <a:r>
              <a:rPr lang="en-US" b="1">
                <a:solidFill>
                  <a:schemeClr val="hlink"/>
                </a:solidFill>
              </a:rPr>
              <a:t>CA</a:t>
            </a:r>
            <a:r>
              <a:rPr lang="en-US" smtClean="0"/>
              <a:t> ký vào </a:t>
            </a:r>
            <a:r>
              <a:rPr lang="en-US">
                <a:solidFill>
                  <a:schemeClr val="hlink"/>
                </a:solidFill>
              </a:rPr>
              <a:t>chứng thư số</a:t>
            </a: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135236231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Quá trình tạo chứng thư số</a:t>
            </a:r>
          </a:p>
          <a:p>
            <a:pPr lvl="1"/>
            <a:r>
              <a:rPr lang="en-US" b="1" smtClean="0">
                <a:solidFill>
                  <a:srgbClr val="0070C0"/>
                </a:solidFill>
              </a:rPr>
              <a:t>Thực </a:t>
            </a:r>
            <a:r>
              <a:rPr lang="en-US" b="1">
                <a:solidFill>
                  <a:srgbClr val="0070C0"/>
                </a:solidFill>
              </a:rPr>
              <a:t>thể</a:t>
            </a:r>
            <a:r>
              <a:rPr lang="en-US" smtClean="0">
                <a:solidFill>
                  <a:srgbClr val="0070C0"/>
                </a:solidFill>
              </a:rPr>
              <a:t> </a:t>
            </a:r>
            <a:r>
              <a:rPr lang="en-US" smtClean="0"/>
              <a:t>đăng ký </a:t>
            </a:r>
            <a:r>
              <a:rPr lang="en-US" b="1">
                <a:solidFill>
                  <a:schemeClr val="folHlink"/>
                </a:solidFill>
              </a:rPr>
              <a:t>khóa công khai </a:t>
            </a:r>
            <a:r>
              <a:rPr lang="en-US" smtClean="0"/>
              <a:t>với </a:t>
            </a:r>
            <a:r>
              <a:rPr lang="en-US" b="1">
                <a:solidFill>
                  <a:schemeClr val="hlink"/>
                </a:solidFill>
              </a:rPr>
              <a:t>CA</a:t>
            </a:r>
          </a:p>
          <a:p>
            <a:pPr lvl="1"/>
            <a:r>
              <a:rPr lang="en-US" b="1">
                <a:solidFill>
                  <a:schemeClr val="hlink"/>
                </a:solidFill>
              </a:rPr>
              <a:t>CA</a:t>
            </a:r>
            <a:r>
              <a:rPr lang="en-US" smtClean="0"/>
              <a:t> tạo </a:t>
            </a:r>
            <a:r>
              <a:rPr lang="en-US">
                <a:solidFill>
                  <a:schemeClr val="hlink"/>
                </a:solidFill>
              </a:rPr>
              <a:t>chứng thư số </a:t>
            </a:r>
            <a:r>
              <a:rPr lang="en-US" smtClean="0"/>
              <a:t>gắn </a:t>
            </a:r>
            <a:r>
              <a:rPr lang="en-US" b="1">
                <a:solidFill>
                  <a:srgbClr val="0070C0"/>
                </a:solidFill>
              </a:rPr>
              <a:t>thực thể </a:t>
            </a:r>
            <a:r>
              <a:rPr lang="en-US" smtClean="0"/>
              <a:t>với </a:t>
            </a:r>
            <a:r>
              <a:rPr lang="en-US" b="1">
                <a:solidFill>
                  <a:schemeClr val="folHlink"/>
                </a:solidFill>
              </a:rPr>
              <a:t>khóa công khai</a:t>
            </a:r>
          </a:p>
          <a:p>
            <a:pPr lvl="1"/>
            <a:r>
              <a:rPr lang="en-US" b="1">
                <a:solidFill>
                  <a:schemeClr val="hlink"/>
                </a:solidFill>
              </a:rPr>
              <a:t>CA</a:t>
            </a:r>
            <a:r>
              <a:rPr lang="en-US" smtClean="0"/>
              <a:t> ký vào </a:t>
            </a:r>
            <a:r>
              <a:rPr lang="en-US">
                <a:solidFill>
                  <a:schemeClr val="hlink"/>
                </a:solidFill>
              </a:rPr>
              <a:t>chứng thư số</a:t>
            </a: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spTree>
    <p:extLst>
      <p:ext uri="{BB962C8B-B14F-4D97-AF65-F5344CB8AC3E}">
        <p14:creationId xmlns:p14="http://schemas.microsoft.com/office/powerpoint/2010/main" val="37734832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Sử dụng chứng thư số</a:t>
            </a:r>
          </a:p>
          <a:p>
            <a:pPr lvl="1"/>
            <a:r>
              <a:rPr lang="en-US" sz="2400" kern="0" smtClean="0">
                <a:latin typeface="Arial"/>
                <a:ea typeface="+mn-ea"/>
                <a:cs typeface="+mn-cs"/>
              </a:rPr>
              <a:t>Sử </a:t>
            </a:r>
            <a:r>
              <a:rPr lang="en-US" sz="2400" kern="0">
                <a:latin typeface="Arial"/>
                <a:ea typeface="+mn-ea"/>
                <a:cs typeface="+mn-cs"/>
              </a:rPr>
              <a:t>dụng </a:t>
            </a:r>
            <a:r>
              <a:rPr lang="en-US" sz="2400" kern="0">
                <a:solidFill>
                  <a:srgbClr val="FF0000"/>
                </a:solidFill>
                <a:latin typeface="Arial"/>
                <a:ea typeface="+mn-ea"/>
                <a:cs typeface="+mn-cs"/>
              </a:rPr>
              <a:t>khoá công khai </a:t>
            </a:r>
            <a:r>
              <a:rPr lang="en-US" sz="2400" kern="0">
                <a:latin typeface="Arial"/>
                <a:ea typeface="+mn-ea"/>
                <a:cs typeface="+mn-cs"/>
              </a:rPr>
              <a:t>của</a:t>
            </a:r>
            <a:r>
              <a:rPr lang="en-US" sz="2400" kern="0">
                <a:solidFill>
                  <a:srgbClr val="3B3BB3"/>
                </a:solidFill>
                <a:latin typeface="Arial"/>
                <a:ea typeface="+mn-ea"/>
                <a:cs typeface="+mn-cs"/>
              </a:rPr>
              <a:t> </a:t>
            </a:r>
            <a:r>
              <a:rPr lang="en-US" sz="2400" kern="0">
                <a:solidFill>
                  <a:srgbClr val="009999"/>
                </a:solidFill>
                <a:latin typeface="Arial"/>
                <a:ea typeface="+mn-ea"/>
                <a:cs typeface="+mn-cs"/>
              </a:rPr>
              <a:t>CA</a:t>
            </a:r>
            <a:r>
              <a:rPr lang="en-US" sz="2400" kern="0">
                <a:solidFill>
                  <a:srgbClr val="3B3BB3"/>
                </a:solidFill>
                <a:latin typeface="Arial"/>
                <a:ea typeface="+mn-ea"/>
                <a:cs typeface="+mn-cs"/>
              </a:rPr>
              <a:t> </a:t>
            </a:r>
            <a:r>
              <a:rPr lang="en-US" sz="2400" kern="0">
                <a:latin typeface="Arial"/>
                <a:ea typeface="+mn-ea"/>
                <a:cs typeface="+mn-cs"/>
              </a:rPr>
              <a:t>để kiểm </a:t>
            </a:r>
            <a:r>
              <a:rPr lang="en-US" sz="2400" kern="0" smtClean="0">
                <a:latin typeface="Arial"/>
                <a:ea typeface="+mn-ea"/>
                <a:cs typeface="+mn-cs"/>
              </a:rPr>
              <a:t>tra chứng thư số (cần xác thực)</a:t>
            </a:r>
          </a:p>
          <a:p>
            <a:pPr lvl="1"/>
            <a:r>
              <a:rPr lang="en-US" sz="2400" kern="0" smtClean="0">
                <a:latin typeface="Arial"/>
                <a:ea typeface="+mn-ea"/>
                <a:cs typeface="+mn-cs"/>
              </a:rPr>
              <a:t>Nếu </a:t>
            </a:r>
            <a:r>
              <a:rPr lang="en-US" sz="2400" kern="0">
                <a:latin typeface="Arial"/>
                <a:ea typeface="+mn-ea"/>
                <a:cs typeface="+mn-cs"/>
              </a:rPr>
              <a:t>đúng thì có thể tin chứng </a:t>
            </a:r>
            <a:r>
              <a:rPr lang="en-US" sz="2400" kern="0" smtClean="0">
                <a:latin typeface="Arial"/>
                <a:ea typeface="+mn-ea"/>
                <a:cs typeface="+mn-cs"/>
              </a:rPr>
              <a:t>thư </a:t>
            </a:r>
            <a:r>
              <a:rPr lang="en-US" sz="2400" kern="0">
                <a:latin typeface="Arial"/>
                <a:ea typeface="+mn-ea"/>
                <a:cs typeface="+mn-cs"/>
              </a:rPr>
              <a:t>đó do </a:t>
            </a:r>
            <a:r>
              <a:rPr lang="en-US" sz="2400" kern="0">
                <a:solidFill>
                  <a:srgbClr val="009999"/>
                </a:solidFill>
                <a:latin typeface="Arial"/>
                <a:ea typeface="+mn-ea"/>
                <a:cs typeface="+mn-cs"/>
              </a:rPr>
              <a:t>CA</a:t>
            </a:r>
            <a:r>
              <a:rPr lang="en-US" sz="2400" kern="0">
                <a:solidFill>
                  <a:srgbClr val="3B3BB3"/>
                </a:solidFill>
                <a:latin typeface="Arial"/>
                <a:ea typeface="+mn-ea"/>
                <a:cs typeface="+mn-cs"/>
              </a:rPr>
              <a:t> </a:t>
            </a:r>
            <a:r>
              <a:rPr lang="en-US" sz="2400" kern="0">
                <a:latin typeface="Arial"/>
                <a:ea typeface="+mn-ea"/>
                <a:cs typeface="+mn-cs"/>
              </a:rPr>
              <a:t>phát hành và có thể sử dụng </a:t>
            </a:r>
            <a:r>
              <a:rPr lang="en-US" sz="2400" kern="0">
                <a:solidFill>
                  <a:srgbClr val="FF0000"/>
                </a:solidFill>
                <a:latin typeface="Arial"/>
                <a:ea typeface="+mn-ea"/>
                <a:cs typeface="+mn-cs"/>
              </a:rPr>
              <a:t>khoá công khai </a:t>
            </a:r>
            <a:r>
              <a:rPr lang="en-US" sz="2400" kern="0">
                <a:latin typeface="Arial"/>
                <a:ea typeface="+mn-ea"/>
                <a:cs typeface="+mn-cs"/>
              </a:rPr>
              <a:t>lấy ra từ </a:t>
            </a:r>
            <a:r>
              <a:rPr lang="en-US" sz="2400" kern="0">
                <a:solidFill>
                  <a:srgbClr val="009999"/>
                </a:solidFill>
                <a:latin typeface="Arial"/>
                <a:ea typeface="+mn-ea"/>
                <a:cs typeface="+mn-cs"/>
              </a:rPr>
              <a:t>chứng </a:t>
            </a:r>
            <a:r>
              <a:rPr lang="en-US" sz="2400" kern="0" smtClean="0">
                <a:solidFill>
                  <a:srgbClr val="009999"/>
                </a:solidFill>
                <a:latin typeface="Arial"/>
                <a:ea typeface="+mn-ea"/>
                <a:cs typeface="+mn-cs"/>
              </a:rPr>
              <a:t>thư số </a:t>
            </a:r>
            <a:r>
              <a:rPr lang="en-US" sz="2400" kern="0" smtClean="0">
                <a:latin typeface="Arial"/>
                <a:ea typeface="+mn-ea"/>
                <a:cs typeface="+mn-cs"/>
              </a:rPr>
              <a:t>(của đối tác).</a:t>
            </a:r>
            <a:endParaRPr lang="en-US" sz="2400" kern="0">
              <a:latin typeface="Arial"/>
              <a:ea typeface="+mn-ea"/>
              <a:cs typeface="+mn-cs"/>
            </a:endParaRPr>
          </a:p>
          <a:p>
            <a:r>
              <a:rPr lang="en-US" smtClean="0"/>
              <a:t>Một số nội dung của chứng thư số</a:t>
            </a:r>
          </a:p>
          <a:p>
            <a:endParaRPr lang="en-US">
              <a:solidFill>
                <a:schemeClr val="hlink"/>
              </a:solidFill>
            </a:endParaRP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5" name="Picture 4" descr="ChungC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645" y="3813195"/>
            <a:ext cx="4902682" cy="27854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6776" y="4913195"/>
            <a:ext cx="827257" cy="646331"/>
          </a:xfrm>
          <a:prstGeom prst="rect">
            <a:avLst/>
          </a:prstGeom>
          <a:solidFill>
            <a:schemeClr val="bg1"/>
          </a:solidFill>
        </p:spPr>
        <p:txBody>
          <a:bodyPr wrap="square" rtlCol="0">
            <a:spAutoFit/>
          </a:bodyPr>
          <a:lstStyle/>
          <a:p>
            <a:pPr algn="ctr"/>
            <a:r>
              <a:rPr lang="en-US" sz="1200" b="1" smtClean="0"/>
              <a:t>CHỨNG </a:t>
            </a:r>
          </a:p>
          <a:p>
            <a:pPr algn="ctr"/>
            <a:r>
              <a:rPr lang="en-US" sz="1200" b="1" smtClean="0"/>
              <a:t>THƯ</a:t>
            </a:r>
          </a:p>
          <a:p>
            <a:pPr algn="ctr"/>
            <a:r>
              <a:rPr lang="en-US" sz="1200" b="1" smtClean="0"/>
              <a:t>SỐ</a:t>
            </a:r>
            <a:endParaRPr lang="en-US" sz="1200" b="1"/>
          </a:p>
        </p:txBody>
      </p:sp>
    </p:spTree>
    <p:extLst>
      <p:ext uri="{BB962C8B-B14F-4D97-AF65-F5344CB8AC3E}">
        <p14:creationId xmlns:p14="http://schemas.microsoft.com/office/powerpoint/2010/main" val="130951526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Một số nội dung của chứng thư số</a:t>
            </a:r>
          </a:p>
          <a:p>
            <a:pPr lvl="1"/>
            <a:r>
              <a:rPr lang="en-US" sz="2400" kern="0" smtClean="0">
                <a:latin typeface="Arial"/>
                <a:ea typeface="+mn-ea"/>
                <a:cs typeface="+mn-cs"/>
              </a:rPr>
              <a:t>Tên </a:t>
            </a:r>
            <a:r>
              <a:rPr lang="en-US" sz="2400" kern="0">
                <a:latin typeface="Arial"/>
                <a:ea typeface="+mn-ea"/>
                <a:cs typeface="+mn-cs"/>
              </a:rPr>
              <a:t>của CA phát hành chứng </a:t>
            </a:r>
            <a:r>
              <a:rPr lang="en-US" sz="2400" kern="0" smtClean="0">
                <a:latin typeface="Arial"/>
                <a:ea typeface="+mn-ea"/>
                <a:cs typeface="+mn-cs"/>
              </a:rPr>
              <a:t>thư</a:t>
            </a:r>
            <a:endParaRPr lang="en-US" sz="2400" kern="0">
              <a:latin typeface="Arial"/>
              <a:ea typeface="+mn-ea"/>
              <a:cs typeface="+mn-cs"/>
            </a:endParaRPr>
          </a:p>
          <a:p>
            <a:pPr lvl="1"/>
            <a:r>
              <a:rPr lang="en-US" sz="2400" kern="0">
                <a:latin typeface="Arial"/>
                <a:ea typeface="+mn-ea"/>
                <a:cs typeface="+mn-cs"/>
              </a:rPr>
              <a:t>Tên của chủ thể chứng </a:t>
            </a:r>
            <a:r>
              <a:rPr lang="en-US" sz="2400" kern="0" smtClean="0">
                <a:latin typeface="Arial"/>
                <a:ea typeface="+mn-ea"/>
                <a:cs typeface="+mn-cs"/>
              </a:rPr>
              <a:t>thư</a:t>
            </a:r>
          </a:p>
          <a:p>
            <a:pPr lvl="1"/>
            <a:r>
              <a:rPr lang="en-US" sz="2400" kern="0" smtClean="0">
                <a:latin typeface="Arial"/>
                <a:ea typeface="+mn-ea"/>
                <a:cs typeface="+mn-cs"/>
              </a:rPr>
              <a:t>Thời gian hợp lệ</a:t>
            </a:r>
          </a:p>
          <a:p>
            <a:pPr lvl="1"/>
            <a:r>
              <a:rPr lang="en-US" sz="2400" kern="0" smtClean="0">
                <a:latin typeface="Arial"/>
                <a:ea typeface="+mn-ea"/>
                <a:cs typeface="+mn-cs"/>
              </a:rPr>
              <a:t>Khoá </a:t>
            </a:r>
            <a:r>
              <a:rPr lang="en-US" sz="2400" kern="0">
                <a:latin typeface="Arial"/>
                <a:ea typeface="+mn-ea"/>
                <a:cs typeface="+mn-cs"/>
              </a:rPr>
              <a:t>công khai của chủ </a:t>
            </a:r>
            <a:r>
              <a:rPr lang="en-US" sz="2400" kern="0" smtClean="0">
                <a:latin typeface="Arial"/>
                <a:ea typeface="+mn-ea"/>
                <a:cs typeface="+mn-cs"/>
              </a:rPr>
              <a:t>thể</a:t>
            </a:r>
          </a:p>
          <a:p>
            <a:pPr lvl="1"/>
            <a:r>
              <a:rPr lang="en-US" sz="2400" kern="0" smtClean="0">
                <a:latin typeface="Arial"/>
                <a:ea typeface="+mn-ea"/>
                <a:cs typeface="+mn-cs"/>
              </a:rPr>
              <a:t>….</a:t>
            </a:r>
          </a:p>
          <a:p>
            <a:pPr lvl="1"/>
            <a:r>
              <a:rPr lang="en-US" sz="2400" kern="0">
                <a:latin typeface="Arial"/>
                <a:ea typeface="+mn-ea"/>
                <a:cs typeface="+mn-cs"/>
              </a:rPr>
              <a:t>Chữ ký số của CA cho </a:t>
            </a:r>
            <a:r>
              <a:rPr lang="en-US" sz="2400" kern="0" smtClean="0">
                <a:latin typeface="Arial"/>
                <a:ea typeface="+mn-ea"/>
                <a:cs typeface="+mn-cs"/>
              </a:rPr>
              <a:t>chứng thư</a:t>
            </a:r>
          </a:p>
          <a:p>
            <a:pPr lvl="1"/>
            <a:r>
              <a:rPr lang="en-US" sz="2400" kern="0" smtClean="0">
                <a:latin typeface="Arial"/>
                <a:ea typeface="+mn-ea"/>
                <a:cs typeface="+mn-cs"/>
              </a:rPr>
              <a:t>…</a:t>
            </a:r>
            <a:endParaRPr lang="en-US" sz="2400" kern="0">
              <a:latin typeface="Arial"/>
              <a:ea typeface="+mn-ea"/>
              <a:cs typeface="+mn-cs"/>
            </a:endParaRPr>
          </a:p>
          <a:p>
            <a:endParaRPr lang="en-US">
              <a:solidFill>
                <a:schemeClr val="hlink"/>
              </a:solidFill>
            </a:endParaRP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16517191"/>
              </p:ext>
            </p:extLst>
          </p:nvPr>
        </p:nvGraphicFramePr>
        <p:xfrm>
          <a:off x="6442623" y="1795838"/>
          <a:ext cx="5592359" cy="4378619"/>
        </p:xfrm>
        <a:graphic>
          <a:graphicData uri="http://schemas.openxmlformats.org/presentationml/2006/ole">
            <mc:AlternateContent xmlns:mc="http://schemas.openxmlformats.org/markup-compatibility/2006">
              <mc:Choice xmlns:v="urn:schemas-microsoft-com:vml" Requires="v">
                <p:oleObj spid="_x0000_s9243" name="Visio" r:id="rId3" imgW="6428009" imgH="6288459" progId="Visio.Drawing.11">
                  <p:embed/>
                </p:oleObj>
              </mc:Choice>
              <mc:Fallback>
                <p:oleObj name="Visio" r:id="rId3" imgW="6428009" imgH="6288459"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623" y="1795838"/>
                        <a:ext cx="5592359" cy="4378619"/>
                      </a:xfrm>
                      <a:prstGeom prst="rect">
                        <a:avLst/>
                      </a:prstGeom>
                      <a:solidFill>
                        <a:schemeClr val="bg1"/>
                      </a:solidFill>
                      <a:ln>
                        <a:noFill/>
                      </a:ln>
                    </p:spPr>
                  </p:pic>
                </p:oleObj>
              </mc:Fallback>
            </mc:AlternateContent>
          </a:graphicData>
        </a:graphic>
      </p:graphicFrame>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7495" y="2224588"/>
            <a:ext cx="5779952" cy="352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22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2248" y="2541533"/>
            <a:ext cx="3236785" cy="923330"/>
          </a:xfrm>
          <a:prstGeom prst="rect">
            <a:avLst/>
          </a:prstGeom>
          <a:noFill/>
        </p:spPr>
        <p:txBody>
          <a:bodyPr wrap="none" rtlCol="0">
            <a:spAutoFit/>
            <a:scene3d>
              <a:camera prst="orthographicFront"/>
              <a:lightRig rig="threePt" dir="t"/>
            </a:scene3d>
            <a:sp3d contourW="12700"/>
          </a:bodyPr>
          <a:lstStyle/>
          <a:p>
            <a:pPr algn="ctr"/>
            <a:r>
              <a:rPr lang="en-US" altLang="zh-CN" sz="5400" b="1" smtClean="0">
                <a:solidFill>
                  <a:schemeClr val="accent1"/>
                </a:solidFill>
                <a:latin typeface="Calibri" panose="020F0502020204030204" pitchFamily="34" charset="0"/>
                <a:ea typeface="+mj-ea"/>
                <a:cs typeface="经典综艺体简" panose="02010609000101010101" pitchFamily="49" charset="-122"/>
              </a:rPr>
              <a:t>NỘI DUNG</a:t>
            </a:r>
            <a:endParaRPr lang="en-US" altLang="zh-CN" sz="5400" b="1">
              <a:solidFill>
                <a:schemeClr val="accent1"/>
              </a:solidFill>
              <a:latin typeface="Calibri" panose="020F0502020204030204" pitchFamily="34" charset="0"/>
              <a:ea typeface="+mj-ea"/>
              <a:cs typeface="经典综艺体简" panose="02010609000101010101" pitchFamily="49" charset="-122"/>
            </a:endParaRPr>
          </a:p>
        </p:txBody>
      </p:sp>
      <p:grpSp>
        <p:nvGrpSpPr>
          <p:cNvPr id="3" name="Group 2"/>
          <p:cNvGrpSpPr/>
          <p:nvPr/>
        </p:nvGrpSpPr>
        <p:grpSpPr>
          <a:xfrm>
            <a:off x="4239040" y="1182268"/>
            <a:ext cx="6635437" cy="785705"/>
            <a:chOff x="5487735" y="1595223"/>
            <a:chExt cx="5999415" cy="785705"/>
          </a:xfrm>
        </p:grpSpPr>
        <p:grpSp>
          <p:nvGrpSpPr>
            <p:cNvPr id="4" name="组合 3"/>
            <p:cNvGrpSpPr/>
            <p:nvPr/>
          </p:nvGrpSpPr>
          <p:grpSpPr>
            <a:xfrm>
              <a:off x="6352704" y="1595223"/>
              <a:ext cx="5134446" cy="785705"/>
              <a:chOff x="6096000" y="2061026"/>
              <a:chExt cx="5134446" cy="785705"/>
            </a:xfrm>
          </p:grpSpPr>
          <p:sp>
            <p:nvSpPr>
              <p:cNvPr id="5" name="文本框 4"/>
              <p:cNvSpPr txBox="1"/>
              <p:nvPr/>
            </p:nvSpPr>
            <p:spPr>
              <a:xfrm>
                <a:off x="6096000" y="2061026"/>
                <a:ext cx="5134446" cy="553998"/>
              </a:xfrm>
              <a:prstGeom prst="rect">
                <a:avLst/>
              </a:prstGeom>
              <a:noFill/>
            </p:spPr>
            <p:txBody>
              <a:bodyPr wrap="square" rtlCol="0">
                <a:spAutoFit/>
                <a:scene3d>
                  <a:camera prst="orthographicFront"/>
                  <a:lightRig rig="threePt" dir="t"/>
                </a:scene3d>
                <a:sp3d contourW="12700"/>
              </a:bodyPr>
              <a:lstStyle/>
              <a:p>
                <a:r>
                  <a:rPr lang="en-US" altLang="zh-CN" sz="3000" b="1">
                    <a:solidFill>
                      <a:schemeClr val="accent2"/>
                    </a:solidFill>
                    <a:latin typeface="Calibri" panose="020F0502020204030204" pitchFamily="34" charset="0"/>
                  </a:rPr>
                  <a:t>TỔNG QUAN VỀ MẬT MÃ HỌC</a:t>
                </a:r>
              </a:p>
            </p:txBody>
          </p:sp>
          <p:sp>
            <p:nvSpPr>
              <p:cNvPr id="6" name="文本框 5"/>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Tổng quan về mật mã học</a:t>
                </a:r>
                <a:endParaRPr lang="en-US" altLang="zh-CN" sz="1600">
                  <a:solidFill>
                    <a:schemeClr val="bg2">
                      <a:lumMod val="75000"/>
                    </a:schemeClr>
                  </a:solidFill>
                  <a:latin typeface="Calibri" panose="020F0502020204030204" pitchFamily="34" charset="0"/>
                </a:endParaRPr>
              </a:p>
            </p:txBody>
          </p:sp>
        </p:grpSp>
        <p:sp>
          <p:nvSpPr>
            <p:cNvPr id="16" name="文本框 15"/>
            <p:cNvSpPr txBox="1"/>
            <p:nvPr/>
          </p:nvSpPr>
          <p:spPr>
            <a:xfrm>
              <a:off x="5487735" y="1643444"/>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01.</a:t>
              </a:r>
            </a:p>
          </p:txBody>
        </p:sp>
      </p:grpSp>
      <p:grpSp>
        <p:nvGrpSpPr>
          <p:cNvPr id="20" name="Group 19"/>
          <p:cNvGrpSpPr/>
          <p:nvPr/>
        </p:nvGrpSpPr>
        <p:grpSpPr>
          <a:xfrm>
            <a:off x="4239040" y="2217493"/>
            <a:ext cx="6723928" cy="785705"/>
            <a:chOff x="5487735" y="2630448"/>
            <a:chExt cx="5926826" cy="785705"/>
          </a:xfrm>
        </p:grpSpPr>
        <p:grpSp>
          <p:nvGrpSpPr>
            <p:cNvPr id="7" name="组合 6"/>
            <p:cNvGrpSpPr/>
            <p:nvPr/>
          </p:nvGrpSpPr>
          <p:grpSpPr>
            <a:xfrm>
              <a:off x="6352704" y="2630448"/>
              <a:ext cx="5061857" cy="785705"/>
              <a:chOff x="6096000" y="2061026"/>
              <a:chExt cx="5061857" cy="785705"/>
            </a:xfrm>
          </p:grpSpPr>
          <p:sp>
            <p:nvSpPr>
              <p:cNvPr id="8" name="文本框 7"/>
              <p:cNvSpPr txBox="1"/>
              <p:nvPr/>
            </p:nvSpPr>
            <p:spPr>
              <a:xfrm>
                <a:off x="6096000" y="2061026"/>
                <a:ext cx="4934728"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CÁC </a:t>
                </a:r>
                <a:r>
                  <a:rPr lang="en-US" altLang="zh-CN" sz="3000" b="1" smtClean="0"/>
                  <a:t>HỆ </a:t>
                </a:r>
                <a:r>
                  <a:rPr lang="en-US" altLang="zh-CN" sz="3000" b="1"/>
                  <a:t>MẬT KHÓA BÍ MẬT</a:t>
                </a:r>
              </a:p>
            </p:txBody>
          </p:sp>
          <p:sp>
            <p:nvSpPr>
              <p:cNvPr id="9" name="文本框 8"/>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Các hệ mật khóa bí mật</a:t>
                </a:r>
                <a:endParaRPr lang="en-US" altLang="zh-CN" sz="1600">
                  <a:solidFill>
                    <a:schemeClr val="bg2">
                      <a:lumMod val="75000"/>
                    </a:schemeClr>
                  </a:solidFill>
                  <a:latin typeface="Calibri" panose="020F0502020204030204" pitchFamily="34" charset="0"/>
                </a:endParaRPr>
              </a:p>
            </p:txBody>
          </p:sp>
        </p:grpSp>
        <p:sp>
          <p:nvSpPr>
            <p:cNvPr id="17" name="文本框 16"/>
            <p:cNvSpPr txBox="1"/>
            <p:nvPr/>
          </p:nvSpPr>
          <p:spPr>
            <a:xfrm>
              <a:off x="5487735" y="2657376"/>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02.</a:t>
              </a:r>
            </a:p>
          </p:txBody>
        </p:sp>
      </p:grpSp>
      <p:grpSp>
        <p:nvGrpSpPr>
          <p:cNvPr id="21" name="Group 20"/>
          <p:cNvGrpSpPr/>
          <p:nvPr/>
        </p:nvGrpSpPr>
        <p:grpSpPr>
          <a:xfrm>
            <a:off x="4239040" y="3252718"/>
            <a:ext cx="6723928" cy="785705"/>
            <a:chOff x="5487735" y="3665673"/>
            <a:chExt cx="5999415" cy="785705"/>
          </a:xfrm>
        </p:grpSpPr>
        <p:grpSp>
          <p:nvGrpSpPr>
            <p:cNvPr id="10" name="组合 9"/>
            <p:cNvGrpSpPr/>
            <p:nvPr/>
          </p:nvGrpSpPr>
          <p:grpSpPr>
            <a:xfrm>
              <a:off x="6352704" y="3665673"/>
              <a:ext cx="5134446" cy="785705"/>
              <a:chOff x="6096000" y="2061026"/>
              <a:chExt cx="5134446" cy="785705"/>
            </a:xfrm>
          </p:grpSpPr>
          <p:sp>
            <p:nvSpPr>
              <p:cNvPr id="11" name="文本框 10"/>
              <p:cNvSpPr txBox="1"/>
              <p:nvPr/>
            </p:nvSpPr>
            <p:spPr>
              <a:xfrm>
                <a:off x="6096000" y="2061026"/>
                <a:ext cx="5134446"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CÁC HỆ MẬT KHÓA CÔNG KHAI</a:t>
                </a:r>
              </a:p>
            </p:txBody>
          </p:sp>
          <p:sp>
            <p:nvSpPr>
              <p:cNvPr id="12" name="文本框 11"/>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Các hệ mật khóa công khai</a:t>
                </a:r>
                <a:endParaRPr lang="en-US" altLang="zh-CN" sz="1600">
                  <a:solidFill>
                    <a:schemeClr val="bg2">
                      <a:lumMod val="75000"/>
                    </a:schemeClr>
                  </a:solidFill>
                  <a:latin typeface="Calibri" panose="020F0502020204030204" pitchFamily="34" charset="0"/>
                </a:endParaRPr>
              </a:p>
            </p:txBody>
          </p:sp>
        </p:grpSp>
        <p:sp>
          <p:nvSpPr>
            <p:cNvPr id="18" name="文本框 17"/>
            <p:cNvSpPr txBox="1"/>
            <p:nvPr/>
          </p:nvSpPr>
          <p:spPr>
            <a:xfrm>
              <a:off x="5487735" y="3671308"/>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03.</a:t>
              </a:r>
            </a:p>
          </p:txBody>
        </p:sp>
      </p:grpSp>
      <p:grpSp>
        <p:nvGrpSpPr>
          <p:cNvPr id="22" name="Group 21"/>
          <p:cNvGrpSpPr/>
          <p:nvPr/>
        </p:nvGrpSpPr>
        <p:grpSpPr>
          <a:xfrm>
            <a:off x="4239039" y="4272284"/>
            <a:ext cx="7117219" cy="801365"/>
            <a:chOff x="5487735" y="4685239"/>
            <a:chExt cx="5926826" cy="801365"/>
          </a:xfrm>
        </p:grpSpPr>
        <p:grpSp>
          <p:nvGrpSpPr>
            <p:cNvPr id="13" name="组合 12"/>
            <p:cNvGrpSpPr/>
            <p:nvPr/>
          </p:nvGrpSpPr>
          <p:grpSpPr>
            <a:xfrm>
              <a:off x="6352703" y="4700899"/>
              <a:ext cx="5061858" cy="785705"/>
              <a:chOff x="6095999" y="2061026"/>
              <a:chExt cx="5061858" cy="785705"/>
            </a:xfrm>
          </p:grpSpPr>
          <p:sp>
            <p:nvSpPr>
              <p:cNvPr id="14" name="文本框 13"/>
              <p:cNvSpPr txBox="1"/>
              <p:nvPr/>
            </p:nvSpPr>
            <p:spPr>
              <a:xfrm>
                <a:off x="6095999" y="2061026"/>
                <a:ext cx="5061857"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HÀM </a:t>
                </a:r>
                <a:r>
                  <a:rPr lang="en-US" altLang="zh-CN" sz="3000" b="1" smtClean="0"/>
                  <a:t>BĂM, XÁC THỰC </a:t>
                </a:r>
                <a:r>
                  <a:rPr lang="en-US" altLang="zh-CN" sz="3000" b="1"/>
                  <a:t>VÀ CHỮ KÍ SỐ</a:t>
                </a:r>
                <a:endParaRPr lang="zh-CN" altLang="en-US" sz="3000" b="1"/>
              </a:p>
            </p:txBody>
          </p:sp>
          <p:sp>
            <p:nvSpPr>
              <p:cNvPr id="15" name="文本框 14"/>
              <p:cNvSpPr txBox="1"/>
              <p:nvPr/>
            </p:nvSpPr>
            <p:spPr>
              <a:xfrm>
                <a:off x="6096000" y="250817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Hàm băm, toàn vẹn và chữ kí số</a:t>
                </a:r>
                <a:endParaRPr lang="en-US" altLang="zh-CN" sz="1600">
                  <a:solidFill>
                    <a:schemeClr val="bg2">
                      <a:lumMod val="75000"/>
                    </a:schemeClr>
                  </a:solidFill>
                  <a:latin typeface="Calibri" panose="020F0502020204030204" pitchFamily="34" charset="0"/>
                </a:endParaRPr>
              </a:p>
            </p:txBody>
          </p:sp>
        </p:grpSp>
        <p:sp>
          <p:nvSpPr>
            <p:cNvPr id="19" name="文本框 18"/>
            <p:cNvSpPr txBox="1"/>
            <p:nvPr/>
          </p:nvSpPr>
          <p:spPr>
            <a:xfrm>
              <a:off x="5487735" y="4685239"/>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a:solidFill>
                    <a:schemeClr val="accent1"/>
                  </a:solidFill>
                  <a:latin typeface="Calibri" panose="020F0502020204030204" pitchFamily="34" charset="0"/>
                </a:rPr>
                <a:t>04.</a:t>
              </a:r>
            </a:p>
          </p:txBody>
        </p:sp>
      </p:grpSp>
      <p:grpSp>
        <p:nvGrpSpPr>
          <p:cNvPr id="26" name="Group 25"/>
          <p:cNvGrpSpPr/>
          <p:nvPr/>
        </p:nvGrpSpPr>
        <p:grpSpPr>
          <a:xfrm>
            <a:off x="4273454" y="5171936"/>
            <a:ext cx="8292170" cy="801365"/>
            <a:chOff x="5109196" y="5171936"/>
            <a:chExt cx="7592296" cy="801365"/>
          </a:xfrm>
        </p:grpSpPr>
        <p:sp>
          <p:nvSpPr>
            <p:cNvPr id="23" name="文本框 13"/>
            <p:cNvSpPr txBox="1"/>
            <p:nvPr/>
          </p:nvSpPr>
          <p:spPr>
            <a:xfrm>
              <a:off x="5974163" y="5187596"/>
              <a:ext cx="6727329" cy="553998"/>
            </a:xfrm>
            <a:prstGeom prst="rect">
              <a:avLst/>
            </a:prstGeom>
            <a:noFill/>
          </p:spPr>
          <p:txBody>
            <a:bodyPr wrap="square" rtlCol="0">
              <a:spAutoFit/>
              <a:scene3d>
                <a:camera prst="orthographicFront"/>
                <a:lightRig rig="threePt" dir="t"/>
              </a:scene3d>
              <a:sp3d contourW="12700"/>
            </a:bodyPr>
            <a:lstStyle>
              <a:defPPr>
                <a:defRPr lang="zh-CN"/>
              </a:defPPr>
              <a:lvl1pPr>
                <a:defRPr sz="2800">
                  <a:solidFill>
                    <a:schemeClr val="accent2"/>
                  </a:solidFill>
                  <a:latin typeface="Calibri" panose="020F0502020204030204" pitchFamily="34" charset="0"/>
                </a:defRPr>
              </a:lvl1pPr>
            </a:lstStyle>
            <a:p>
              <a:r>
                <a:rPr lang="en-US" altLang="zh-CN" sz="3000" b="1"/>
                <a:t>VẤN ĐỀ PHÂN PHỐI &amp; THỎA THUẬN KHÓA</a:t>
              </a:r>
            </a:p>
          </p:txBody>
        </p:sp>
        <p:sp>
          <p:nvSpPr>
            <p:cNvPr id="24" name="文本框 14"/>
            <p:cNvSpPr txBox="1"/>
            <p:nvPr/>
          </p:nvSpPr>
          <p:spPr>
            <a:xfrm>
              <a:off x="5974165" y="5634747"/>
              <a:ext cx="5061857" cy="338554"/>
            </a:xfrm>
            <a:prstGeom prst="rect">
              <a:avLst/>
            </a:prstGeom>
            <a:noFill/>
          </p:spPr>
          <p:txBody>
            <a:bodyPr wrap="square" rtlCol="0">
              <a:spAutoFit/>
              <a:scene3d>
                <a:camera prst="orthographicFront"/>
                <a:lightRig rig="threePt" dir="t"/>
              </a:scene3d>
              <a:sp3d contourW="12700"/>
            </a:bodyPr>
            <a:lstStyle/>
            <a:p>
              <a:r>
                <a:rPr lang="en-US" altLang="zh-CN" sz="1600" smtClean="0">
                  <a:solidFill>
                    <a:schemeClr val="bg2">
                      <a:lumMod val="75000"/>
                    </a:schemeClr>
                  </a:solidFill>
                  <a:latin typeface="Calibri" panose="020F0502020204030204" pitchFamily="34" charset="0"/>
                </a:rPr>
                <a:t>Vấn đề phân phối &amp; thỏa thuận khóa</a:t>
              </a:r>
              <a:endParaRPr lang="en-US" altLang="zh-CN" sz="1600">
                <a:solidFill>
                  <a:schemeClr val="bg2">
                    <a:lumMod val="75000"/>
                  </a:schemeClr>
                </a:solidFill>
                <a:latin typeface="Calibri" panose="020F0502020204030204" pitchFamily="34" charset="0"/>
              </a:endParaRPr>
            </a:p>
          </p:txBody>
        </p:sp>
        <p:sp>
          <p:nvSpPr>
            <p:cNvPr id="25" name="文本框 18"/>
            <p:cNvSpPr txBox="1"/>
            <p:nvPr/>
          </p:nvSpPr>
          <p:spPr>
            <a:xfrm>
              <a:off x="5109196" y="5171936"/>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smtClean="0">
                  <a:solidFill>
                    <a:schemeClr val="accent1"/>
                  </a:solidFill>
                  <a:latin typeface="Calibri" panose="020F0502020204030204" pitchFamily="34" charset="0"/>
                </a:rPr>
                <a:t>05.</a:t>
              </a:r>
              <a:endParaRPr lang="en-US" altLang="zh-CN" sz="4000" b="1" i="1">
                <a:solidFill>
                  <a:schemeClr val="accent1"/>
                </a:solidFill>
                <a:latin typeface="Calibri" panose="020F0502020204030204" pitchFamily="34" charset="0"/>
              </a:endParaRPr>
            </a:p>
          </p:txBody>
        </p:sp>
      </p:grpSp>
    </p:spTree>
    <p:extLst>
      <p:ext uri="{BB962C8B-B14F-4D97-AF65-F5344CB8AC3E}">
        <p14:creationId xmlns:p14="http://schemas.microsoft.com/office/powerpoint/2010/main" val="24878770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2"/>
                                        </p:tgtEl>
                                        <p:attrNameLst>
                                          <p:attrName>style.opacity</p:attrName>
                                        </p:attrNameLst>
                                      </p:cBhvr>
                                      <p:to>
                                        <p:strVal val="0.5"/>
                                      </p:to>
                                    </p:set>
                                    <p:animEffect filter="image" prLst="opacity: 0.5">
                                      <p:cBhvr rctx="IE">
                                        <p:cTn id="7" dur="indefinite"/>
                                        <p:tgtEl>
                                          <p:spTgt spid="22"/>
                                        </p:tgtEl>
                                      </p:cBhvr>
                                    </p:animEffect>
                                  </p:childTnLst>
                                </p:cTn>
                              </p:par>
                              <p:par>
                                <p:cTn id="8" presetID="9" presetClass="emph" presetSubtype="0" nodeType="withEffect">
                                  <p:stCondLst>
                                    <p:cond delay="0"/>
                                  </p:stCondLst>
                                  <p:childTnLst>
                                    <p:set>
                                      <p:cBhvr rctx="PPT">
                                        <p:cTn id="9" dur="indefinite"/>
                                        <p:tgtEl>
                                          <p:spTgt spid="26"/>
                                        </p:tgtEl>
                                        <p:attrNameLst>
                                          <p:attrName>style.opacity</p:attrName>
                                        </p:attrNameLst>
                                      </p:cBhvr>
                                      <p:to>
                                        <p:strVal val="0.5"/>
                                      </p:to>
                                    </p:set>
                                    <p:animEffect filter="image" prLst="opacity: 0.5">
                                      <p:cBhvr rctx="IE">
                                        <p:cTn id="10" dur="indefinite"/>
                                        <p:tgtEl>
                                          <p:spTgt spid="26"/>
                                        </p:tgtEl>
                                      </p:cBhvr>
                                    </p:animEffect>
                                  </p:childTnLst>
                                </p:cTn>
                              </p:par>
                            </p:childTnLst>
                          </p:cTn>
                        </p:par>
                        <p:par>
                          <p:cTn id="11" fill="hold">
                            <p:stCondLst>
                              <p:cond delay="0"/>
                            </p:stCondLst>
                            <p:childTnLst>
                              <p:par>
                                <p:cTn id="12" presetID="9" presetClass="emph" presetSubtype="0" nodeType="afterEffect">
                                  <p:stCondLst>
                                    <p:cond delay="0"/>
                                  </p:stCondLst>
                                  <p:childTnLst>
                                    <p:set>
                                      <p:cBhvr rctx="PPT">
                                        <p:cTn id="13" dur="indefinite"/>
                                        <p:tgtEl>
                                          <p:spTgt spid="3"/>
                                        </p:tgtEl>
                                        <p:attrNameLst>
                                          <p:attrName>style.opacity</p:attrName>
                                        </p:attrNameLst>
                                      </p:cBhvr>
                                      <p:to>
                                        <p:strVal val="0.5"/>
                                      </p:to>
                                    </p:set>
                                    <p:animEffect filter="image" prLst="opacity: 0.5">
                                      <p:cBhvr rctx="IE">
                                        <p:cTn id="14" dur="indefinite"/>
                                        <p:tgtEl>
                                          <p:spTgt spid="3"/>
                                        </p:tgtEl>
                                      </p:cBhvr>
                                    </p:animEffect>
                                  </p:childTnLst>
                                </p:cTn>
                              </p:par>
                              <p:par>
                                <p:cTn id="15" presetID="9" presetClass="emph" presetSubtype="0" nodeType="withEffect">
                                  <p:stCondLst>
                                    <p:cond delay="0"/>
                                  </p:stCondLst>
                                  <p:childTnLst>
                                    <p:set>
                                      <p:cBhvr rctx="PPT">
                                        <p:cTn id="16" dur="indefinite"/>
                                        <p:tgtEl>
                                          <p:spTgt spid="20"/>
                                        </p:tgtEl>
                                        <p:attrNameLst>
                                          <p:attrName>style.opacity</p:attrName>
                                        </p:attrNameLst>
                                      </p:cBhvr>
                                      <p:to>
                                        <p:strVal val="0.5"/>
                                      </p:to>
                                    </p:set>
                                    <p:animEffect filter="image" prLst="opacity: 0.5">
                                      <p:cBhvr rctx="IE">
                                        <p:cTn id="17"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6571" y="1086667"/>
            <a:ext cx="11624797" cy="5351078"/>
          </a:xfrm>
        </p:spPr>
        <p:txBody>
          <a:bodyPr/>
          <a:lstStyle/>
          <a:p>
            <a:r>
              <a:rPr lang="sv-SE"/>
              <a:t>Số nguyên tố:</a:t>
            </a:r>
          </a:p>
          <a:p>
            <a:pPr lvl="1" algn="just"/>
            <a:r>
              <a:rPr lang="sv-SE"/>
              <a:t>Số nguyên a &gt; 1 được gọi là </a:t>
            </a:r>
            <a:r>
              <a:rPr lang="sv-SE">
                <a:solidFill>
                  <a:srgbClr val="FF0000"/>
                </a:solidFill>
              </a:rPr>
              <a:t>số nguyên tố</a:t>
            </a:r>
            <a:r>
              <a:rPr lang="sv-SE"/>
              <a:t>, nếu a không có ước số nào khác ngoài 1 và chính a.</a:t>
            </a:r>
          </a:p>
          <a:p>
            <a:r>
              <a:rPr lang="sv-SE"/>
              <a:t>Nguyên tố cùng nhau: </a:t>
            </a:r>
          </a:p>
          <a:p>
            <a:pPr lvl="1" algn="just"/>
            <a:r>
              <a:rPr lang="sv-SE"/>
              <a:t>Hai số a và b được gọi là </a:t>
            </a:r>
            <a:r>
              <a:rPr lang="sv-SE">
                <a:solidFill>
                  <a:srgbClr val="FF0000"/>
                </a:solidFill>
              </a:rPr>
              <a:t>nguyên tố cùng nhau </a:t>
            </a:r>
            <a:r>
              <a:rPr lang="sv-SE"/>
              <a:t>nếu chúng không có ước chung nào khác 1, tức là gcd(a,b)=1. </a:t>
            </a:r>
          </a:p>
          <a:p>
            <a:pPr lvl="1"/>
            <a:r>
              <a:rPr lang="sv-SE" b="1"/>
              <a:t>Ví dụ:</a:t>
            </a:r>
            <a:r>
              <a:rPr lang="sv-SE"/>
              <a:t> gcd(8,15) = 1,  tức là  8 và 15 là hai số nguyên tố cùng nhau</a:t>
            </a:r>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174451934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97305" y="937582"/>
            <a:ext cx="11537677" cy="5351078"/>
          </a:xfrm>
        </p:spPr>
        <p:txBody>
          <a:bodyPr/>
          <a:lstStyle/>
          <a:p>
            <a:r>
              <a:rPr lang="en-US" smtClean="0"/>
              <a:t>Quy trình cấp phát và sử dụng chứng thư</a:t>
            </a:r>
          </a:p>
          <a:p>
            <a:endParaRPr lang="en-US">
              <a:solidFill>
                <a:schemeClr val="hlink"/>
              </a:solidFill>
            </a:endParaRP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6" name="Picture 5" descr="Dangky_Chungc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54" y="1702489"/>
            <a:ext cx="67818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751562" y="5095017"/>
            <a:ext cx="1052993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r>
              <a:rPr lang="en-US"/>
              <a:t>-</a:t>
            </a:r>
            <a:r>
              <a:rPr lang="en-US" sz="2000"/>
              <a:t> </a:t>
            </a:r>
            <a:r>
              <a:rPr lang="en-US" sz="2800">
                <a:latin typeface="Calibri" panose="020F0502020204030204" pitchFamily="34" charset="0"/>
                <a:cs typeface="Calibri" panose="020F0502020204030204" pitchFamily="34" charset="0"/>
              </a:rPr>
              <a:t>Người sử dụng gửi yêu cầu tới nhà cung cấp chứng </a:t>
            </a:r>
            <a:r>
              <a:rPr lang="en-US" sz="2800" smtClean="0">
                <a:latin typeface="Calibri" panose="020F0502020204030204" pitchFamily="34" charset="0"/>
                <a:cs typeface="Calibri" panose="020F0502020204030204" pitchFamily="34" charset="0"/>
              </a:rPr>
              <a:t>thư</a:t>
            </a:r>
            <a:endParaRPr lang="en-US" sz="2800">
              <a:latin typeface="Calibri" panose="020F0502020204030204" pitchFamily="34" charset="0"/>
              <a:cs typeface="Calibri" panose="020F0502020204030204" pitchFamily="34" charset="0"/>
            </a:endParaRPr>
          </a:p>
          <a:p>
            <a:pPr algn="just">
              <a:buFontTx/>
              <a:buChar char="-"/>
            </a:pPr>
            <a:r>
              <a:rPr lang="en-US" sz="2800">
                <a:latin typeface="Calibri" panose="020F0502020204030204" pitchFamily="34" charset="0"/>
                <a:cs typeface="Calibri" panose="020F0502020204030204" pitchFamily="34" charset="0"/>
              </a:rPr>
              <a:t> Nhà cung cấp chứng </a:t>
            </a:r>
            <a:r>
              <a:rPr lang="en-US" sz="2800" smtClean="0">
                <a:latin typeface="Calibri" panose="020F0502020204030204" pitchFamily="34" charset="0"/>
                <a:cs typeface="Calibri" panose="020F0502020204030204" pitchFamily="34" charset="0"/>
              </a:rPr>
              <a:t>thư </a:t>
            </a:r>
            <a:r>
              <a:rPr lang="en-US" sz="2800">
                <a:latin typeface="Calibri" panose="020F0502020204030204" pitchFamily="34" charset="0"/>
                <a:cs typeface="Calibri" panose="020F0502020204030204" pitchFamily="34" charset="0"/>
              </a:rPr>
              <a:t>tạo chứng </a:t>
            </a:r>
            <a:r>
              <a:rPr lang="en-US" sz="2800" smtClean="0">
                <a:latin typeface="Calibri" panose="020F0502020204030204" pitchFamily="34" charset="0"/>
                <a:cs typeface="Calibri" panose="020F0502020204030204" pitchFamily="34" charset="0"/>
              </a:rPr>
              <a:t>thư </a:t>
            </a:r>
            <a:r>
              <a:rPr lang="en-US" sz="2800">
                <a:latin typeface="Calibri" panose="020F0502020204030204" pitchFamily="34" charset="0"/>
                <a:cs typeface="Calibri" panose="020F0502020204030204" pitchFamily="34" charset="0"/>
              </a:rPr>
              <a:t>và gửi lại cho người dùng</a:t>
            </a:r>
          </a:p>
          <a:p>
            <a:pPr algn="just">
              <a:buFontTx/>
              <a:buChar char="-"/>
            </a:pPr>
            <a:r>
              <a:rPr lang="en-US" sz="2800">
                <a:latin typeface="Calibri" panose="020F0502020204030204" pitchFamily="34" charset="0"/>
                <a:cs typeface="Calibri" panose="020F0502020204030204" pitchFamily="34" charset="0"/>
              </a:rPr>
              <a:t> Chứng </a:t>
            </a:r>
            <a:r>
              <a:rPr lang="en-US" sz="2800" smtClean="0">
                <a:latin typeface="Calibri" panose="020F0502020204030204" pitchFamily="34" charset="0"/>
                <a:cs typeface="Calibri" panose="020F0502020204030204" pitchFamily="34" charset="0"/>
              </a:rPr>
              <a:t>thư </a:t>
            </a:r>
            <a:r>
              <a:rPr lang="en-US" sz="2800">
                <a:latin typeface="Calibri" panose="020F0502020204030204" pitchFamily="34" charset="0"/>
                <a:cs typeface="Calibri" panose="020F0502020204030204" pitchFamily="34" charset="0"/>
              </a:rPr>
              <a:t>đã được ký bằng khoá riêng của nhà cung cấp chứng </a:t>
            </a:r>
            <a:r>
              <a:rPr lang="en-US" sz="2800" smtClean="0">
                <a:latin typeface="Calibri" panose="020F0502020204030204" pitchFamily="34" charset="0"/>
                <a:cs typeface="Calibri" panose="020F0502020204030204" pitchFamily="34" charset="0"/>
              </a:rPr>
              <a:t>thư</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90425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7731" y="967398"/>
            <a:ext cx="11537677" cy="5351078"/>
          </a:xfrm>
        </p:spPr>
        <p:txBody>
          <a:bodyPr/>
          <a:lstStyle/>
          <a:p>
            <a:r>
              <a:rPr lang="en-US" smtClean="0"/>
              <a:t>Mô hình hệ thống chứng thực đơn giản</a:t>
            </a:r>
          </a:p>
          <a:p>
            <a:r>
              <a:rPr lang="en-US" smtClean="0"/>
              <a:t>Một số giải pháp</a:t>
            </a:r>
            <a:endParaRPr lang="en-US"/>
          </a:p>
          <a:p>
            <a:pPr lvl="1"/>
            <a:r>
              <a:rPr lang="en-US" smtClean="0"/>
              <a:t>EJBCA, Window CA</a:t>
            </a:r>
          </a:p>
          <a:p>
            <a:pPr lvl="1"/>
            <a:r>
              <a:rPr lang="en-US" smtClean="0"/>
              <a:t>OpenCA,….</a:t>
            </a:r>
          </a:p>
          <a:p>
            <a:endParaRPr lang="en-US">
              <a:solidFill>
                <a:schemeClr val="hlink"/>
              </a:solidFill>
            </a:endParaRPr>
          </a:p>
        </p:txBody>
      </p:sp>
      <p:sp>
        <p:nvSpPr>
          <p:cNvPr id="4" name="Title 2"/>
          <p:cNvSpPr>
            <a:spLocks noGrp="1"/>
          </p:cNvSpPr>
          <p:nvPr>
            <p:ph type="title"/>
          </p:nvPr>
        </p:nvSpPr>
        <p:spPr>
          <a:xfrm>
            <a:off x="838200" y="208547"/>
            <a:ext cx="11049000" cy="942289"/>
          </a:xfrm>
        </p:spPr>
        <p:txBody>
          <a:bodyPr/>
          <a:lstStyle/>
          <a:p>
            <a:r>
              <a:rPr lang="en-US" smtClean="0"/>
              <a:t>  Xác thực và chữ kí số</a:t>
            </a:r>
            <a:endParaRPr lang="en-US"/>
          </a:p>
        </p:txBody>
      </p:sp>
      <p:pic>
        <p:nvPicPr>
          <p:cNvPr id="8" name="Picture 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808" y="1909687"/>
            <a:ext cx="7467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51484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42621FF0-CB47-420B-B80D-9DC99B1280C5}"/>
              </a:ext>
            </a:extLst>
          </p:cNvPr>
          <p:cNvSpPr txBox="1"/>
          <p:nvPr/>
        </p:nvSpPr>
        <p:spPr>
          <a:xfrm>
            <a:off x="731631" y="2149395"/>
            <a:ext cx="2603598" cy="830997"/>
          </a:xfrm>
          <a:prstGeom prst="rect">
            <a:avLst/>
          </a:prstGeom>
          <a:noFill/>
        </p:spPr>
        <p:txBody>
          <a:bodyPr wrap="none" rtlCol="0">
            <a:spAutoFit/>
            <a:scene3d>
              <a:camera prst="orthographicFront"/>
              <a:lightRig rig="threePt" dir="t"/>
            </a:scene3d>
            <a:sp3d contourW="12700"/>
          </a:bodyPr>
          <a:lstStyle/>
          <a:p>
            <a:r>
              <a:rPr lang="en-US" altLang="zh-CN" sz="4800" b="1" smtClean="0">
                <a:solidFill>
                  <a:schemeClr val="tx1">
                    <a:lumMod val="75000"/>
                    <a:lumOff val="25000"/>
                  </a:schemeClr>
                </a:solidFill>
                <a:latin typeface="Calibri" panose="020F0502020204030204" pitchFamily="34" charset="0"/>
                <a:ea typeface="+mj-ea"/>
              </a:rPr>
              <a:t>CẢM ƠN.</a:t>
            </a:r>
            <a:endParaRPr lang="en-US" altLang="zh-CN" sz="4800" b="1">
              <a:solidFill>
                <a:schemeClr val="tx1">
                  <a:lumMod val="75000"/>
                  <a:lumOff val="25000"/>
                </a:schemeClr>
              </a:solidFill>
              <a:latin typeface="Calibri" panose="020F0502020204030204" pitchFamily="34" charset="0"/>
              <a:ea typeface="+mj-ea"/>
            </a:endParaRPr>
          </a:p>
        </p:txBody>
      </p:sp>
      <p:sp>
        <p:nvSpPr>
          <p:cNvPr id="71" name="文本框 70">
            <a:extLst>
              <a:ext uri="{FF2B5EF4-FFF2-40B4-BE49-F238E27FC236}">
                <a16:creationId xmlns:a16="http://schemas.microsoft.com/office/drawing/2014/main" id="{69FEFBCB-0811-45E5-BC31-278B76A5AE96}"/>
              </a:ext>
            </a:extLst>
          </p:cNvPr>
          <p:cNvSpPr txBox="1"/>
          <p:nvPr/>
        </p:nvSpPr>
        <p:spPr>
          <a:xfrm>
            <a:off x="5173360" y="452044"/>
            <a:ext cx="1457900" cy="338554"/>
          </a:xfrm>
          <a:prstGeom prst="rect">
            <a:avLst/>
          </a:prstGeom>
          <a:noFill/>
        </p:spPr>
        <p:txBody>
          <a:bodyPr wrap="none" rtlCol="0">
            <a:spAutoFit/>
            <a:scene3d>
              <a:camera prst="orthographicFront"/>
              <a:lightRig rig="threePt" dir="t"/>
            </a:scene3d>
            <a:sp3d contourW="12700"/>
          </a:bodyPr>
          <a:lstStyle/>
          <a:p>
            <a:r>
              <a:rPr lang="en-US" altLang="zh-CN" sz="1600">
                <a:solidFill>
                  <a:schemeClr val="bg2">
                    <a:lumMod val="75000"/>
                  </a:schemeClr>
                </a:solidFill>
                <a:latin typeface="Calibri" panose="020F0502020204030204" pitchFamily="34" charset="0"/>
              </a:rPr>
              <a:t>Work summary</a:t>
            </a:r>
          </a:p>
        </p:txBody>
      </p:sp>
      <p:sp>
        <p:nvSpPr>
          <p:cNvPr id="72" name="文本框 71">
            <a:extLst>
              <a:ext uri="{FF2B5EF4-FFF2-40B4-BE49-F238E27FC236}">
                <a16:creationId xmlns:a16="http://schemas.microsoft.com/office/drawing/2014/main" id="{3345809F-F497-44A7-BBC4-BEEDF6482100}"/>
              </a:ext>
            </a:extLst>
          </p:cNvPr>
          <p:cNvSpPr txBox="1"/>
          <p:nvPr/>
        </p:nvSpPr>
        <p:spPr>
          <a:xfrm>
            <a:off x="6629239" y="452044"/>
            <a:ext cx="1447256" cy="338554"/>
          </a:xfrm>
          <a:prstGeom prst="rect">
            <a:avLst/>
          </a:prstGeom>
          <a:noFill/>
        </p:spPr>
        <p:txBody>
          <a:bodyPr wrap="none" rtlCol="0">
            <a:spAutoFit/>
            <a:scene3d>
              <a:camera prst="orthographicFront"/>
              <a:lightRig rig="threePt" dir="t"/>
            </a:scene3d>
            <a:sp3d contourW="12700"/>
          </a:bodyPr>
          <a:lstStyle/>
          <a:p>
            <a:r>
              <a:rPr lang="en-US" altLang="zh-CN" sz="1600">
                <a:solidFill>
                  <a:schemeClr val="bg2">
                    <a:lumMod val="75000"/>
                  </a:schemeClr>
                </a:solidFill>
                <a:latin typeface="Calibri" panose="020F0502020204030204" pitchFamily="34" charset="0"/>
              </a:rPr>
              <a:t>meeting report</a:t>
            </a:r>
          </a:p>
        </p:txBody>
      </p:sp>
      <p:sp>
        <p:nvSpPr>
          <p:cNvPr id="73" name="文本框 72">
            <a:extLst>
              <a:ext uri="{FF2B5EF4-FFF2-40B4-BE49-F238E27FC236}">
                <a16:creationId xmlns:a16="http://schemas.microsoft.com/office/drawing/2014/main" id="{A87F691D-DEDA-4EA0-B2BF-7504CD8D7F86}"/>
              </a:ext>
            </a:extLst>
          </p:cNvPr>
          <p:cNvSpPr txBox="1"/>
          <p:nvPr/>
        </p:nvSpPr>
        <p:spPr>
          <a:xfrm>
            <a:off x="8031129" y="452044"/>
            <a:ext cx="1405321" cy="338554"/>
          </a:xfrm>
          <a:prstGeom prst="rect">
            <a:avLst/>
          </a:prstGeom>
          <a:noFill/>
        </p:spPr>
        <p:txBody>
          <a:bodyPr wrap="none" rtlCol="0">
            <a:spAutoFit/>
            <a:scene3d>
              <a:camera prst="orthographicFront"/>
              <a:lightRig rig="threePt" dir="t"/>
            </a:scene3d>
            <a:sp3d contourW="12700"/>
          </a:bodyPr>
          <a:lstStyle/>
          <a:p>
            <a:r>
              <a:rPr lang="en-US" altLang="zh-CN" sz="1600">
                <a:solidFill>
                  <a:schemeClr val="bg2">
                    <a:lumMod val="75000"/>
                  </a:schemeClr>
                </a:solidFill>
                <a:latin typeface="Calibri" panose="020F0502020204030204" pitchFamily="34" charset="0"/>
              </a:rPr>
              <a:t>Business Show</a:t>
            </a:r>
          </a:p>
        </p:txBody>
      </p:sp>
      <p:sp>
        <p:nvSpPr>
          <p:cNvPr id="74" name="文本框 73">
            <a:extLst>
              <a:ext uri="{FF2B5EF4-FFF2-40B4-BE49-F238E27FC236}">
                <a16:creationId xmlns:a16="http://schemas.microsoft.com/office/drawing/2014/main" id="{15B2C4AE-A52D-4DD3-BB2E-457B9CB10066}"/>
              </a:ext>
            </a:extLst>
          </p:cNvPr>
          <p:cNvSpPr txBox="1"/>
          <p:nvPr/>
        </p:nvSpPr>
        <p:spPr>
          <a:xfrm>
            <a:off x="9508360" y="452044"/>
            <a:ext cx="1539076" cy="338554"/>
          </a:xfrm>
          <a:prstGeom prst="rect">
            <a:avLst/>
          </a:prstGeom>
          <a:noFill/>
        </p:spPr>
        <p:txBody>
          <a:bodyPr wrap="none" rtlCol="0">
            <a:spAutoFit/>
            <a:scene3d>
              <a:camera prst="orthographicFront"/>
              <a:lightRig rig="threePt" dir="t"/>
            </a:scene3d>
            <a:sp3d contourW="12700"/>
          </a:bodyPr>
          <a:lstStyle/>
          <a:p>
            <a:r>
              <a:rPr lang="en-US" altLang="zh-CN" sz="1600">
                <a:solidFill>
                  <a:schemeClr val="bg2">
                    <a:lumMod val="75000"/>
                  </a:schemeClr>
                </a:solidFill>
                <a:latin typeface="Calibri" panose="020F0502020204030204" pitchFamily="34" charset="0"/>
              </a:rPr>
              <a:t>Project planning</a:t>
            </a:r>
          </a:p>
        </p:txBody>
      </p:sp>
      <p:grpSp>
        <p:nvGrpSpPr>
          <p:cNvPr id="75" name="组合 74">
            <a:extLst>
              <a:ext uri="{FF2B5EF4-FFF2-40B4-BE49-F238E27FC236}">
                <a16:creationId xmlns:a16="http://schemas.microsoft.com/office/drawing/2014/main" id="{D3D43D5A-3404-4C71-A8C1-43475F54E273}"/>
              </a:ext>
            </a:extLst>
          </p:cNvPr>
          <p:cNvGrpSpPr/>
          <p:nvPr/>
        </p:nvGrpSpPr>
        <p:grpSpPr>
          <a:xfrm>
            <a:off x="11161377" y="545121"/>
            <a:ext cx="295275" cy="152400"/>
            <a:chOff x="3867150" y="1504950"/>
            <a:chExt cx="295275" cy="152400"/>
          </a:xfrm>
        </p:grpSpPr>
        <p:cxnSp>
          <p:nvCxnSpPr>
            <p:cNvPr id="76" name="直接连接符 75">
              <a:extLst>
                <a:ext uri="{FF2B5EF4-FFF2-40B4-BE49-F238E27FC236}">
                  <a16:creationId xmlns:a16="http://schemas.microsoft.com/office/drawing/2014/main" id="{748DA907-6B1E-4DC6-95B4-80FD30F6CB86}"/>
                </a:ext>
              </a:extLst>
            </p:cNvPr>
            <p:cNvCxnSpPr>
              <a:cxnSpLocks/>
            </p:cNvCxnSpPr>
            <p:nvPr/>
          </p:nvCxnSpPr>
          <p:spPr>
            <a:xfrm>
              <a:off x="3867150" y="15049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02F7B965-93B7-41FB-ABFC-91A1F8F1D21A}"/>
                </a:ext>
              </a:extLst>
            </p:cNvPr>
            <p:cNvCxnSpPr>
              <a:cxnSpLocks/>
            </p:cNvCxnSpPr>
            <p:nvPr/>
          </p:nvCxnSpPr>
          <p:spPr>
            <a:xfrm>
              <a:off x="3867150" y="15811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5A3A44CE-7814-4EF0-A2BA-00295EBDD08A}"/>
                </a:ext>
              </a:extLst>
            </p:cNvPr>
            <p:cNvCxnSpPr>
              <a:cxnSpLocks/>
            </p:cNvCxnSpPr>
            <p:nvPr/>
          </p:nvCxnSpPr>
          <p:spPr>
            <a:xfrm>
              <a:off x="3867150" y="1657350"/>
              <a:ext cx="295275" cy="0"/>
            </a:xfrm>
            <a:prstGeom prst="line">
              <a:avLst/>
            </a:prstGeom>
            <a:ln w="28575" cap="rnd">
              <a:solidFill>
                <a:schemeClr val="bg2">
                  <a:lumMod val="90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44259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1000"/>
                            </p:stCondLst>
                            <p:childTnLst>
                              <p:par>
                                <p:cTn id="24" presetID="12" presetClass="entr" presetSubtype="8" fill="hold" grpId="0" nodeType="after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p:tgtEl>
                                          <p:spTgt spid="60"/>
                                        </p:tgtEl>
                                        <p:attrNameLst>
                                          <p:attrName>ppt_x</p:attrName>
                                        </p:attrNameLst>
                                      </p:cBhvr>
                                      <p:tavLst>
                                        <p:tav tm="0">
                                          <p:val>
                                            <p:strVal val="#ppt_x-#ppt_w*1.125000"/>
                                          </p:val>
                                        </p:tav>
                                        <p:tav tm="100000">
                                          <p:val>
                                            <p:strVal val="#ppt_x"/>
                                          </p:val>
                                        </p:tav>
                                      </p:tavLst>
                                    </p:anim>
                                    <p:animEffect transition="in" filter="wipe(right)">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1" grpId="0"/>
      <p:bldP spid="72" grpId="0"/>
      <p:bldP spid="73" grpId="0"/>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1730" y="862078"/>
            <a:ext cx="11537677" cy="5351078"/>
          </a:xfrm>
        </p:spPr>
        <p:txBody>
          <a:bodyPr/>
          <a:lstStyle/>
          <a:p>
            <a:r>
              <a:rPr lang="sv-SE"/>
              <a:t>Định lý:</a:t>
            </a:r>
          </a:p>
          <a:p>
            <a:pPr lvl="1" algn="just"/>
            <a:r>
              <a:rPr lang="sv-SE"/>
              <a:t>Nếu b &gt; 0 và b|a thì gcd(a,b) = b. </a:t>
            </a:r>
          </a:p>
          <a:p>
            <a:pPr lvl="1" algn="just"/>
            <a:r>
              <a:rPr lang="sv-SE"/>
              <a:t>Nếu a = b.q + r thì gcd(a,b) = gcd(b,r</a:t>
            </a:r>
            <a:r>
              <a:rPr lang="sv-SE" smtClean="0"/>
              <a:t>)</a:t>
            </a:r>
          </a:p>
          <a:p>
            <a:pPr algn="just"/>
            <a:r>
              <a:rPr lang="sv-SE" smtClean="0"/>
              <a:t>Thuật toán Euclid tìm UCLN:</a:t>
            </a:r>
            <a:endParaRPr lang="sv-SE"/>
          </a:p>
          <a:p>
            <a:endParaRPr lang="en-US"/>
          </a:p>
        </p:txBody>
      </p:sp>
      <p:sp>
        <p:nvSpPr>
          <p:cNvPr id="3" name="Title 2"/>
          <p:cNvSpPr>
            <a:spLocks noGrp="1"/>
          </p:cNvSpPr>
          <p:nvPr>
            <p:ph type="title"/>
          </p:nvPr>
        </p:nvSpPr>
        <p:spPr/>
        <p:txBody>
          <a:bodyPr/>
          <a:lstStyle/>
          <a:p>
            <a:r>
              <a:rPr lang="en-US" smtClean="0"/>
              <a:t>  </a:t>
            </a:r>
            <a:r>
              <a:rPr lang="en-US"/>
              <a:t>Một số kiến thức toán học</a:t>
            </a:r>
          </a:p>
        </p:txBody>
      </p:sp>
      <p:grpSp>
        <p:nvGrpSpPr>
          <p:cNvPr id="4" name="Group 3"/>
          <p:cNvGrpSpPr/>
          <p:nvPr/>
        </p:nvGrpSpPr>
        <p:grpSpPr>
          <a:xfrm>
            <a:off x="1701313" y="3537617"/>
            <a:ext cx="8453340" cy="2861024"/>
            <a:chOff x="1600859" y="1525209"/>
            <a:chExt cx="9457399" cy="3543514"/>
          </a:xfrm>
        </p:grpSpPr>
        <p:sp>
          <p:nvSpPr>
            <p:cNvPr id="5" name="MH_SubTitle_2"/>
            <p:cNvSpPr>
              <a:spLocks/>
            </p:cNvSpPr>
            <p:nvPr>
              <p:custDataLst>
                <p:tags r:id="rId1"/>
              </p:custDataLst>
            </p:nvPr>
          </p:nvSpPr>
          <p:spPr bwMode="auto">
            <a:xfrm>
              <a:off x="6525408" y="1543953"/>
              <a:ext cx="4073737" cy="537109"/>
            </a:xfrm>
            <a:custGeom>
              <a:avLst/>
              <a:gdLst>
                <a:gd name="T0" fmla="*/ 27367 w 3275513"/>
                <a:gd name="T1" fmla="*/ 0 h 431880"/>
                <a:gd name="T2" fmla="*/ 3058172 w 3275513"/>
                <a:gd name="T3" fmla="*/ 0 h 431880"/>
                <a:gd name="T4" fmla="*/ 3274013 w 3275513"/>
                <a:gd name="T5" fmla="*/ 215820 h 431880"/>
                <a:gd name="T6" fmla="*/ 3058172 w 3275513"/>
                <a:gd name="T7" fmla="*/ 431640 h 431880"/>
                <a:gd name="T8" fmla="*/ 873032 w 3275513"/>
                <a:gd name="T9" fmla="*/ 431640 h 431880"/>
                <a:gd name="T10" fmla="*/ 803886 w 3275513"/>
                <a:gd name="T11" fmla="*/ 355570 h 431880"/>
                <a:gd name="T12" fmla="*/ 69518 w 3275513"/>
                <a:gd name="T13" fmla="*/ 6269 h 431880"/>
                <a:gd name="T14" fmla="*/ 0 w 3275513"/>
                <a:gd name="T15" fmla="*/ 2757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tx2">
                <a:lumMod val="60000"/>
                <a:lumOff val="40000"/>
              </a:schemeClr>
            </a:solidFill>
            <a:ln>
              <a:noFill/>
            </a:ln>
          </p:spPr>
          <p:txBody>
            <a:bodyPr lIns="180000" rIns="180000" anchor="ctr">
              <a:normAutofit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lnSpc>
                  <a:spcPct val="120000"/>
                </a:lnSpc>
                <a:spcBef>
                  <a:spcPct val="0"/>
                </a:spcBef>
                <a:buFontTx/>
                <a:buNone/>
                <a:defRPr/>
              </a:pPr>
              <a:endParaRPr lang="zh-CN" altLang="en-US" sz="2000">
                <a:solidFill>
                  <a:srgbClr val="FFFFFF"/>
                </a:solidFill>
                <a:latin typeface="Calibri" panose="020F0502020204030204" pitchFamily="34" charset="0"/>
                <a:ea typeface="+mn-ea"/>
              </a:endParaRPr>
            </a:p>
          </p:txBody>
        </p:sp>
        <p:sp>
          <p:nvSpPr>
            <p:cNvPr id="6" name="MH_SubTitle_1"/>
            <p:cNvSpPr>
              <a:spLocks/>
            </p:cNvSpPr>
            <p:nvPr>
              <p:custDataLst>
                <p:tags r:id="rId2"/>
              </p:custDataLst>
            </p:nvPr>
          </p:nvSpPr>
          <p:spPr bwMode="auto">
            <a:xfrm>
              <a:off x="2376635" y="4028082"/>
              <a:ext cx="4079660" cy="537109"/>
            </a:xfrm>
            <a:custGeom>
              <a:avLst/>
              <a:gdLst>
                <a:gd name="T0" fmla="*/ 216036 w 3279285"/>
                <a:gd name="T1" fmla="*/ 0 h 431880"/>
                <a:gd name="T2" fmla="*/ 2354086 w 3279285"/>
                <a:gd name="T3" fmla="*/ 0 h 431880"/>
                <a:gd name="T4" fmla="*/ 2423293 w 3279285"/>
                <a:gd name="T5" fmla="*/ 76072 h 431880"/>
                <a:gd name="T6" fmla="*/ 3158326 w 3279285"/>
                <a:gd name="T7" fmla="*/ 425372 h 431880"/>
                <a:gd name="T8" fmla="*/ 3280755 w 3279285"/>
                <a:gd name="T9" fmla="*/ 431549 h 431880"/>
                <a:gd name="T10" fmla="*/ 3279845 w 3279285"/>
                <a:gd name="T11" fmla="*/ 431640 h 431880"/>
                <a:gd name="T12" fmla="*/ 216036 w 3279285"/>
                <a:gd name="T13" fmla="*/ 431640 h 431880"/>
                <a:gd name="T14" fmla="*/ 0 w 3279285"/>
                <a:gd name="T15" fmla="*/ 215820 h 431880"/>
                <a:gd name="T16" fmla="*/ 216036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tx2">
                <a:lumMod val="60000"/>
                <a:lumOff val="40000"/>
              </a:schemeClr>
            </a:solidFill>
            <a:ln>
              <a:noFill/>
            </a:ln>
          </p:spPr>
          <p:txBody>
            <a:bodyPr lIns="180000" rIns="180000" anchor="ctr">
              <a:normAutofit lnSpcReduction="1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20000"/>
                </a:lnSpc>
                <a:spcBef>
                  <a:spcPct val="0"/>
                </a:spcBef>
                <a:buFontTx/>
                <a:buNone/>
                <a:defRPr/>
              </a:pPr>
              <a:endParaRPr lang="zh-CN" altLang="en-US" sz="2000">
                <a:solidFill>
                  <a:srgbClr val="FFFFFF"/>
                </a:solidFill>
                <a:latin typeface="Calibri" panose="020F0502020204030204" pitchFamily="34" charset="0"/>
                <a:ea typeface="+mn-ea"/>
              </a:endParaRPr>
            </a:p>
          </p:txBody>
        </p:sp>
        <p:sp>
          <p:nvSpPr>
            <p:cNvPr id="7" name="矩形 27"/>
            <p:cNvSpPr/>
            <p:nvPr/>
          </p:nvSpPr>
          <p:spPr>
            <a:xfrm>
              <a:off x="7977176" y="2217225"/>
              <a:ext cx="3081082" cy="226746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sv-SE" sz="2800" b="1">
                  <a:latin typeface="Calibri" panose="020F0502020204030204" pitchFamily="34" charset="0"/>
                  <a:cs typeface="Calibri" panose="020F0502020204030204" pitchFamily="34" charset="0"/>
                </a:rPr>
                <a:t>Ước số chung dương lớn nhất của  a và b</a:t>
              </a:r>
              <a:endParaRPr lang="en-US" sz="2800" b="1">
                <a:latin typeface="Calibri" panose="020F0502020204030204" pitchFamily="34" charset="0"/>
                <a:cs typeface="Calibri" panose="020F0502020204030204" pitchFamily="34" charset="0"/>
              </a:endParaRPr>
            </a:p>
            <a:p>
              <a:pPr>
                <a:lnSpc>
                  <a:spcPct val="120000"/>
                </a:lnSpc>
              </a:pPr>
              <a:endParaRPr lang="en-US" altLang="zh-CN" sz="1400" smtClean="0">
                <a:solidFill>
                  <a:schemeClr val="tx1">
                    <a:lumMod val="65000"/>
                    <a:lumOff val="35000"/>
                  </a:schemeClr>
                </a:solidFill>
                <a:latin typeface="Calibri" panose="020F0502020204030204" pitchFamily="34" charset="0"/>
              </a:endParaRPr>
            </a:p>
            <a:p>
              <a:pPr>
                <a:lnSpc>
                  <a:spcPct val="120000"/>
                </a:lnSpc>
              </a:pPr>
              <a:endParaRPr lang="en-US" altLang="zh-CN" sz="1400">
                <a:solidFill>
                  <a:schemeClr val="tx1">
                    <a:lumMod val="65000"/>
                    <a:lumOff val="35000"/>
                  </a:schemeClr>
                </a:solidFill>
                <a:latin typeface="Calibri" panose="020F0502020204030204" pitchFamily="34" charset="0"/>
              </a:endParaRPr>
            </a:p>
            <a:p>
              <a:pPr>
                <a:lnSpc>
                  <a:spcPct val="120000"/>
                </a:lnSpc>
              </a:pPr>
              <a:endParaRPr lang="en-US" altLang="zh-CN" sz="1400">
                <a:solidFill>
                  <a:schemeClr val="tx1">
                    <a:lumMod val="65000"/>
                    <a:lumOff val="35000"/>
                  </a:schemeClr>
                </a:solidFill>
                <a:latin typeface="Calibri" panose="020F0502020204030204" pitchFamily="34" charset="0"/>
              </a:endParaRPr>
            </a:p>
          </p:txBody>
        </p:sp>
        <p:sp>
          <p:nvSpPr>
            <p:cNvPr id="8" name="矩形 28"/>
            <p:cNvSpPr/>
            <p:nvPr/>
          </p:nvSpPr>
          <p:spPr>
            <a:xfrm>
              <a:off x="7982721" y="1525209"/>
              <a:ext cx="2600624" cy="57490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800" b="1" smtClean="0">
                  <a:solidFill>
                    <a:schemeClr val="bg1"/>
                  </a:solidFill>
                  <a:latin typeface="Calibri" panose="020F0502020204030204" pitchFamily="34" charset="0"/>
                </a:rPr>
                <a:t>Output</a:t>
              </a:r>
              <a:endParaRPr lang="zh-CN" altLang="en-US" sz="2800" b="1">
                <a:solidFill>
                  <a:schemeClr val="bg1"/>
                </a:solidFill>
                <a:latin typeface="Calibri" panose="020F0502020204030204" pitchFamily="34" charset="0"/>
              </a:endParaRPr>
            </a:p>
          </p:txBody>
        </p:sp>
        <p:sp>
          <p:nvSpPr>
            <p:cNvPr id="9" name="矩形 29"/>
            <p:cNvSpPr/>
            <p:nvPr/>
          </p:nvSpPr>
          <p:spPr>
            <a:xfrm>
              <a:off x="2022570" y="3990999"/>
              <a:ext cx="2930702" cy="57490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sz="2800" b="1" smtClean="0">
                  <a:solidFill>
                    <a:schemeClr val="bg1"/>
                  </a:solidFill>
                  <a:latin typeface="Calibri" panose="020F0502020204030204" pitchFamily="34" charset="0"/>
                </a:rPr>
                <a:t>Input</a:t>
              </a:r>
              <a:endParaRPr lang="zh-CN" altLang="en-US" sz="2800" b="1">
                <a:solidFill>
                  <a:schemeClr val="bg1"/>
                </a:solidFill>
                <a:latin typeface="Calibri" panose="020F0502020204030204" pitchFamily="34" charset="0"/>
              </a:endParaRPr>
            </a:p>
          </p:txBody>
        </p:sp>
        <p:sp>
          <p:nvSpPr>
            <p:cNvPr id="10" name="矩形 31"/>
            <p:cNvSpPr/>
            <p:nvPr/>
          </p:nvSpPr>
          <p:spPr>
            <a:xfrm>
              <a:off x="1600859" y="2568701"/>
              <a:ext cx="3363062" cy="250002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sv-SE" sz="2800" b="1">
                  <a:latin typeface="Calibri" panose="020F0502020204030204" pitchFamily="34" charset="0"/>
                  <a:cs typeface="Calibri" panose="020F0502020204030204" pitchFamily="34" charset="0"/>
                </a:rPr>
                <a:t>Hai số nguyên dương a và b</a:t>
              </a:r>
              <a:endParaRPr lang="en-US" sz="2800" b="1">
                <a:latin typeface="Calibri" panose="020F0502020204030204" pitchFamily="34" charset="0"/>
                <a:cs typeface="Calibri" panose="020F0502020204030204" pitchFamily="34" charset="0"/>
              </a:endParaRPr>
            </a:p>
            <a:p>
              <a:pPr algn="r">
                <a:lnSpc>
                  <a:spcPct val="120000"/>
                </a:lnSpc>
              </a:pPr>
              <a:r>
                <a:rPr lang="en-US" altLang="zh-CN" sz="2600" smtClean="0">
                  <a:solidFill>
                    <a:schemeClr val="tx1">
                      <a:lumMod val="65000"/>
                      <a:lumOff val="35000"/>
                    </a:schemeClr>
                  </a:solidFill>
                  <a:latin typeface="Calibri" panose="020F0502020204030204" pitchFamily="34" charset="0"/>
                  <a:cs typeface="Calibri" panose="020F0502020204030204" pitchFamily="34" charset="0"/>
                </a:rPr>
                <a:t>.</a:t>
              </a:r>
            </a:p>
            <a:p>
              <a:pPr algn="r">
                <a:lnSpc>
                  <a:spcPct val="120000"/>
                </a:lnSpc>
              </a:pPr>
              <a:endParaRPr lang="en-US" altLang="zh-CN" sz="1400">
                <a:solidFill>
                  <a:schemeClr val="tx1">
                    <a:lumMod val="65000"/>
                    <a:lumOff val="35000"/>
                  </a:schemeClr>
                </a:solidFill>
                <a:latin typeface="Calibri" panose="020F0502020204030204" pitchFamily="34" charset="0"/>
              </a:endParaRPr>
            </a:p>
            <a:p>
              <a:pPr algn="r">
                <a:lnSpc>
                  <a:spcPct val="120000"/>
                </a:lnSpc>
              </a:pPr>
              <a:endParaRPr lang="en-US" altLang="zh-CN" sz="1400" smtClean="0">
                <a:solidFill>
                  <a:schemeClr val="tx1">
                    <a:lumMod val="65000"/>
                    <a:lumOff val="35000"/>
                  </a:schemeClr>
                </a:solidFill>
                <a:latin typeface="Calibri" panose="020F0502020204030204" pitchFamily="34" charset="0"/>
              </a:endParaRPr>
            </a:p>
            <a:p>
              <a:pPr algn="r">
                <a:lnSpc>
                  <a:spcPct val="120000"/>
                </a:lnSpc>
              </a:pPr>
              <a:endParaRPr lang="en-US" altLang="zh-CN" sz="1400">
                <a:solidFill>
                  <a:schemeClr val="tx1">
                    <a:lumMod val="65000"/>
                    <a:lumOff val="35000"/>
                  </a:schemeClr>
                </a:solidFill>
                <a:latin typeface="Calibri" panose="020F0502020204030204" pitchFamily="34" charset="0"/>
              </a:endParaRPr>
            </a:p>
          </p:txBody>
        </p:sp>
        <p:sp>
          <p:nvSpPr>
            <p:cNvPr id="11" name="MH_Title_1"/>
            <p:cNvSpPr/>
            <p:nvPr>
              <p:custDataLst>
                <p:tags r:id="rId3"/>
              </p:custDataLst>
            </p:nvPr>
          </p:nvSpPr>
          <p:spPr>
            <a:xfrm>
              <a:off x="5125369" y="1697978"/>
              <a:ext cx="2709242" cy="2711215"/>
            </a:xfrm>
            <a:prstGeom prst="donut">
              <a:avLst>
                <a:gd name="adj" fmla="val 3648"/>
              </a:avLst>
            </a:pr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ormAutofit/>
            </a:bodyPr>
            <a:lstStyle/>
            <a:p>
              <a:pPr algn="ctr">
                <a:defRPr/>
              </a:pPr>
              <a:endParaRPr lang="zh-CN" altLang="en-US" sz="3200">
                <a:solidFill>
                  <a:schemeClr val="accent1"/>
                </a:solidFill>
                <a:latin typeface="Calibri" panose="020F0502020204030204" pitchFamily="34" charset="0"/>
              </a:endParaRPr>
            </a:p>
          </p:txBody>
        </p:sp>
        <p:sp>
          <p:nvSpPr>
            <p:cNvPr id="12" name="TextBox 11"/>
            <p:cNvSpPr txBox="1"/>
            <p:nvPr/>
          </p:nvSpPr>
          <p:spPr>
            <a:xfrm>
              <a:off x="5115887" y="2687522"/>
              <a:ext cx="2621805" cy="613700"/>
            </a:xfrm>
            <a:prstGeom prst="rect">
              <a:avLst/>
            </a:prstGeom>
            <a:noFill/>
          </p:spPr>
          <p:txBody>
            <a:bodyPr wrap="square" rtlCol="0">
              <a:spAutoFit/>
            </a:bodyPr>
            <a:lstStyle/>
            <a:p>
              <a:pPr algn="ctr"/>
              <a:r>
                <a:rPr lang="en-US" sz="3200" b="1"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UCLN(a, b)</a:t>
              </a:r>
              <a:endParaRPr lang="en-US" sz="32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691026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r>
              <a:rPr lang="en-US" b="1" smtClean="0">
                <a:solidFill>
                  <a:schemeClr val="tx1"/>
                </a:solidFill>
              </a:rPr>
              <a:t>Thuật </a:t>
            </a:r>
            <a:r>
              <a:rPr lang="en-US" b="1">
                <a:solidFill>
                  <a:schemeClr val="tx1"/>
                </a:solidFill>
              </a:rPr>
              <a:t>toán Euclide tìm GCD(a, b</a:t>
            </a:r>
            <a:r>
              <a:rPr lang="en-US" b="1" smtClean="0">
                <a:solidFill>
                  <a:schemeClr val="tx1"/>
                </a:solidFill>
              </a:rPr>
              <a:t>):</a:t>
            </a:r>
          </a:p>
          <a:p>
            <a:endParaRPr lang="en-US">
              <a:solidFill>
                <a:schemeClr val="tx1"/>
              </a:solidFill>
            </a:endParaRPr>
          </a:p>
          <a:p>
            <a:endParaRPr lang="en-US" smtClean="0">
              <a:solidFill>
                <a:schemeClr val="tx1"/>
              </a:solidFill>
            </a:endParaRPr>
          </a:p>
          <a:p>
            <a:endParaRPr lang="en-US">
              <a:solidFill>
                <a:schemeClr val="tx1"/>
              </a:solidFill>
            </a:endParaRPr>
          </a:p>
          <a:p>
            <a:endParaRPr lang="en-US" smtClean="0">
              <a:solidFill>
                <a:schemeClr val="tx1"/>
              </a:solidFill>
            </a:endParaRPr>
          </a:p>
          <a:p>
            <a:endParaRPr lang="en-US" smtClean="0">
              <a:solidFill>
                <a:schemeClr val="tx1"/>
              </a:solidFill>
            </a:endParaRPr>
          </a:p>
          <a:p>
            <a:pPr marL="152396" indent="0">
              <a:buNone/>
            </a:pPr>
            <a:endParaRPr lang="en-US">
              <a:solidFill>
                <a:schemeClr val="tx1"/>
              </a:solidFill>
            </a:endParaRPr>
          </a:p>
          <a:p>
            <a:r>
              <a:rPr lang="en-US">
                <a:solidFill>
                  <a:schemeClr val="tx1"/>
                </a:solidFill>
              </a:rPr>
              <a:t>Tính GCD(1970, 1066)?</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5" name="AutoShape 4"/>
          <p:cNvSpPr>
            <a:spLocks noChangeArrowheads="1"/>
          </p:cNvSpPr>
          <p:nvPr/>
        </p:nvSpPr>
        <p:spPr bwMode="auto">
          <a:xfrm>
            <a:off x="3327096" y="1877787"/>
            <a:ext cx="4290313" cy="3581400"/>
          </a:xfrm>
          <a:prstGeom prst="horizontalScroll">
            <a:avLst>
              <a:gd name="adj" fmla="val 12500"/>
            </a:avLst>
          </a:prstGeom>
          <a:solidFill>
            <a:schemeClr val="bg1">
              <a:lumMod val="85000"/>
            </a:schemeClr>
          </a:solidFill>
          <a:ln>
            <a:solidFill>
              <a:schemeClr val="tx1">
                <a:lumMod val="65000"/>
                <a:lumOff val="35000"/>
              </a:schemeClr>
            </a:solidFill>
            <a:headEnd/>
            <a:tailEnd/>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en-US"/>
          </a:p>
        </p:txBody>
      </p:sp>
      <p:sp>
        <p:nvSpPr>
          <p:cNvPr id="6" name="Text Box 5"/>
          <p:cNvSpPr txBox="1">
            <a:spLocks noChangeArrowheads="1"/>
          </p:cNvSpPr>
          <p:nvPr/>
        </p:nvSpPr>
        <p:spPr bwMode="auto">
          <a:xfrm>
            <a:off x="4128720" y="2639788"/>
            <a:ext cx="3378621" cy="2579168"/>
          </a:xfrm>
          <a:prstGeom prst="rect">
            <a:avLst/>
          </a:prstGeom>
          <a:noFill/>
          <a:ln w="12700">
            <a:noFill/>
            <a:miter lim="800000"/>
            <a:headEnd/>
            <a:tailEnd/>
          </a:ln>
        </p:spPr>
        <p:txBody>
          <a:bodyPr wrap="square">
            <a:spAutoFit/>
          </a:bodyPr>
          <a:lstStyle/>
          <a:p>
            <a:r>
              <a:rPr lang="en-AU" sz="2800">
                <a:latin typeface="Calibri" panose="020F0502020204030204" pitchFamily="34" charset="0"/>
                <a:cs typeface="Calibri" panose="020F0502020204030204" pitchFamily="34" charset="0"/>
              </a:rPr>
              <a:t>1. A=a, B=b</a:t>
            </a:r>
          </a:p>
          <a:p>
            <a:r>
              <a:rPr lang="en-US" sz="2800">
                <a:latin typeface="Calibri" panose="020F0502020204030204" pitchFamily="34" charset="0"/>
                <a:cs typeface="Calibri" panose="020F0502020204030204" pitchFamily="34" charset="0"/>
              </a:rPr>
              <a:t>2. while B&gt;0</a:t>
            </a:r>
          </a:p>
          <a:p>
            <a:r>
              <a:rPr lang="pt-BR" sz="2800">
                <a:latin typeface="Calibri" panose="020F0502020204030204" pitchFamily="34" charset="0"/>
                <a:cs typeface="Calibri" panose="020F0502020204030204" pitchFamily="34" charset="0"/>
              </a:rPr>
              <a:t>       R = A mod B</a:t>
            </a:r>
          </a:p>
          <a:p>
            <a:r>
              <a:rPr lang="pt-BR" sz="2800">
                <a:latin typeface="Calibri" panose="020F0502020204030204" pitchFamily="34" charset="0"/>
                <a:cs typeface="Calibri" panose="020F0502020204030204" pitchFamily="34" charset="0"/>
              </a:rPr>
              <a:t>       A = B, B = R</a:t>
            </a:r>
          </a:p>
          <a:p>
            <a:r>
              <a:rPr lang="pt-BR" sz="2800">
                <a:latin typeface="Calibri" panose="020F0502020204030204" pitchFamily="34" charset="0"/>
                <a:cs typeface="Calibri" panose="020F0502020204030204" pitchFamily="34" charset="0"/>
              </a:rPr>
              <a:t>3. Return A</a:t>
            </a:r>
            <a:endParaRPr lang="en-US" sz="2800" b="1">
              <a:latin typeface="Calibri" panose="020F0502020204030204" pitchFamily="34" charset="0"/>
              <a:cs typeface="Calibri" panose="020F0502020204030204" pitchFamily="34" charset="0"/>
            </a:endParaRPr>
          </a:p>
          <a:p>
            <a:pPr eaLnBrk="1" hangingPunct="1">
              <a:spcBef>
                <a:spcPct val="20000"/>
              </a:spcBef>
              <a:buClr>
                <a:schemeClr val="tx1"/>
              </a:buClr>
              <a:buSzPct val="75000"/>
              <a:buFont typeface="Wingdings" pitchFamily="2" charset="2"/>
              <a:buNone/>
            </a:pPr>
            <a:endParaRPr lang="en-US"/>
          </a:p>
        </p:txBody>
      </p:sp>
    </p:spTree>
    <p:extLst>
      <p:ext uri="{BB962C8B-B14F-4D97-AF65-F5344CB8AC3E}">
        <p14:creationId xmlns:p14="http://schemas.microsoft.com/office/powerpoint/2010/main" val="3400133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5" name="Rectangle 2"/>
          <p:cNvSpPr>
            <a:spLocks noGrp="1" noChangeArrowheads="1"/>
          </p:cNvSpPr>
          <p:nvPr>
            <p:ph type="body" idx="1"/>
          </p:nvPr>
        </p:nvSpPr>
        <p:spPr>
          <a:xfrm>
            <a:off x="710128" y="1277956"/>
            <a:ext cx="9932165" cy="5181600"/>
          </a:xfrm>
        </p:spPr>
        <p:txBody>
          <a:bodyPr/>
          <a:lstStyle/>
          <a:p>
            <a:pPr>
              <a:lnSpc>
                <a:spcPct val="80000"/>
              </a:lnSpc>
              <a:defRPr/>
            </a:pPr>
            <a:r>
              <a:rPr lang="en-US" b="1">
                <a:solidFill>
                  <a:schemeClr val="tx1"/>
                </a:solidFill>
              </a:rPr>
              <a:t>Giải:</a:t>
            </a:r>
          </a:p>
          <a:p>
            <a:pPr>
              <a:lnSpc>
                <a:spcPct val="80000"/>
              </a:lnSpc>
              <a:buFontTx/>
              <a:buNone/>
              <a:defRPr/>
            </a:pPr>
            <a:r>
              <a:rPr lang="pt-BR" sz="2800">
                <a:solidFill>
                  <a:schemeClr val="tx1"/>
                </a:solidFill>
              </a:rPr>
              <a:t>    </a:t>
            </a:r>
            <a:r>
              <a:rPr lang="pt-BR" sz="2800" smtClean="0">
                <a:solidFill>
                  <a:schemeClr val="tx1"/>
                </a:solidFill>
              </a:rPr>
              <a:t> </a:t>
            </a:r>
            <a:endParaRPr lang="en-US" sz="2400"/>
          </a:p>
        </p:txBody>
      </p:sp>
    </p:spTree>
    <p:extLst>
      <p:ext uri="{BB962C8B-B14F-4D97-AF65-F5344CB8AC3E}">
        <p14:creationId xmlns:p14="http://schemas.microsoft.com/office/powerpoint/2010/main" val="10047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7"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67749" y="886689"/>
            <a:ext cx="11550274" cy="5551056"/>
          </a:xfrm>
        </p:spPr>
        <p:txBody>
          <a:bodyPr/>
          <a:lstStyle/>
          <a:p>
            <a:pPr>
              <a:lnSpc>
                <a:spcPct val="130000"/>
              </a:lnSpc>
              <a:defRPr/>
            </a:pPr>
            <a:r>
              <a:rPr lang="en-AU" b="1" smtClean="0">
                <a:solidFill>
                  <a:schemeClr val="tx1"/>
                </a:solidFill>
              </a:rPr>
              <a:t>Thuật toán Euclide mở rộng:</a:t>
            </a:r>
          </a:p>
          <a:p>
            <a:pPr lvl="1">
              <a:defRPr/>
            </a:pPr>
            <a:r>
              <a:rPr lang="sv-SE"/>
              <a:t>Nếu gcd(a,b) = d thì phương trình bất định ax + by = d có nghiệm nguyên (x,y) và một nghiệm nguyên (x,y) như vậy có thể được tính bằng thuật </a:t>
            </a:r>
            <a:r>
              <a:rPr lang="sv-SE" smtClean="0"/>
              <a:t>toán </a:t>
            </a:r>
            <a:r>
              <a:rPr lang="sv-SE"/>
              <a:t>Euclide mở </a:t>
            </a:r>
            <a:r>
              <a:rPr lang="sv-SE" smtClean="0"/>
              <a:t>rộng. </a:t>
            </a:r>
          </a:p>
          <a:p>
            <a:pPr lvl="1">
              <a:defRPr/>
            </a:pPr>
            <a:r>
              <a:rPr lang="sv-SE"/>
              <a:t>Điều cần và đủ để có nghịch đảo là d = 1 và khi đó x là nghịch đảo của a mod b và y là nghịch đảo của b mod a</a:t>
            </a:r>
            <a:endParaRPr lang="en-AU" smtClean="0">
              <a:solidFill>
                <a:schemeClr val="tx1"/>
              </a:solidFill>
            </a:endParaRPr>
          </a:p>
          <a:p>
            <a:pPr lvl="1">
              <a:lnSpc>
                <a:spcPct val="130000"/>
              </a:lnSpc>
              <a:defRPr/>
            </a:pPr>
            <a:r>
              <a:rPr lang="en-US" smtClean="0">
                <a:solidFill>
                  <a:schemeClr val="tx1"/>
                </a:solidFill>
              </a:rPr>
              <a:t>Ta </a:t>
            </a:r>
            <a:r>
              <a:rPr lang="en-US">
                <a:solidFill>
                  <a:schemeClr val="tx1"/>
                </a:solidFill>
              </a:rPr>
              <a:t>mở rộng thuật toán Euclide:</a:t>
            </a:r>
          </a:p>
          <a:p>
            <a:pPr lvl="2">
              <a:lnSpc>
                <a:spcPct val="130000"/>
              </a:lnSpc>
              <a:defRPr/>
            </a:pPr>
            <a:r>
              <a:rPr lang="en-US">
                <a:solidFill>
                  <a:schemeClr val="tx1"/>
                </a:solidFill>
              </a:rPr>
              <a:t>Tìm ước chung lớn nhất của </a:t>
            </a:r>
            <a:r>
              <a:rPr lang="en-US" smtClean="0">
                <a:solidFill>
                  <a:schemeClr val="tx1"/>
                </a:solidFill>
              </a:rPr>
              <a:t>a </a:t>
            </a:r>
            <a:r>
              <a:rPr lang="en-US">
                <a:solidFill>
                  <a:schemeClr val="tx1"/>
                </a:solidFill>
              </a:rPr>
              <a:t>và b, </a:t>
            </a:r>
          </a:p>
          <a:p>
            <a:pPr lvl="2">
              <a:lnSpc>
                <a:spcPct val="130000"/>
              </a:lnSpc>
              <a:defRPr/>
            </a:pPr>
            <a:r>
              <a:rPr lang="en-US">
                <a:solidFill>
                  <a:schemeClr val="tx1"/>
                </a:solidFill>
              </a:rPr>
              <a:t>Tính nghịch đảo </a:t>
            </a:r>
            <a:r>
              <a:rPr lang="en-US" smtClean="0">
                <a:solidFill>
                  <a:schemeClr val="tx1"/>
                </a:solidFill>
              </a:rPr>
              <a:t>trong </a:t>
            </a:r>
            <a:r>
              <a:rPr lang="en-US">
                <a:solidFill>
                  <a:schemeClr val="tx1"/>
                </a:solidFill>
              </a:rPr>
              <a:t>trường hợp </a:t>
            </a:r>
            <a:r>
              <a:rPr lang="en-US" smtClean="0">
                <a:solidFill>
                  <a:schemeClr val="tx1"/>
                </a:solidFill>
              </a:rPr>
              <a:t>GCD(a, </a:t>
            </a:r>
            <a:r>
              <a:rPr lang="en-US">
                <a:solidFill>
                  <a:schemeClr val="tx1"/>
                </a:solidFill>
              </a:rPr>
              <a:t>b) = 1.</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3019375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584384351"/>
                  </p:ext>
                </p:extLst>
              </p:nvPr>
            </p:nvGraphicFramePr>
            <p:xfrm>
              <a:off x="705852" y="1117479"/>
              <a:ext cx="10908632" cy="5283320"/>
            </p:xfrm>
            <a:graphic>
              <a:graphicData uri="http://schemas.openxmlformats.org/drawingml/2006/table">
                <a:tbl>
                  <a:tblPr firstRow="1" bandRow="1">
                    <a:tableStyleId>{9DCAF9ED-07DC-4A11-8D7F-57B35C25682E}</a:tableStyleId>
                  </a:tblPr>
                  <a:tblGrid>
                    <a:gridCol w="10908632">
                      <a:extLst>
                        <a:ext uri="{9D8B030D-6E8A-4147-A177-3AD203B41FA5}">
                          <a16:colId xmlns:a16="http://schemas.microsoft.com/office/drawing/2014/main" val="373682623"/>
                        </a:ext>
                      </a:extLst>
                    </a:gridCol>
                  </a:tblGrid>
                  <a:tr h="537823">
                    <a:tc>
                      <a:txBody>
                        <a:bodyPr/>
                        <a:lstStyle/>
                        <a:p>
                          <a:r>
                            <a:rPr lang="en-US" sz="2800" smtClean="0"/>
                            <a:t>Thuật</a:t>
                          </a:r>
                          <a:r>
                            <a:rPr lang="en-US" sz="2800" baseline="0" smtClean="0"/>
                            <a:t> toán Euclide mở rộng</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1885103"/>
                      </a:ext>
                    </a:extLst>
                  </a:tr>
                  <a:tr h="980736">
                    <a:tc>
                      <a:txBody>
                        <a:bodyPr/>
                        <a:lstStyle/>
                        <a:p>
                          <a:r>
                            <a:rPr lang="en-US" sz="2800" b="1" smtClean="0"/>
                            <a:t>Input:       </a:t>
                          </a:r>
                          <a:r>
                            <a:rPr lang="en-US" sz="2800" smtClean="0"/>
                            <a:t>Hai số</a:t>
                          </a:r>
                          <a:r>
                            <a:rPr lang="en-US" sz="2800" baseline="0" smtClean="0"/>
                            <a:t> nguyên dương </a:t>
                          </a:r>
                          <a:r>
                            <a:rPr lang="en-US" sz="2800" smtClean="0"/>
                            <a:t>a, b (a </a:t>
                          </a:r>
                          <a:r>
                            <a:rPr lang="en-US" sz="2800" smtClean="0">
                              <a:sym typeface="Symbol" panose="05050102010706020507" pitchFamily="18" charset="2"/>
                            </a:rPr>
                            <a:t> b)</a:t>
                          </a:r>
                          <a:endParaRPr lang="en-US" sz="2800" baseline="0" smtClean="0">
                            <a:sym typeface="Symbol" panose="05050102010706020507" pitchFamily="18" charset="2"/>
                          </a:endParaRPr>
                        </a:p>
                        <a:p>
                          <a:r>
                            <a:rPr lang="en-US" sz="2800" b="1" baseline="0" smtClean="0"/>
                            <a:t>Output:   </a:t>
                          </a:r>
                          <a:r>
                            <a:rPr lang="en-US" sz="2800" baseline="0" smtClean="0"/>
                            <a:t> d = gcd(a, b) và số nguyên x, y thỏa mãn ax + by = d</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670253320"/>
                      </a:ext>
                    </a:extLst>
                  </a:tr>
                  <a:tr h="537823">
                    <a:tc>
                      <a:txBody>
                        <a:bodyPr/>
                        <a:lstStyle/>
                        <a:p>
                          <a:r>
                            <a:rPr lang="en-US" sz="2800" smtClean="0"/>
                            <a:t>1. If</a:t>
                          </a:r>
                          <a:r>
                            <a:rPr lang="en-US" sz="2800" baseline="0" smtClean="0"/>
                            <a:t> b = 0 then d </a:t>
                          </a:r>
                          <a:r>
                            <a:rPr lang="en-US" sz="2800" baseline="0" smtClean="0">
                              <a:sym typeface="Symbol" panose="05050102010706020507" pitchFamily="18" charset="2"/>
                            </a:rPr>
                            <a:t> a, </a:t>
                          </a:r>
                          <a:r>
                            <a:rPr lang="en-US" sz="2800" baseline="0" smtClean="0"/>
                            <a:t>x </a:t>
                          </a:r>
                          <a:r>
                            <a:rPr lang="en-US" sz="2800" baseline="0" smtClean="0">
                              <a:sym typeface="Symbol" panose="05050102010706020507" pitchFamily="18" charset="2"/>
                            </a:rPr>
                            <a:t> 1, </a:t>
                          </a:r>
                          <a:r>
                            <a:rPr lang="en-US" sz="2800" baseline="0" smtClean="0"/>
                            <a:t>y </a:t>
                          </a:r>
                          <a:r>
                            <a:rPr lang="en-US" sz="2800" baseline="0" smtClean="0">
                              <a:sym typeface="Symbol" panose="05050102010706020507" pitchFamily="18" charset="2"/>
                            </a:rPr>
                            <a:t> 0 and Return(d, x, y).</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094169069"/>
                      </a:ext>
                    </a:extLst>
                  </a:tr>
                  <a:tr h="537823">
                    <a:tc>
                      <a:txBody>
                        <a:bodyPr/>
                        <a:lstStyle/>
                        <a:p>
                          <a:r>
                            <a:rPr lang="en-US" sz="2800" smtClean="0"/>
                            <a:t>2.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a14:m>
                          <a:r>
                            <a:rPr lang="en-US" sz="2800" smtClean="0"/>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oMath>
                          </a14:m>
                          <a:r>
                            <a:rPr lang="en-US" sz="2800" smtClean="0"/>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oMath>
                          </a14:m>
                          <a:r>
                            <a:rPr lang="en-US" sz="2800" smtClean="0"/>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a14:m>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12725839"/>
                      </a:ext>
                    </a:extLst>
                  </a:tr>
                  <a:tr h="537823">
                    <a:tc>
                      <a:txBody>
                        <a:bodyPr/>
                        <a:lstStyle/>
                        <a:p>
                          <a:r>
                            <a:rPr lang="en-US" sz="2800" smtClean="0"/>
                            <a:t>3. While</a:t>
                          </a:r>
                          <a:r>
                            <a:rPr lang="en-US" sz="2800" baseline="0" smtClean="0"/>
                            <a:t> b &gt; 0 do</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164029"/>
                      </a:ext>
                    </a:extLst>
                  </a:tr>
                  <a:tr h="537823">
                    <a:tc>
                      <a:txBody>
                        <a:bodyPr/>
                        <a:lstStyle/>
                        <a:p>
                          <a:r>
                            <a:rPr lang="en-US" sz="2800" smtClean="0"/>
                            <a:t>      3.1. </a:t>
                          </a:r>
                          <a14:m>
                            <m:oMath xmlns:m="http://schemas.openxmlformats.org/officeDocument/2006/math">
                              <m:r>
                                <a:rPr lang="en-US" sz="2800" b="0" i="1" smtClean="0">
                                  <a:latin typeface="Cambria Math" panose="02040503050406030204" pitchFamily="18" charset="0"/>
                                </a:rPr>
                                <m:t>𝑞</m:t>
                              </m:r>
                              <m:r>
                                <a:rPr lang="en-US" sz="2800" b="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ea typeface="Cambria Math" panose="02040503050406030204" pitchFamily="18" charset="0"/>
                                    </a:rPr>
                                  </m:ctrlPr>
                                </m:dPr>
                                <m:e>
                                  <m:f>
                                    <m:fPr>
                                      <m:type m:val="skw"/>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𝑎</m:t>
                                      </m:r>
                                    </m:num>
                                    <m:den>
                                      <m:r>
                                        <a:rPr lang="en-US" sz="2800" b="0" i="1" smtClean="0">
                                          <a:latin typeface="Cambria Math" panose="02040503050406030204" pitchFamily="18" charset="0"/>
                                          <a:ea typeface="Cambria Math" panose="02040503050406030204" pitchFamily="18" charset="0"/>
                                        </a:rPr>
                                        <m:t>𝑏</m:t>
                                      </m:r>
                                    </m:den>
                                  </m:f>
                                </m:e>
                              </m:d>
                            </m:oMath>
                          </a14:m>
                          <a:r>
                            <a:rPr lang="en-US" sz="2800" smtClean="0"/>
                            <a:t>,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𝑞𝑏</m:t>
                              </m:r>
                            </m:oMath>
                          </a14:m>
                          <a:r>
                            <a:rPr lang="en-US" sz="2800" smtClean="0"/>
                            <a:t>,</a:t>
                          </a:r>
                          <a:r>
                            <a:rPr lang="en-US" sz="2800" baseline="0" smtClean="0"/>
                            <a:t>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𝑞</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1</m:t>
                                  </m:r>
                                </m:sub>
                              </m:sSub>
                            </m:oMath>
                          </a14:m>
                          <a:r>
                            <a:rPr lang="en-US" sz="2800" smtClean="0"/>
                            <a:t>,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𝑞</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1</m:t>
                                  </m:r>
                                </m:sub>
                              </m:sSub>
                            </m:oMath>
                          </a14:m>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79224324"/>
                      </a:ext>
                    </a:extLst>
                  </a:tr>
                  <a:tr h="537823">
                    <a:tc>
                      <a:txBody>
                        <a:bodyPr/>
                        <a:lstStyle/>
                        <a:p>
                          <a:r>
                            <a:rPr lang="en-US" sz="2800" smtClean="0"/>
                            <a:t>      3.2. </a:t>
                          </a:r>
                          <a14:m>
                            <m:oMath xmlns:m="http://schemas.openxmlformats.org/officeDocument/2006/math">
                              <m:r>
                                <a:rPr lang="en-US" sz="2800" b="0" i="1" smtClean="0">
                                  <a:latin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𝑏</m:t>
                              </m:r>
                            </m:oMath>
                          </a14:m>
                          <a:r>
                            <a:rPr lang="en-US" sz="2800" smtClean="0"/>
                            <a:t>, </a:t>
                          </a:r>
                          <a14:m>
                            <m:oMath xmlns:m="http://schemas.openxmlformats.org/officeDocument/2006/math">
                              <m:r>
                                <a:rPr lang="en-US" sz="2800" b="0" i="1" smtClean="0">
                                  <a:latin typeface="Cambria Math" panose="02040503050406030204" pitchFamily="18" charset="0"/>
                                </a:rPr>
                                <m:t>𝑏</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oMath>
                          </a14:m>
                          <a:r>
                            <a:rPr lang="en-US" sz="2800" smtClean="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1</m:t>
                                  </m:r>
                                </m:sub>
                              </m:sSub>
                            </m:oMath>
                          </a14:m>
                          <a:r>
                            <a:rPr lang="en-US" sz="2800" smtClean="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oMath>
                          </a14:m>
                          <a:r>
                            <a:rPr lang="en-US" sz="2800" smtClean="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1</m:t>
                                  </m:r>
                                </m:sub>
                              </m:sSub>
                            </m:oMath>
                          </a14:m>
                          <a:r>
                            <a:rPr lang="en-US" sz="2800" smtClean="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oMath>
                          </a14:m>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73886176"/>
                      </a:ext>
                    </a:extLst>
                  </a:tr>
                  <a:tr h="537823">
                    <a:tc>
                      <a:txBody>
                        <a:bodyPr/>
                        <a:lstStyle/>
                        <a:p>
                          <a:r>
                            <a:rPr lang="en-US" sz="2800" smtClean="0"/>
                            <a:t>4. d </a:t>
                          </a:r>
                          <a:r>
                            <a:rPr lang="en-US" sz="2800" smtClean="0">
                              <a:sym typeface="Symbol" panose="05050102010706020507" pitchFamily="18" charset="2"/>
                            </a:rPr>
                            <a:t> a, </a:t>
                          </a:r>
                          <a:r>
                            <a:rPr lang="en-US" sz="2800" smtClean="0"/>
                            <a:t>x </a:t>
                          </a:r>
                          <a:r>
                            <a:rPr lang="en-US" sz="2800" smtClean="0">
                              <a:sym typeface="Symbol" panose="05050102010706020507" pitchFamily="18" charset="2"/>
                            </a:rPr>
                            <a:t> x</a:t>
                          </a:r>
                          <a:r>
                            <a:rPr lang="en-US" sz="2800" baseline="-25000" smtClean="0">
                              <a:sym typeface="Symbol" panose="05050102010706020507" pitchFamily="18" charset="2"/>
                            </a:rPr>
                            <a:t>2</a:t>
                          </a:r>
                          <a:r>
                            <a:rPr lang="en-US" sz="2800" baseline="0" smtClean="0">
                              <a:sym typeface="Symbol" panose="05050102010706020507" pitchFamily="18" charset="2"/>
                            </a:rPr>
                            <a:t>, </a:t>
                          </a:r>
                          <a:r>
                            <a:rPr lang="en-US" sz="2800" smtClean="0"/>
                            <a:t>y </a:t>
                          </a:r>
                          <a:r>
                            <a:rPr lang="en-US" sz="2800" smtClean="0">
                              <a:sym typeface="Symbol" panose="05050102010706020507" pitchFamily="18" charset="2"/>
                            </a:rPr>
                            <a:t> y</a:t>
                          </a:r>
                          <a:r>
                            <a:rPr lang="en-US" sz="2800" baseline="-25000" smtClean="0">
                              <a:sym typeface="Symbol" panose="05050102010706020507" pitchFamily="18" charset="2"/>
                            </a:rPr>
                            <a:t>2</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42134788"/>
                      </a:ext>
                    </a:extLst>
                  </a:tr>
                  <a:tr h="537823">
                    <a:tc>
                      <a:txBody>
                        <a:bodyPr/>
                        <a:lstStyle/>
                        <a:p>
                          <a:r>
                            <a:rPr lang="en-US" sz="2800" smtClean="0"/>
                            <a:t>5. Return(d,</a:t>
                          </a:r>
                          <a:r>
                            <a:rPr lang="en-US" sz="2800" baseline="0" smtClean="0"/>
                            <a:t> x, y)</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0898610"/>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584384351"/>
                  </p:ext>
                </p:extLst>
              </p:nvPr>
            </p:nvGraphicFramePr>
            <p:xfrm>
              <a:off x="705852" y="1117479"/>
              <a:ext cx="10908632" cy="5283320"/>
            </p:xfrm>
            <a:graphic>
              <a:graphicData uri="http://schemas.openxmlformats.org/drawingml/2006/table">
                <a:tbl>
                  <a:tblPr firstRow="1" bandRow="1">
                    <a:tableStyleId>{9DCAF9ED-07DC-4A11-8D7F-57B35C25682E}</a:tableStyleId>
                  </a:tblPr>
                  <a:tblGrid>
                    <a:gridCol w="10908632">
                      <a:extLst>
                        <a:ext uri="{9D8B030D-6E8A-4147-A177-3AD203B41FA5}">
                          <a16:colId xmlns:a16="http://schemas.microsoft.com/office/drawing/2014/main" val="373682623"/>
                        </a:ext>
                      </a:extLst>
                    </a:gridCol>
                  </a:tblGrid>
                  <a:tr h="537823">
                    <a:tc>
                      <a:txBody>
                        <a:bodyPr/>
                        <a:lstStyle/>
                        <a:p>
                          <a:r>
                            <a:rPr lang="en-US" sz="2800" smtClean="0"/>
                            <a:t>Thuật</a:t>
                          </a:r>
                          <a:r>
                            <a:rPr lang="en-US" sz="2800" baseline="0" smtClean="0"/>
                            <a:t> toán Euclide mở rộng</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1885103"/>
                      </a:ext>
                    </a:extLst>
                  </a:tr>
                  <a:tr h="980736">
                    <a:tc>
                      <a:txBody>
                        <a:bodyPr/>
                        <a:lstStyle/>
                        <a:p>
                          <a:r>
                            <a:rPr lang="en-US" sz="2800" b="1" smtClean="0"/>
                            <a:t>Input:       </a:t>
                          </a:r>
                          <a:r>
                            <a:rPr lang="en-US" sz="2800" smtClean="0"/>
                            <a:t>Hai số</a:t>
                          </a:r>
                          <a:r>
                            <a:rPr lang="en-US" sz="2800" baseline="0" smtClean="0"/>
                            <a:t> nguyên dương </a:t>
                          </a:r>
                          <a:r>
                            <a:rPr lang="en-US" sz="2800" smtClean="0"/>
                            <a:t>a, b (a </a:t>
                          </a:r>
                          <a:r>
                            <a:rPr lang="en-US" sz="2800" smtClean="0">
                              <a:sym typeface="Symbol" panose="05050102010706020507" pitchFamily="18" charset="2"/>
                            </a:rPr>
                            <a:t> b)</a:t>
                          </a:r>
                          <a:endParaRPr lang="en-US" sz="2800" baseline="0" smtClean="0">
                            <a:sym typeface="Symbol" panose="05050102010706020507" pitchFamily="18" charset="2"/>
                          </a:endParaRPr>
                        </a:p>
                        <a:p>
                          <a:r>
                            <a:rPr lang="en-US" sz="2800" b="1" baseline="0" smtClean="0"/>
                            <a:t>Output</a:t>
                          </a:r>
                          <a:r>
                            <a:rPr lang="en-US" sz="2800" b="1" baseline="0" smtClean="0"/>
                            <a:t>:   </a:t>
                          </a:r>
                          <a:r>
                            <a:rPr lang="en-US" sz="2800" baseline="0" smtClean="0"/>
                            <a:t> </a:t>
                          </a:r>
                          <a:r>
                            <a:rPr lang="en-US" sz="2800" baseline="0" smtClean="0"/>
                            <a:t>d = gcd(a, b) và số nguyên x, y thỏa mãn ax + by = d</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670253320"/>
                      </a:ext>
                    </a:extLst>
                  </a:tr>
                  <a:tr h="537823">
                    <a:tc>
                      <a:txBody>
                        <a:bodyPr/>
                        <a:lstStyle/>
                        <a:p>
                          <a:r>
                            <a:rPr lang="en-US" sz="2800" smtClean="0"/>
                            <a:t>1. </a:t>
                          </a:r>
                          <a:r>
                            <a:rPr lang="en-US" sz="2800" smtClean="0"/>
                            <a:t>If</a:t>
                          </a:r>
                          <a:r>
                            <a:rPr lang="en-US" sz="2800" baseline="0" smtClean="0"/>
                            <a:t> b = 0 then d </a:t>
                          </a:r>
                          <a:r>
                            <a:rPr lang="en-US" sz="2800" baseline="0" smtClean="0">
                              <a:sym typeface="Symbol" panose="05050102010706020507" pitchFamily="18" charset="2"/>
                            </a:rPr>
                            <a:t> a, </a:t>
                          </a:r>
                          <a:r>
                            <a:rPr lang="en-US" sz="2800" baseline="0" smtClean="0"/>
                            <a:t>x </a:t>
                          </a:r>
                          <a:r>
                            <a:rPr lang="en-US" sz="2800" baseline="0" smtClean="0">
                              <a:sym typeface="Symbol" panose="05050102010706020507" pitchFamily="18" charset="2"/>
                            </a:rPr>
                            <a:t> 1, </a:t>
                          </a:r>
                          <a:r>
                            <a:rPr lang="en-US" sz="2800" baseline="0" smtClean="0"/>
                            <a:t>y </a:t>
                          </a:r>
                          <a:r>
                            <a:rPr lang="en-US" sz="2800" baseline="0" smtClean="0">
                              <a:sym typeface="Symbol" panose="05050102010706020507" pitchFamily="18" charset="2"/>
                            </a:rPr>
                            <a:t> 0 and Return(d, x, y).</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noFill/>
                      </a:tcPr>
                    </a:tc>
                    <a:extLst>
                      <a:ext uri="{0D108BD9-81ED-4DB2-BD59-A6C34878D82A}">
                        <a16:rowId xmlns:a16="http://schemas.microsoft.com/office/drawing/2014/main" val="3094169069"/>
                      </a:ext>
                    </a:extLst>
                  </a:tr>
                  <a:tr h="537823">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89888" r="-56" b="-523596"/>
                          </a:stretch>
                        </a:blipFill>
                      </a:tcPr>
                    </a:tc>
                    <a:extLst>
                      <a:ext uri="{0D108BD9-81ED-4DB2-BD59-A6C34878D82A}">
                        <a16:rowId xmlns:a16="http://schemas.microsoft.com/office/drawing/2014/main" val="1912725839"/>
                      </a:ext>
                    </a:extLst>
                  </a:tr>
                  <a:tr h="537823">
                    <a:tc>
                      <a:txBody>
                        <a:bodyPr/>
                        <a:lstStyle/>
                        <a:p>
                          <a:r>
                            <a:rPr lang="en-US" sz="2800" smtClean="0"/>
                            <a:t>3. </a:t>
                          </a:r>
                          <a:r>
                            <a:rPr lang="en-US" sz="2800" smtClean="0"/>
                            <a:t>While</a:t>
                          </a:r>
                          <a:r>
                            <a:rPr lang="en-US" sz="2800" baseline="0" smtClean="0"/>
                            <a:t> b &gt; 0 do</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164029"/>
                      </a:ext>
                    </a:extLst>
                  </a:tr>
                  <a:tr h="537823">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595455" r="-56" b="-329545"/>
                          </a:stretch>
                        </a:blipFill>
                      </a:tcPr>
                    </a:tc>
                    <a:extLst>
                      <a:ext uri="{0D108BD9-81ED-4DB2-BD59-A6C34878D82A}">
                        <a16:rowId xmlns:a16="http://schemas.microsoft.com/office/drawing/2014/main" val="1979224324"/>
                      </a:ext>
                    </a:extLst>
                  </a:tr>
                  <a:tr h="537823">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695455" r="-56" b="-229545"/>
                          </a:stretch>
                        </a:blipFill>
                      </a:tcPr>
                    </a:tc>
                    <a:extLst>
                      <a:ext uri="{0D108BD9-81ED-4DB2-BD59-A6C34878D82A}">
                        <a16:rowId xmlns:a16="http://schemas.microsoft.com/office/drawing/2014/main" val="473886176"/>
                      </a:ext>
                    </a:extLst>
                  </a:tr>
                  <a:tr h="537823">
                    <a:tc>
                      <a:txBody>
                        <a:bodyPr/>
                        <a:lstStyle/>
                        <a:p>
                          <a:r>
                            <a:rPr lang="en-US" sz="2800" smtClean="0"/>
                            <a:t>4. </a:t>
                          </a:r>
                          <a:r>
                            <a:rPr lang="en-US" sz="2800" smtClean="0"/>
                            <a:t>d </a:t>
                          </a:r>
                          <a:r>
                            <a:rPr lang="en-US" sz="2800" smtClean="0">
                              <a:sym typeface="Symbol" panose="05050102010706020507" pitchFamily="18" charset="2"/>
                            </a:rPr>
                            <a:t> a, </a:t>
                          </a:r>
                          <a:r>
                            <a:rPr lang="en-US" sz="2800" smtClean="0"/>
                            <a:t>x </a:t>
                          </a:r>
                          <a:r>
                            <a:rPr lang="en-US" sz="2800" smtClean="0">
                              <a:sym typeface="Symbol" panose="05050102010706020507" pitchFamily="18" charset="2"/>
                            </a:rPr>
                            <a:t> x</a:t>
                          </a:r>
                          <a:r>
                            <a:rPr lang="en-US" sz="2800" baseline="-25000" smtClean="0">
                              <a:sym typeface="Symbol" panose="05050102010706020507" pitchFamily="18" charset="2"/>
                            </a:rPr>
                            <a:t>2</a:t>
                          </a:r>
                          <a:r>
                            <a:rPr lang="en-US" sz="2800" baseline="0" smtClean="0">
                              <a:sym typeface="Symbol" panose="05050102010706020507" pitchFamily="18" charset="2"/>
                            </a:rPr>
                            <a:t>, </a:t>
                          </a:r>
                          <a:r>
                            <a:rPr lang="en-US" sz="2800" smtClean="0"/>
                            <a:t>y </a:t>
                          </a:r>
                          <a:r>
                            <a:rPr lang="en-US" sz="2800" smtClean="0">
                              <a:sym typeface="Symbol" panose="05050102010706020507" pitchFamily="18" charset="2"/>
                            </a:rPr>
                            <a:t> y</a:t>
                          </a:r>
                          <a:r>
                            <a:rPr lang="en-US" sz="2800" baseline="-25000" smtClean="0">
                              <a:sym typeface="Symbol" panose="05050102010706020507" pitchFamily="18" charset="2"/>
                            </a:rPr>
                            <a:t>2</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42134788"/>
                      </a:ext>
                    </a:extLst>
                  </a:tr>
                  <a:tr h="537823">
                    <a:tc>
                      <a:txBody>
                        <a:bodyPr/>
                        <a:lstStyle/>
                        <a:p>
                          <a:r>
                            <a:rPr lang="en-US" sz="2800" smtClean="0"/>
                            <a:t>5. </a:t>
                          </a:r>
                          <a:r>
                            <a:rPr lang="en-US" sz="2800" smtClean="0"/>
                            <a:t>Return(d,</a:t>
                          </a:r>
                          <a:r>
                            <a:rPr lang="en-US" sz="2800" baseline="0" smtClean="0"/>
                            <a:t> x, y)</a:t>
                          </a:r>
                          <a:endParaRPr lang="en-US" sz="2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0898610"/>
                      </a:ext>
                    </a:extLst>
                  </a:tr>
                </a:tbl>
              </a:graphicData>
            </a:graphic>
          </p:graphicFrame>
        </mc:Fallback>
      </mc:AlternateContent>
    </p:spTree>
    <p:extLst>
      <p:ext uri="{BB962C8B-B14F-4D97-AF65-F5344CB8AC3E}">
        <p14:creationId xmlns:p14="http://schemas.microsoft.com/office/powerpoint/2010/main" val="4285663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Áp dụng thuật toán trên với các đầu vào:</a:t>
            </a:r>
          </a:p>
          <a:p>
            <a:pPr lvl="1"/>
            <a:r>
              <a:rPr lang="en-US" smtClean="0"/>
              <a:t>1) a = 1759, b = 550</a:t>
            </a:r>
          </a:p>
          <a:p>
            <a:pPr lvl="1"/>
            <a:r>
              <a:rPr lang="en-US" smtClean="0"/>
              <a:t>2) a = 3458, b = 4864 </a:t>
            </a:r>
            <a:endParaRPr lang="en-US"/>
          </a:p>
        </p:txBody>
      </p:sp>
      <p:sp>
        <p:nvSpPr>
          <p:cNvPr id="3" name="Title 2"/>
          <p:cNvSpPr>
            <a:spLocks noGrp="1"/>
          </p:cNvSpPr>
          <p:nvPr>
            <p:ph type="title"/>
          </p:nvPr>
        </p:nvSpPr>
        <p:spPr/>
        <p:txBody>
          <a:bodyPr/>
          <a:lstStyle/>
          <a:p>
            <a:r>
              <a:rPr lang="en-US" smtClean="0"/>
              <a:t>  </a:t>
            </a:r>
            <a:r>
              <a:rPr lang="en-US"/>
              <a:t>Một số kiến thức toán học</a:t>
            </a:r>
          </a:p>
        </p:txBody>
      </p:sp>
    </p:spTree>
    <p:extLst>
      <p:ext uri="{BB962C8B-B14F-4D97-AF65-F5344CB8AC3E}">
        <p14:creationId xmlns:p14="http://schemas.microsoft.com/office/powerpoint/2010/main" val="3056808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093101" y="815873"/>
            <a:ext cx="7810100" cy="534250"/>
          </a:xfrm>
        </p:spPr>
        <p:txBody>
          <a:bodyPr/>
          <a:lstStyle/>
          <a:p>
            <a:r>
              <a:rPr lang="en-US"/>
              <a:t>a = 1759, b = 550</a:t>
            </a:r>
          </a:p>
        </p:txBody>
      </p:sp>
      <p:sp>
        <p:nvSpPr>
          <p:cNvPr id="3" name="Title 2"/>
          <p:cNvSpPr>
            <a:spLocks noGrp="1"/>
          </p:cNvSpPr>
          <p:nvPr>
            <p:ph type="title"/>
          </p:nvPr>
        </p:nvSpPr>
        <p:spPr/>
        <p:txBody>
          <a:bodyPr/>
          <a:lstStyle/>
          <a:p>
            <a:r>
              <a:rPr lang="en-US" smtClean="0"/>
              <a:t>  </a:t>
            </a:r>
            <a:r>
              <a:rPr lang="en-US"/>
              <a:t>Một số kiến thức toán học</a:t>
            </a:r>
          </a:p>
        </p:txBody>
      </p:sp>
      <p:graphicFrame>
        <p:nvGraphicFramePr>
          <p:cNvPr id="4" name="Table 3"/>
          <p:cNvGraphicFramePr>
            <a:graphicFrameLocks noGrp="1"/>
          </p:cNvGraphicFramePr>
          <p:nvPr>
            <p:extLst>
              <p:ext uri="{D42A27DB-BD31-4B8C-83A1-F6EECF244321}">
                <p14:modId xmlns:p14="http://schemas.microsoft.com/office/powerpoint/2010/main" val="3191322082"/>
              </p:ext>
            </p:extLst>
          </p:nvPr>
        </p:nvGraphicFramePr>
        <p:xfrm>
          <a:off x="124934" y="1218482"/>
          <a:ext cx="8062760" cy="5326651"/>
        </p:xfrm>
        <a:graphic>
          <a:graphicData uri="http://schemas.openxmlformats.org/drawingml/2006/table">
            <a:tbl>
              <a:tblPr firstRow="1" bandRow="1">
                <a:tableStyleId>{21E4AEA4-8DFA-4A89-87EB-49C32662AFE0}</a:tableStyleId>
              </a:tblPr>
              <a:tblGrid>
                <a:gridCol w="806276">
                  <a:extLst>
                    <a:ext uri="{9D8B030D-6E8A-4147-A177-3AD203B41FA5}">
                      <a16:colId xmlns:a16="http://schemas.microsoft.com/office/drawing/2014/main" val="1895100929"/>
                    </a:ext>
                  </a:extLst>
                </a:gridCol>
                <a:gridCol w="806276">
                  <a:extLst>
                    <a:ext uri="{9D8B030D-6E8A-4147-A177-3AD203B41FA5}">
                      <a16:colId xmlns:a16="http://schemas.microsoft.com/office/drawing/2014/main" val="3220609557"/>
                    </a:ext>
                  </a:extLst>
                </a:gridCol>
                <a:gridCol w="806276">
                  <a:extLst>
                    <a:ext uri="{9D8B030D-6E8A-4147-A177-3AD203B41FA5}">
                      <a16:colId xmlns:a16="http://schemas.microsoft.com/office/drawing/2014/main" val="3748696140"/>
                    </a:ext>
                  </a:extLst>
                </a:gridCol>
                <a:gridCol w="806276">
                  <a:extLst>
                    <a:ext uri="{9D8B030D-6E8A-4147-A177-3AD203B41FA5}">
                      <a16:colId xmlns:a16="http://schemas.microsoft.com/office/drawing/2014/main" val="2362422770"/>
                    </a:ext>
                  </a:extLst>
                </a:gridCol>
                <a:gridCol w="806276">
                  <a:extLst>
                    <a:ext uri="{9D8B030D-6E8A-4147-A177-3AD203B41FA5}">
                      <a16:colId xmlns:a16="http://schemas.microsoft.com/office/drawing/2014/main" val="1030570136"/>
                    </a:ext>
                  </a:extLst>
                </a:gridCol>
                <a:gridCol w="806276">
                  <a:extLst>
                    <a:ext uri="{9D8B030D-6E8A-4147-A177-3AD203B41FA5}">
                      <a16:colId xmlns:a16="http://schemas.microsoft.com/office/drawing/2014/main" val="1734073221"/>
                    </a:ext>
                  </a:extLst>
                </a:gridCol>
                <a:gridCol w="806276">
                  <a:extLst>
                    <a:ext uri="{9D8B030D-6E8A-4147-A177-3AD203B41FA5}">
                      <a16:colId xmlns:a16="http://schemas.microsoft.com/office/drawing/2014/main" val="232078190"/>
                    </a:ext>
                  </a:extLst>
                </a:gridCol>
                <a:gridCol w="806276">
                  <a:extLst>
                    <a:ext uri="{9D8B030D-6E8A-4147-A177-3AD203B41FA5}">
                      <a16:colId xmlns:a16="http://schemas.microsoft.com/office/drawing/2014/main" val="3935418679"/>
                    </a:ext>
                  </a:extLst>
                </a:gridCol>
                <a:gridCol w="806276">
                  <a:extLst>
                    <a:ext uri="{9D8B030D-6E8A-4147-A177-3AD203B41FA5}">
                      <a16:colId xmlns:a16="http://schemas.microsoft.com/office/drawing/2014/main" val="1167119148"/>
                    </a:ext>
                  </a:extLst>
                </a:gridCol>
                <a:gridCol w="806276">
                  <a:extLst>
                    <a:ext uri="{9D8B030D-6E8A-4147-A177-3AD203B41FA5}">
                      <a16:colId xmlns:a16="http://schemas.microsoft.com/office/drawing/2014/main" val="122960783"/>
                    </a:ext>
                  </a:extLst>
                </a:gridCol>
              </a:tblGrid>
              <a:tr h="746260">
                <a:tc>
                  <a:txBody>
                    <a:bodyPr/>
                    <a:lstStyle/>
                    <a:p>
                      <a:pPr algn="ctr"/>
                      <a:r>
                        <a:rPr lang="en-US" sz="2400" smtClean="0">
                          <a:latin typeface="Calibri" panose="020F0502020204030204" pitchFamily="34" charset="0"/>
                          <a:cs typeface="Calibri" panose="020F0502020204030204" pitchFamily="34" charset="0"/>
                        </a:rPr>
                        <a:t>q</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r</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x</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y</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a</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b</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x</a:t>
                      </a:r>
                      <a:r>
                        <a:rPr lang="en-US" sz="2400" baseline="-25000" smtClean="0">
                          <a:latin typeface="Calibri" panose="020F0502020204030204" pitchFamily="34" charset="0"/>
                          <a:cs typeface="Calibri" panose="020F0502020204030204" pitchFamily="34" charset="0"/>
                        </a:rPr>
                        <a:t>2</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x</a:t>
                      </a:r>
                      <a:r>
                        <a:rPr lang="en-US" sz="2400" baseline="-250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y</a:t>
                      </a:r>
                      <a:r>
                        <a:rPr lang="en-US" sz="2400" baseline="-25000" smtClean="0">
                          <a:latin typeface="Calibri" panose="020F0502020204030204" pitchFamily="34" charset="0"/>
                          <a:cs typeface="Calibri" panose="020F0502020204030204" pitchFamily="34" charset="0"/>
                        </a:rPr>
                        <a:t>2</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y</a:t>
                      </a:r>
                      <a:r>
                        <a:rPr lang="en-US" sz="2400" baseline="-250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73340986"/>
                  </a:ext>
                </a:extLst>
              </a:tr>
              <a:tr h="849091">
                <a:tc>
                  <a:txBody>
                    <a:bodyPr/>
                    <a:lstStyle/>
                    <a:p>
                      <a:pPr algn="ctr"/>
                      <a:r>
                        <a:rPr lang="en-US" sz="2400" smtClean="0">
                          <a:solidFill>
                            <a:schemeClr val="tx1"/>
                          </a:solidFill>
                          <a:latin typeface="Calibri" panose="020F0502020204030204" pitchFamily="34" charset="0"/>
                          <a:cs typeface="Calibri" panose="020F0502020204030204" pitchFamily="34" charset="0"/>
                        </a:rPr>
                        <a:t>-</a:t>
                      </a: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1759</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550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0</a:t>
                      </a:r>
                      <a:endParaRPr lang="en-US" sz="2400">
                        <a:latin typeface="Calibri" panose="020F0502020204030204" pitchFamily="34" charset="0"/>
                        <a:cs typeface="Calibri" panose="020F0502020204030204" pitchFamily="34" charset="0"/>
                      </a:endParaRPr>
                    </a:p>
                  </a:txBody>
                  <a:tcPr/>
                </a:tc>
                <a:tc>
                  <a:txBody>
                    <a:bodyPr/>
                    <a:lstStyle/>
                    <a:p>
                      <a:pPr algn="ctr"/>
                      <a:r>
                        <a:rPr lang="en-US" sz="2400" smtClean="0">
                          <a:latin typeface="Calibri" panose="020F0502020204030204" pitchFamily="34" charset="0"/>
                          <a:cs typeface="Calibri" panose="020F0502020204030204" pitchFamily="34" charset="0"/>
                        </a:rPr>
                        <a:t>1</a:t>
                      </a: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24503791"/>
                  </a:ext>
                </a:extLst>
              </a:tr>
              <a:tr h="746260">
                <a:tc>
                  <a:txBody>
                    <a:bodyPr/>
                    <a:lstStyle/>
                    <a:p>
                      <a:pPr algn="ct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6821999"/>
                  </a:ext>
                </a:extLst>
              </a:tr>
              <a:tr h="746260">
                <a:tc>
                  <a:txBody>
                    <a:bodyPr/>
                    <a:lstStyle/>
                    <a:p>
                      <a:pPr algn="ct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014759"/>
                  </a:ext>
                </a:extLst>
              </a:tr>
              <a:tr h="746260">
                <a:tc>
                  <a:txBody>
                    <a:bodyPr/>
                    <a:lstStyle/>
                    <a:p>
                      <a:pPr algn="ct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42312899"/>
                  </a:ext>
                </a:extLst>
              </a:tr>
              <a:tr h="746260">
                <a:tc>
                  <a:txBody>
                    <a:bodyPr/>
                    <a:lstStyle/>
                    <a:p>
                      <a:pPr algn="ct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24647685"/>
                  </a:ext>
                </a:extLst>
              </a:tr>
              <a:tr h="746260">
                <a:tc>
                  <a:txBody>
                    <a:bodyPr/>
                    <a:lstStyle/>
                    <a:p>
                      <a:pPr algn="ctr"/>
                      <a:endParaRPr lang="en-US" sz="2400">
                        <a:solidFill>
                          <a:schemeClr val="tx1"/>
                        </a:solidFill>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tc>
                  <a:txBody>
                    <a:bodyPr/>
                    <a:lstStyle/>
                    <a:p>
                      <a:pPr algn="ctr"/>
                      <a:endParaRPr lang="en-US" sz="24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67062349"/>
                  </a:ext>
                </a:extLst>
              </a:tr>
            </a:tbl>
          </a:graphicData>
        </a:graphic>
      </p:graphicFrame>
      <mc:AlternateContent xmlns:mc="http://schemas.openxmlformats.org/markup-compatibility/2006" xmlns:a14="http://schemas.microsoft.com/office/drawing/2010/main">
        <mc:Choice Requires="a14">
          <p:sp>
            <p:nvSpPr>
              <p:cNvPr id="6" name="TextBox 5"/>
              <p:cNvSpPr txBox="1"/>
              <p:nvPr/>
            </p:nvSpPr>
            <p:spPr>
              <a:xfrm>
                <a:off x="8348115" y="2424257"/>
                <a:ext cx="3843885" cy="1384995"/>
              </a:xfrm>
              <a:prstGeom prst="rect">
                <a:avLst/>
              </a:prstGeom>
              <a:noFill/>
            </p:spPr>
            <p:txBody>
              <a:bodyPr wrap="square" rtlCol="0">
                <a:spAutoFit/>
              </a:bodyPr>
              <a:lstStyle/>
              <a:p>
                <a14:m>
                  <m:oMath xmlns:m="http://schemas.openxmlformats.org/officeDocument/2006/math">
                    <m:r>
                      <a:rPr lang="en-US" sz="2800" i="1">
                        <a:latin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1759</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3.</m:t>
                    </m:r>
                  </m:oMath>
                </a14:m>
                <a:r>
                  <a:rPr lang="en-US" sz="2800" smtClean="0">
                    <a:latin typeface="Calibri" panose="020F0502020204030204" pitchFamily="34" charset="0"/>
                    <a:cs typeface="Calibri" panose="020F0502020204030204" pitchFamily="34" charset="0"/>
                  </a:rPr>
                  <a:t>550 = 109</a:t>
                </a:r>
              </a:p>
              <a:p>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3.0</m:t>
                    </m:r>
                    <m:r>
                      <a:rPr lang="en-US" sz="2800" b="0" i="0" smtClean="0">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a:t>
                </a:r>
              </a:p>
              <a:p>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3.1</m:t>
                    </m:r>
                  </m:oMath>
                </a14:m>
                <a:r>
                  <a:rPr lang="en-US" sz="2800" smtClean="0">
                    <a:latin typeface="Calibri" panose="020F0502020204030204" pitchFamily="34" charset="0"/>
                    <a:cs typeface="Calibri" panose="020F0502020204030204" pitchFamily="34" charset="0"/>
                  </a:rPr>
                  <a:t> = -3</a:t>
                </a:r>
                <a:endParaRPr lang="en-US" sz="2800">
                  <a:latin typeface="Calibri" panose="020F0502020204030204" pitchFamily="34" charset="0"/>
                  <a:cs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348115" y="2424257"/>
                <a:ext cx="3843885" cy="1384995"/>
              </a:xfrm>
              <a:prstGeom prst="rect">
                <a:avLst/>
              </a:prstGeom>
              <a:blipFill>
                <a:blip r:embed="rId3"/>
                <a:stretch>
                  <a:fillRect t="-4405" r="-792" b="-11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382966" y="3809252"/>
                <a:ext cx="3843885" cy="1815882"/>
              </a:xfrm>
              <a:prstGeom prst="rect">
                <a:avLst/>
              </a:prstGeom>
              <a:noFill/>
            </p:spPr>
            <p:txBody>
              <a:bodyPr wrap="square" rtlCol="0">
                <a:spAutoFit/>
              </a:bodyPr>
              <a:lstStyle/>
              <a:p>
                <a:r>
                  <a:rPr lang="en-US" sz="2800" smtClean="0">
                    <a:latin typeface="Calibri" panose="020F0502020204030204" pitchFamily="34" charset="0"/>
                    <a:ea typeface="Cambria Math" panose="02040503050406030204" pitchFamily="18" charset="0"/>
                    <a:cs typeface="Calibri" panose="020F0502020204030204" pitchFamily="34" charset="0"/>
                  </a:rPr>
                  <a:t>a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550 </a:t>
                </a:r>
                <a:endParaRPr lang="en-US" sz="2800" i="1">
                  <a:latin typeface="Calibri" panose="020F0502020204030204" pitchFamily="34" charset="0"/>
                  <a:cs typeface="Calibri" panose="020F0502020204030204" pitchFamily="34" charset="0"/>
                </a:endParaRPr>
              </a:p>
              <a:p>
                <a:r>
                  <a:rPr lang="en-US" sz="2800" b="0" i="1" smtClean="0">
                    <a:latin typeface="Calibri" panose="020F0502020204030204" pitchFamily="34" charset="0"/>
                    <a:ea typeface="Cambria Math" panose="02040503050406030204" pitchFamily="18" charset="0"/>
                    <a:cs typeface="Calibri" panose="020F0502020204030204" pitchFamily="34" charset="0"/>
                  </a:rPr>
                  <a:t>b </a:t>
                </a:r>
                <a:r>
                  <a:rPr lang="en-US" sz="2800" b="0" i="1" smtClean="0">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 109</a:t>
                </a:r>
                <a:endParaRPr lang="en-US" sz="2800" b="0" i="1" smtClean="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0;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a:t>
                </a:r>
                <a:endParaRPr lang="en-US" sz="2800" i="1" smtClean="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-3;</a:t>
                </a:r>
                <a:endParaRPr lang="en-US" sz="280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66" y="3809252"/>
                <a:ext cx="3843885" cy="1815882"/>
              </a:xfrm>
              <a:prstGeom prst="rect">
                <a:avLst/>
              </a:prstGeom>
              <a:blipFill>
                <a:blip r:embed="rId4"/>
                <a:stretch>
                  <a:fillRect l="-3170" t="-3356" b="-8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57938" y="1828063"/>
                <a:ext cx="3112168" cy="523220"/>
              </a:xfrm>
              <a:prstGeom prst="rect">
                <a:avLst/>
              </a:prstGeom>
              <a:noFill/>
            </p:spPr>
            <p:txBody>
              <a:bodyPr wrap="square" rtlCol="0">
                <a:spAutoFit/>
              </a:bodyPr>
              <a:lstStyle/>
              <a:p>
                <a14:m>
                  <m:oMath xmlns:m="http://schemas.openxmlformats.org/officeDocument/2006/math">
                    <m:r>
                      <a:rPr lang="en-US" sz="2800" i="1">
                        <a:latin typeface="Cambria Math" panose="02040503050406030204" pitchFamily="18" charset="0"/>
                      </a:rPr>
                      <m:t>𝑞</m:t>
                    </m:r>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f>
                          <m:fPr>
                            <m:type m:val="skw"/>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1759</m:t>
                            </m:r>
                          </m:num>
                          <m:den>
                            <m:r>
                              <a:rPr lang="en-US" sz="2800" i="1">
                                <a:latin typeface="Cambria Math" panose="02040503050406030204" pitchFamily="18" charset="0"/>
                                <a:ea typeface="Cambria Math" panose="02040503050406030204" pitchFamily="18" charset="0"/>
                              </a:rPr>
                              <m:t>550</m:t>
                            </m:r>
                          </m:den>
                        </m:f>
                      </m:e>
                    </m:d>
                  </m:oMath>
                </a14:m>
                <a:r>
                  <a:rPr lang="en-US" sz="2800">
                    <a:latin typeface="Calibri" panose="020F0502020204030204" pitchFamily="34" charset="0"/>
                    <a:cs typeface="Calibri" panose="020F0502020204030204" pitchFamily="34" charset="0"/>
                  </a:rPr>
                  <a:t> = </a:t>
                </a:r>
                <a:r>
                  <a:rPr lang="en-US" sz="2800" b="1" smtClean="0">
                    <a:latin typeface="Calibri" panose="020F0502020204030204" pitchFamily="34" charset="0"/>
                    <a:cs typeface="Calibri" panose="020F0502020204030204" pitchFamily="34" charset="0"/>
                  </a:rPr>
                  <a:t>3</a:t>
                </a:r>
                <a:endParaRPr lang="en-US" sz="2800" b="1">
                  <a:latin typeface="Calibri" panose="020F0502020204030204" pitchFamily="34" charset="0"/>
                  <a:cs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357938" y="1828063"/>
                <a:ext cx="3112168" cy="523220"/>
              </a:xfrm>
              <a:prstGeom prst="rect">
                <a:avLst/>
              </a:prstGeom>
              <a:blipFill>
                <a:blip r:embed="rId5"/>
                <a:stretch>
                  <a:fillRect t="-11628" b="-32558"/>
                </a:stretch>
              </a:blipFill>
            </p:spPr>
            <p:txBody>
              <a:bodyPr/>
              <a:lstStyle/>
              <a:p>
                <a:r>
                  <a:rPr lang="en-US">
                    <a:noFill/>
                  </a:rPr>
                  <a:t> </a:t>
                </a:r>
              </a:p>
            </p:txBody>
          </p:sp>
        </mc:Fallback>
      </mc:AlternateContent>
      <p:sp>
        <p:nvSpPr>
          <p:cNvPr id="9" name="TextBox 8"/>
          <p:cNvSpPr txBox="1"/>
          <p:nvPr/>
        </p:nvSpPr>
        <p:spPr>
          <a:xfrm>
            <a:off x="349523" y="2892295"/>
            <a:ext cx="546652" cy="523220"/>
          </a:xfrm>
          <a:prstGeom prst="rect">
            <a:avLst/>
          </a:prstGeom>
          <a:noFill/>
        </p:spPr>
        <p:txBody>
          <a:bodyPr wrap="square" rtlCol="0">
            <a:spAutoFit/>
          </a:bodyPr>
          <a:lstStyle/>
          <a:p>
            <a:r>
              <a:rPr lang="en-US" sz="2800" b="1" smtClean="0">
                <a:latin typeface="Calibri" panose="020F0502020204030204" pitchFamily="34" charset="0"/>
                <a:cs typeface="Calibri" panose="020F0502020204030204" pitchFamily="34" charset="0"/>
              </a:rPr>
              <a:t>3</a:t>
            </a:r>
            <a:endParaRPr lang="en-US" sz="2800" b="1">
              <a:latin typeface="Calibri" panose="020F0502020204030204" pitchFamily="34" charset="0"/>
              <a:cs typeface="Calibri" panose="020F0502020204030204" pitchFamily="34" charset="0"/>
            </a:endParaRPr>
          </a:p>
        </p:txBody>
      </p:sp>
      <p:sp>
        <p:nvSpPr>
          <p:cNvPr id="10" name="TextBox 9"/>
          <p:cNvSpPr txBox="1"/>
          <p:nvPr/>
        </p:nvSpPr>
        <p:spPr>
          <a:xfrm>
            <a:off x="973623" y="2901008"/>
            <a:ext cx="2421218"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109     1       -3</a:t>
            </a:r>
            <a:endParaRPr lang="en-US" sz="2800">
              <a:latin typeface="Calibri" panose="020F0502020204030204" pitchFamily="34" charset="0"/>
              <a:cs typeface="Calibri" panose="020F0502020204030204" pitchFamily="34" charset="0"/>
            </a:endParaRPr>
          </a:p>
        </p:txBody>
      </p:sp>
      <p:sp>
        <p:nvSpPr>
          <p:cNvPr id="11" name="TextBox 10"/>
          <p:cNvSpPr txBox="1"/>
          <p:nvPr/>
        </p:nvSpPr>
        <p:spPr>
          <a:xfrm>
            <a:off x="3377698" y="2892295"/>
            <a:ext cx="4887443"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550   109      0        1        1      -3</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8348115" y="1830108"/>
                <a:ext cx="3112168"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𝑞</m:t>
                    </m:r>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f>
                          <m:fPr>
                            <m:type m:val="skw"/>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550</m:t>
                            </m:r>
                          </m:num>
                          <m:den>
                            <m:r>
                              <a:rPr lang="en-US" sz="2800" b="0" i="1" smtClean="0">
                                <a:latin typeface="Cambria Math" panose="02040503050406030204" pitchFamily="18" charset="0"/>
                                <a:ea typeface="Cambria Math" panose="02040503050406030204" pitchFamily="18" charset="0"/>
                              </a:rPr>
                              <m:t>109</m:t>
                            </m:r>
                          </m:den>
                        </m:f>
                      </m:e>
                    </m:d>
                  </m:oMath>
                </a14:m>
                <a:r>
                  <a:rPr lang="en-US" sz="2800">
                    <a:latin typeface="Calibri" panose="020F0502020204030204" pitchFamily="34" charset="0"/>
                    <a:cs typeface="Calibri" panose="020F0502020204030204" pitchFamily="34" charset="0"/>
                  </a:rPr>
                  <a:t> = </a:t>
                </a:r>
                <a:r>
                  <a:rPr lang="en-US" sz="2800" b="1" smtClean="0">
                    <a:latin typeface="Calibri" panose="020F0502020204030204" pitchFamily="34" charset="0"/>
                    <a:cs typeface="Calibri" panose="020F0502020204030204" pitchFamily="34" charset="0"/>
                  </a:rPr>
                  <a:t>5</a:t>
                </a:r>
                <a:endParaRPr lang="en-US" sz="2800" b="1">
                  <a:latin typeface="Calibri" panose="020F0502020204030204" pitchFamily="34" charset="0"/>
                  <a:cs typeface="Calibri" panose="020F050202020403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48115" y="1830108"/>
                <a:ext cx="3112168" cy="523220"/>
              </a:xfrm>
              <a:prstGeom prst="rect">
                <a:avLst/>
              </a:prstGeom>
              <a:blipFill>
                <a:blip r:embed="rId6"/>
                <a:stretch>
                  <a:fillRect t="-10465" b="-32558"/>
                </a:stretch>
              </a:blipFill>
            </p:spPr>
            <p:txBody>
              <a:bodyPr/>
              <a:lstStyle/>
              <a:p>
                <a:r>
                  <a:rPr lang="en-US">
                    <a:noFill/>
                  </a:rPr>
                  <a:t> </a:t>
                </a:r>
              </a:p>
            </p:txBody>
          </p:sp>
        </mc:Fallback>
      </mc:AlternateContent>
      <p:sp>
        <p:nvSpPr>
          <p:cNvPr id="13" name="TextBox 12"/>
          <p:cNvSpPr txBox="1"/>
          <p:nvPr/>
        </p:nvSpPr>
        <p:spPr>
          <a:xfrm>
            <a:off x="349523" y="3654607"/>
            <a:ext cx="546652" cy="523220"/>
          </a:xfrm>
          <a:prstGeom prst="rect">
            <a:avLst/>
          </a:prstGeom>
          <a:noFill/>
        </p:spPr>
        <p:txBody>
          <a:bodyPr wrap="square" rtlCol="0">
            <a:spAutoFit/>
          </a:bodyPr>
          <a:lstStyle/>
          <a:p>
            <a:r>
              <a:rPr lang="en-US" sz="2800" b="1" smtClean="0">
                <a:latin typeface="Calibri" panose="020F0502020204030204" pitchFamily="34" charset="0"/>
                <a:cs typeface="Calibri" panose="020F0502020204030204" pitchFamily="34" charset="0"/>
              </a:rPr>
              <a:t>5</a:t>
            </a:r>
            <a:endParaRPr lang="en-US" sz="2800" b="1">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8365540" y="2414955"/>
                <a:ext cx="3843885" cy="1384995"/>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550</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m:t>
                    </m:r>
                  </m:oMath>
                </a14:m>
                <a:r>
                  <a:rPr lang="en-US" sz="2800" smtClean="0">
                    <a:latin typeface="Calibri" panose="020F0502020204030204" pitchFamily="34" charset="0"/>
                    <a:cs typeface="Calibri" panose="020F0502020204030204" pitchFamily="34" charset="0"/>
                  </a:rPr>
                  <a:t>109 = 5</a:t>
                </a:r>
              </a:p>
              <a:p>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5.0</m:t>
                    </m:r>
                    <m:r>
                      <a:rPr lang="en-US" sz="2800" b="0" i="0" smtClean="0">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-5</a:t>
                </a:r>
              </a:p>
              <a:p>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5.(−3)</m:t>
                    </m:r>
                  </m:oMath>
                </a14:m>
                <a:r>
                  <a:rPr lang="en-US" sz="2800" smtClean="0">
                    <a:latin typeface="Calibri" panose="020F0502020204030204" pitchFamily="34" charset="0"/>
                    <a:cs typeface="Calibri" panose="020F0502020204030204" pitchFamily="34" charset="0"/>
                  </a:rPr>
                  <a:t> = 16</a:t>
                </a:r>
                <a:endParaRPr lang="en-US" sz="2800">
                  <a:latin typeface="Calibri" panose="020F0502020204030204" pitchFamily="34" charset="0"/>
                  <a:cs typeface="Calibri" panose="020F050202020403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365540" y="2414955"/>
                <a:ext cx="3843885" cy="1384995"/>
              </a:xfrm>
              <a:prstGeom prst="rect">
                <a:avLst/>
              </a:prstGeom>
              <a:blipFill>
                <a:blip r:embed="rId7"/>
                <a:stretch>
                  <a:fillRect t="-3965" b="-11894"/>
                </a:stretch>
              </a:blipFill>
            </p:spPr>
            <p:txBody>
              <a:bodyPr/>
              <a:lstStyle/>
              <a:p>
                <a:r>
                  <a:rPr lang="en-US">
                    <a:noFill/>
                  </a:rPr>
                  <a:t> </a:t>
                </a:r>
              </a:p>
            </p:txBody>
          </p:sp>
        </mc:Fallback>
      </mc:AlternateContent>
      <p:sp>
        <p:nvSpPr>
          <p:cNvPr id="15" name="TextBox 14"/>
          <p:cNvSpPr txBox="1"/>
          <p:nvPr/>
        </p:nvSpPr>
        <p:spPr>
          <a:xfrm>
            <a:off x="973623" y="3654607"/>
            <a:ext cx="2421218"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5       -5      16</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5"/>
              <p:cNvSpPr txBox="1"/>
              <p:nvPr/>
            </p:nvSpPr>
            <p:spPr>
              <a:xfrm>
                <a:off x="8379371" y="3809252"/>
                <a:ext cx="3843885" cy="1815882"/>
              </a:xfrm>
              <a:prstGeom prst="rect">
                <a:avLst/>
              </a:prstGeom>
              <a:noFill/>
            </p:spPr>
            <p:txBody>
              <a:bodyPr wrap="square" rtlCol="0">
                <a:spAutoFit/>
              </a:bodyPr>
              <a:lstStyle/>
              <a:p>
                <a:r>
                  <a:rPr lang="en-US" sz="2800" smtClean="0">
                    <a:latin typeface="Calibri" panose="020F0502020204030204" pitchFamily="34" charset="0"/>
                    <a:ea typeface="Cambria Math" panose="02040503050406030204" pitchFamily="18" charset="0"/>
                    <a:cs typeface="Calibri" panose="020F0502020204030204" pitchFamily="34" charset="0"/>
                  </a:rPr>
                  <a:t>a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109 </a:t>
                </a:r>
                <a:endParaRPr lang="en-US" sz="2800" i="1">
                  <a:latin typeface="Calibri" panose="020F0502020204030204" pitchFamily="34" charset="0"/>
                  <a:cs typeface="Calibri" panose="020F0502020204030204" pitchFamily="34" charset="0"/>
                </a:endParaRPr>
              </a:p>
              <a:p>
                <a:r>
                  <a:rPr lang="en-US" sz="2800" b="0" i="1" smtClean="0">
                    <a:latin typeface="Calibri" panose="020F0502020204030204" pitchFamily="34" charset="0"/>
                    <a:ea typeface="Cambria Math" panose="02040503050406030204" pitchFamily="18" charset="0"/>
                    <a:cs typeface="Calibri" panose="020F0502020204030204" pitchFamily="34" charset="0"/>
                  </a:rPr>
                  <a:t>b </a:t>
                </a:r>
                <a:r>
                  <a:rPr lang="en-US" sz="2800" b="0" i="1" smtClean="0">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 5</a:t>
                </a:r>
                <a:endParaRPr lang="en-US" sz="2800" b="0" i="1" smtClean="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-5;</a:t>
                </a:r>
                <a:endParaRPr lang="en-US" sz="2800" i="1" smtClean="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-3;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16;</a:t>
                </a:r>
                <a:endParaRPr lang="en-US" sz="2800">
                  <a:latin typeface="Calibri" panose="020F0502020204030204" pitchFamily="34" charset="0"/>
                  <a:cs typeface="Calibri" panose="020F050202020403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379371" y="3809252"/>
                <a:ext cx="3843885" cy="1815882"/>
              </a:xfrm>
              <a:prstGeom prst="rect">
                <a:avLst/>
              </a:prstGeom>
              <a:blipFill>
                <a:blip r:embed="rId8"/>
                <a:stretch>
                  <a:fillRect l="-3333" t="-3356" b="-8725"/>
                </a:stretch>
              </a:blipFill>
            </p:spPr>
            <p:txBody>
              <a:bodyPr/>
              <a:lstStyle/>
              <a:p>
                <a:r>
                  <a:rPr lang="en-US">
                    <a:noFill/>
                  </a:rPr>
                  <a:t> </a:t>
                </a:r>
              </a:p>
            </p:txBody>
          </p:sp>
        </mc:Fallback>
      </mc:AlternateContent>
      <p:sp>
        <p:nvSpPr>
          <p:cNvPr id="17" name="TextBox 16"/>
          <p:cNvSpPr txBox="1"/>
          <p:nvPr/>
        </p:nvSpPr>
        <p:spPr>
          <a:xfrm>
            <a:off x="3376036" y="3654607"/>
            <a:ext cx="4887443"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109     5        1       -5       -3      16</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8" name="TextBox 17"/>
              <p:cNvSpPr txBox="1"/>
              <p:nvPr/>
            </p:nvSpPr>
            <p:spPr>
              <a:xfrm>
                <a:off x="8348115" y="1834759"/>
                <a:ext cx="3112168"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𝑞</m:t>
                    </m:r>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f>
                          <m:fPr>
                            <m:type m:val="skw"/>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109</m:t>
                            </m:r>
                          </m:num>
                          <m:den>
                            <m:r>
                              <a:rPr lang="en-US" sz="2800" b="0" i="1" smtClean="0">
                                <a:latin typeface="Cambria Math" panose="02040503050406030204" pitchFamily="18" charset="0"/>
                                <a:ea typeface="Cambria Math" panose="02040503050406030204" pitchFamily="18" charset="0"/>
                              </a:rPr>
                              <m:t>5</m:t>
                            </m:r>
                          </m:den>
                        </m:f>
                      </m:e>
                    </m:d>
                  </m:oMath>
                </a14:m>
                <a:r>
                  <a:rPr lang="en-US" sz="2800">
                    <a:latin typeface="Calibri" panose="020F0502020204030204" pitchFamily="34" charset="0"/>
                    <a:cs typeface="Calibri" panose="020F0502020204030204" pitchFamily="34" charset="0"/>
                  </a:rPr>
                  <a:t> = </a:t>
                </a:r>
                <a:r>
                  <a:rPr lang="en-US" sz="2800" b="1" smtClean="0">
                    <a:latin typeface="Calibri" panose="020F0502020204030204" pitchFamily="34" charset="0"/>
                    <a:cs typeface="Calibri" panose="020F0502020204030204" pitchFamily="34" charset="0"/>
                  </a:rPr>
                  <a:t>21</a:t>
                </a:r>
                <a:endParaRPr lang="en-US" sz="2800" b="1">
                  <a:latin typeface="Calibri" panose="020F0502020204030204" pitchFamily="34" charset="0"/>
                  <a:cs typeface="Calibri" panose="020F050202020403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8348115" y="1834759"/>
                <a:ext cx="3112168" cy="523220"/>
              </a:xfrm>
              <a:prstGeom prst="rect">
                <a:avLst/>
              </a:prstGeom>
              <a:blipFill>
                <a:blip r:embed="rId9"/>
                <a:stretch>
                  <a:fillRect t="-11628" b="-32558"/>
                </a:stretch>
              </a:blipFill>
            </p:spPr>
            <p:txBody>
              <a:bodyPr/>
              <a:lstStyle/>
              <a:p>
                <a:r>
                  <a:rPr lang="en-US">
                    <a:noFill/>
                  </a:rPr>
                  <a:t> </a:t>
                </a:r>
              </a:p>
            </p:txBody>
          </p:sp>
        </mc:Fallback>
      </mc:AlternateContent>
      <p:sp>
        <p:nvSpPr>
          <p:cNvPr id="19" name="TextBox 18"/>
          <p:cNvSpPr txBox="1"/>
          <p:nvPr/>
        </p:nvSpPr>
        <p:spPr>
          <a:xfrm>
            <a:off x="249508" y="4427429"/>
            <a:ext cx="546652" cy="523220"/>
          </a:xfrm>
          <a:prstGeom prst="rect">
            <a:avLst/>
          </a:prstGeom>
          <a:noFill/>
        </p:spPr>
        <p:txBody>
          <a:bodyPr wrap="square" rtlCol="0">
            <a:spAutoFit/>
          </a:bodyPr>
          <a:lstStyle/>
          <a:p>
            <a:r>
              <a:rPr lang="en-US" sz="2800" b="1" smtClean="0">
                <a:latin typeface="Calibri" panose="020F0502020204030204" pitchFamily="34" charset="0"/>
                <a:cs typeface="Calibri" panose="020F0502020204030204" pitchFamily="34" charset="0"/>
              </a:rPr>
              <a:t>21</a:t>
            </a:r>
            <a:endParaRPr lang="en-US" sz="2800" b="1">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0" name="TextBox 19"/>
              <p:cNvSpPr txBox="1"/>
              <p:nvPr/>
            </p:nvSpPr>
            <p:spPr>
              <a:xfrm>
                <a:off x="8273601" y="2433559"/>
                <a:ext cx="4027762" cy="1384995"/>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109</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21.</m:t>
                    </m:r>
                  </m:oMath>
                </a14:m>
                <a:r>
                  <a:rPr lang="en-US" sz="2800" smtClean="0">
                    <a:latin typeface="Calibri" panose="020F0502020204030204" pitchFamily="34" charset="0"/>
                    <a:cs typeface="Calibri" panose="020F0502020204030204" pitchFamily="34" charset="0"/>
                  </a:rPr>
                  <a:t>5 = 4</a:t>
                </a:r>
              </a:p>
              <a:p>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21.(−5)</m:t>
                    </m:r>
                    <m:r>
                      <a:rPr lang="en-US" sz="2800" b="0" i="0" smtClean="0">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106</a:t>
                </a:r>
              </a:p>
              <a:p>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−3</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21.(16)</m:t>
                    </m:r>
                  </m:oMath>
                </a14:m>
                <a:r>
                  <a:rPr lang="en-US" sz="2800" smtClean="0">
                    <a:latin typeface="Calibri" panose="020F0502020204030204" pitchFamily="34" charset="0"/>
                    <a:cs typeface="Calibri" panose="020F0502020204030204" pitchFamily="34" charset="0"/>
                  </a:rPr>
                  <a:t> = -339</a:t>
                </a:r>
                <a:endParaRPr lang="en-US" sz="2800">
                  <a:latin typeface="Calibri" panose="020F0502020204030204" pitchFamily="34" charset="0"/>
                  <a:cs typeface="Calibri" panose="020F0502020204030204"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273601" y="2433559"/>
                <a:ext cx="4027762" cy="1384995"/>
              </a:xfrm>
              <a:prstGeom prst="rect">
                <a:avLst/>
              </a:prstGeom>
              <a:blipFill>
                <a:blip r:embed="rId10"/>
                <a:stretch>
                  <a:fillRect t="-3965" r="-1513" b="-11894"/>
                </a:stretch>
              </a:blipFill>
            </p:spPr>
            <p:txBody>
              <a:bodyPr/>
              <a:lstStyle/>
              <a:p>
                <a:r>
                  <a:rPr lang="en-US">
                    <a:noFill/>
                  </a:rPr>
                  <a:t> </a:t>
                </a:r>
              </a:p>
            </p:txBody>
          </p:sp>
        </mc:Fallback>
      </mc:AlternateContent>
      <p:sp>
        <p:nvSpPr>
          <p:cNvPr id="21" name="TextBox 20"/>
          <p:cNvSpPr txBox="1"/>
          <p:nvPr/>
        </p:nvSpPr>
        <p:spPr>
          <a:xfrm>
            <a:off x="896175" y="4427429"/>
            <a:ext cx="2803466"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4     106   -339</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p:cNvSpPr txBox="1"/>
              <p:nvPr/>
            </p:nvSpPr>
            <p:spPr>
              <a:xfrm>
                <a:off x="8386561" y="3824751"/>
                <a:ext cx="3843885" cy="1815882"/>
              </a:xfrm>
              <a:prstGeom prst="rect">
                <a:avLst/>
              </a:prstGeom>
              <a:noFill/>
            </p:spPr>
            <p:txBody>
              <a:bodyPr wrap="square" rtlCol="0">
                <a:spAutoFit/>
              </a:bodyPr>
              <a:lstStyle/>
              <a:p>
                <a:r>
                  <a:rPr lang="en-US" sz="2800" smtClean="0">
                    <a:latin typeface="Calibri" panose="020F0502020204030204" pitchFamily="34" charset="0"/>
                    <a:ea typeface="Cambria Math" panose="02040503050406030204" pitchFamily="18" charset="0"/>
                    <a:cs typeface="Calibri" panose="020F0502020204030204" pitchFamily="34" charset="0"/>
                  </a:rPr>
                  <a:t>a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5 </a:t>
                </a:r>
                <a:endParaRPr lang="en-US" sz="2800" i="1">
                  <a:latin typeface="Calibri" panose="020F0502020204030204" pitchFamily="34" charset="0"/>
                  <a:cs typeface="Calibri" panose="020F0502020204030204" pitchFamily="34" charset="0"/>
                </a:endParaRPr>
              </a:p>
              <a:p>
                <a:r>
                  <a:rPr lang="en-US" sz="2800" b="0" i="1" smtClean="0">
                    <a:latin typeface="Calibri" panose="020F0502020204030204" pitchFamily="34" charset="0"/>
                    <a:ea typeface="Cambria Math" panose="02040503050406030204" pitchFamily="18" charset="0"/>
                    <a:cs typeface="Calibri" panose="020F0502020204030204" pitchFamily="34" charset="0"/>
                  </a:rPr>
                  <a:t>b </a:t>
                </a:r>
                <a:r>
                  <a:rPr lang="en-US" sz="2800" b="0" i="1" smtClean="0">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 4</a:t>
                </a:r>
                <a:endParaRPr lang="en-US" sz="2800" b="0" i="1" smtClean="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-5;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106;</a:t>
                </a:r>
                <a:endParaRPr lang="en-US" sz="2800" i="1" smtClean="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16;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-339;</a:t>
                </a:r>
                <a:endParaRPr lang="en-US" sz="2800">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386561" y="3824751"/>
                <a:ext cx="3843885" cy="1815882"/>
              </a:xfrm>
              <a:prstGeom prst="rect">
                <a:avLst/>
              </a:prstGeom>
              <a:blipFill>
                <a:blip r:embed="rId11"/>
                <a:stretch>
                  <a:fillRect l="-3333" t="-3020" b="-8725"/>
                </a:stretch>
              </a:blipFill>
            </p:spPr>
            <p:txBody>
              <a:bodyPr/>
              <a:lstStyle/>
              <a:p>
                <a:r>
                  <a:rPr lang="en-US">
                    <a:noFill/>
                  </a:rPr>
                  <a:t> </a:t>
                </a:r>
              </a:p>
            </p:txBody>
          </p:sp>
        </mc:Fallback>
      </mc:AlternateContent>
      <p:sp>
        <p:nvSpPr>
          <p:cNvPr id="23" name="TextBox 22"/>
          <p:cNvSpPr txBox="1"/>
          <p:nvPr/>
        </p:nvSpPr>
        <p:spPr>
          <a:xfrm>
            <a:off x="3433982" y="4427429"/>
            <a:ext cx="4887443"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5       4       -5     106     16   -339</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TextBox 23"/>
              <p:cNvSpPr txBox="1"/>
              <p:nvPr/>
            </p:nvSpPr>
            <p:spPr>
              <a:xfrm>
                <a:off x="8338292" y="1820430"/>
                <a:ext cx="3112168"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𝑞</m:t>
                    </m:r>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f>
                          <m:fPr>
                            <m:type m:val="skw"/>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5</m:t>
                            </m:r>
                          </m:num>
                          <m:den>
                            <m:r>
                              <a:rPr lang="en-US" sz="2800" b="0" i="1" smtClean="0">
                                <a:latin typeface="Cambria Math" panose="02040503050406030204" pitchFamily="18" charset="0"/>
                                <a:ea typeface="Cambria Math" panose="02040503050406030204" pitchFamily="18" charset="0"/>
                              </a:rPr>
                              <m:t>4</m:t>
                            </m:r>
                          </m:den>
                        </m:f>
                      </m:e>
                    </m:d>
                  </m:oMath>
                </a14:m>
                <a:r>
                  <a:rPr lang="en-US" sz="2800">
                    <a:latin typeface="Calibri" panose="020F0502020204030204" pitchFamily="34" charset="0"/>
                    <a:cs typeface="Calibri" panose="020F0502020204030204" pitchFamily="34" charset="0"/>
                  </a:rPr>
                  <a:t> = </a:t>
                </a:r>
                <a:r>
                  <a:rPr lang="en-US" sz="2800" b="1" smtClean="0">
                    <a:latin typeface="Calibri" panose="020F0502020204030204" pitchFamily="34" charset="0"/>
                    <a:cs typeface="Calibri" panose="020F0502020204030204" pitchFamily="34" charset="0"/>
                  </a:rPr>
                  <a:t>1</a:t>
                </a:r>
                <a:endParaRPr lang="en-US" sz="2800" b="1">
                  <a:latin typeface="Calibri" panose="020F0502020204030204" pitchFamily="34" charset="0"/>
                  <a:cs typeface="Calibri" panose="020F050202020403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338292" y="1820430"/>
                <a:ext cx="3112168" cy="523220"/>
              </a:xfrm>
              <a:prstGeom prst="rect">
                <a:avLst/>
              </a:prstGeom>
              <a:blipFill>
                <a:blip r:embed="rId12"/>
                <a:stretch>
                  <a:fillRect t="-11765" b="-34118"/>
                </a:stretch>
              </a:blipFill>
            </p:spPr>
            <p:txBody>
              <a:bodyPr/>
              <a:lstStyle/>
              <a:p>
                <a:r>
                  <a:rPr lang="en-US">
                    <a:noFill/>
                  </a:rPr>
                  <a:t> </a:t>
                </a:r>
              </a:p>
            </p:txBody>
          </p:sp>
        </mc:Fallback>
      </mc:AlternateContent>
      <p:sp>
        <p:nvSpPr>
          <p:cNvPr id="25" name="TextBox 24"/>
          <p:cNvSpPr txBox="1"/>
          <p:nvPr/>
        </p:nvSpPr>
        <p:spPr>
          <a:xfrm>
            <a:off x="324624" y="5168721"/>
            <a:ext cx="546652" cy="523220"/>
          </a:xfrm>
          <a:prstGeom prst="rect">
            <a:avLst/>
          </a:prstGeom>
          <a:noFill/>
        </p:spPr>
        <p:txBody>
          <a:bodyPr wrap="square" rtlCol="0">
            <a:spAutoFit/>
          </a:bodyPr>
          <a:lstStyle/>
          <a:p>
            <a:r>
              <a:rPr lang="en-US" sz="2800" b="1" smtClean="0">
                <a:latin typeface="Calibri" panose="020F0502020204030204" pitchFamily="34" charset="0"/>
                <a:cs typeface="Calibri" panose="020F0502020204030204" pitchFamily="34" charset="0"/>
              </a:rPr>
              <a:t>1</a:t>
            </a:r>
            <a:endParaRPr lang="en-US" sz="2800" b="1">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6" name="TextBox 25"/>
              <p:cNvSpPr txBox="1"/>
              <p:nvPr/>
            </p:nvSpPr>
            <p:spPr>
              <a:xfrm>
                <a:off x="8273601" y="2439756"/>
                <a:ext cx="4159749" cy="1384995"/>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𝑟</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a14:m>
                <a:r>
                  <a:rPr lang="en-US" sz="2800" smtClean="0">
                    <a:latin typeface="Calibri" panose="020F0502020204030204" pitchFamily="34" charset="0"/>
                    <a:cs typeface="Calibri" panose="020F0502020204030204" pitchFamily="34" charset="0"/>
                  </a:rPr>
                  <a:t>4 = 1</a:t>
                </a:r>
              </a:p>
              <a:p>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r>
                      <a:rPr lang="en-US" sz="2800" b="0" i="0" smtClean="0">
                        <a:latin typeface="Cambria Math" panose="02040503050406030204" pitchFamily="18" charset="0"/>
                        <a:ea typeface="Cambria Math" panose="02040503050406030204" pitchFamily="18" charset="0"/>
                      </a:rPr>
                      <m:t>106=</m:t>
                    </m:r>
                  </m:oMath>
                </a14:m>
                <a:r>
                  <a:rPr lang="en-US" sz="2800" smtClean="0">
                    <a:latin typeface="Calibri" panose="020F0502020204030204" pitchFamily="34" charset="0"/>
                    <a:cs typeface="Calibri" panose="020F0502020204030204" pitchFamily="34" charset="0"/>
                  </a:rPr>
                  <a:t> -111</a:t>
                </a:r>
              </a:p>
              <a:p>
                <a14:m>
                  <m:oMath xmlns:m="http://schemas.openxmlformats.org/officeDocument/2006/math">
                    <m:r>
                      <a:rPr lang="en-US" sz="2800" i="1">
                        <a:latin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16</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1.(−339)</m:t>
                    </m:r>
                  </m:oMath>
                </a14:m>
                <a:r>
                  <a:rPr lang="en-US" sz="2800" smtClean="0">
                    <a:latin typeface="Calibri" panose="020F0502020204030204" pitchFamily="34" charset="0"/>
                    <a:cs typeface="Calibri" panose="020F0502020204030204" pitchFamily="34" charset="0"/>
                  </a:rPr>
                  <a:t> = 355</a:t>
                </a:r>
                <a:endParaRPr lang="en-US" sz="2800">
                  <a:latin typeface="Calibri" panose="020F0502020204030204" pitchFamily="34" charset="0"/>
                  <a:cs typeface="Calibri" panose="020F050202020403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273601" y="2439756"/>
                <a:ext cx="4159749" cy="1384995"/>
              </a:xfrm>
              <a:prstGeom prst="rect">
                <a:avLst/>
              </a:prstGeom>
              <a:blipFill>
                <a:blip r:embed="rId13"/>
                <a:stretch>
                  <a:fillRect t="-3965" r="-439" b="-11894"/>
                </a:stretch>
              </a:blipFill>
            </p:spPr>
            <p:txBody>
              <a:bodyPr/>
              <a:lstStyle/>
              <a:p>
                <a:r>
                  <a:rPr lang="en-US">
                    <a:noFill/>
                  </a:rPr>
                  <a:t> </a:t>
                </a:r>
              </a:p>
            </p:txBody>
          </p:sp>
        </mc:Fallback>
      </mc:AlternateContent>
      <p:sp>
        <p:nvSpPr>
          <p:cNvPr id="27" name="TextBox 26"/>
          <p:cNvSpPr txBox="1"/>
          <p:nvPr/>
        </p:nvSpPr>
        <p:spPr>
          <a:xfrm>
            <a:off x="881786" y="5144277"/>
            <a:ext cx="2803466"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1     -111   335</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8375776" y="3802795"/>
                <a:ext cx="3843885" cy="1815882"/>
              </a:xfrm>
              <a:prstGeom prst="rect">
                <a:avLst/>
              </a:prstGeom>
              <a:noFill/>
            </p:spPr>
            <p:txBody>
              <a:bodyPr wrap="square" rtlCol="0">
                <a:spAutoFit/>
              </a:bodyPr>
              <a:lstStyle/>
              <a:p>
                <a:r>
                  <a:rPr lang="en-US" sz="2800" smtClean="0">
                    <a:latin typeface="Calibri" panose="020F0502020204030204" pitchFamily="34" charset="0"/>
                    <a:ea typeface="Cambria Math" panose="02040503050406030204" pitchFamily="18" charset="0"/>
                    <a:cs typeface="Calibri" panose="020F0502020204030204" pitchFamily="34" charset="0"/>
                  </a:rPr>
                  <a:t>a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4 </a:t>
                </a:r>
                <a:endParaRPr lang="en-US" sz="2800" i="1">
                  <a:latin typeface="Calibri" panose="020F0502020204030204" pitchFamily="34" charset="0"/>
                  <a:cs typeface="Calibri" panose="020F0502020204030204" pitchFamily="34" charset="0"/>
                </a:endParaRPr>
              </a:p>
              <a:p>
                <a:r>
                  <a:rPr lang="en-US" sz="2800" b="0" i="1" smtClean="0">
                    <a:latin typeface="Calibri" panose="020F0502020204030204" pitchFamily="34" charset="0"/>
                    <a:ea typeface="Cambria Math" panose="02040503050406030204" pitchFamily="18" charset="0"/>
                    <a:cs typeface="Calibri" panose="020F0502020204030204" pitchFamily="34" charset="0"/>
                  </a:rPr>
                  <a:t>b </a:t>
                </a:r>
                <a:r>
                  <a:rPr lang="en-US" sz="2800" b="0" i="1" smtClean="0">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 1</a:t>
                </a:r>
                <a:endParaRPr lang="en-US" sz="2800" b="0" i="1" smtClean="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106;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-111;</a:t>
                </a:r>
                <a:endParaRPr lang="en-US" sz="2800" i="1" smtClean="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-339;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355;</a:t>
                </a:r>
                <a:endParaRPr lang="en-US" sz="280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375776" y="3802795"/>
                <a:ext cx="3843885" cy="1815882"/>
              </a:xfrm>
              <a:prstGeom prst="rect">
                <a:avLst/>
              </a:prstGeom>
              <a:blipFill>
                <a:blip r:embed="rId14"/>
                <a:stretch>
                  <a:fillRect l="-3328" t="-3356" b="-8725"/>
                </a:stretch>
              </a:blipFill>
            </p:spPr>
            <p:txBody>
              <a:bodyPr/>
              <a:lstStyle/>
              <a:p>
                <a:r>
                  <a:rPr lang="en-US">
                    <a:noFill/>
                  </a:rPr>
                  <a:t> </a:t>
                </a:r>
              </a:p>
            </p:txBody>
          </p:sp>
        </mc:Fallback>
      </mc:AlternateContent>
      <p:sp>
        <p:nvSpPr>
          <p:cNvPr id="29" name="TextBox 28"/>
          <p:cNvSpPr txBox="1"/>
          <p:nvPr/>
        </p:nvSpPr>
        <p:spPr>
          <a:xfrm>
            <a:off x="3433982" y="5110348"/>
            <a:ext cx="4887443"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4       1      106  -111  -339   355</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8367761" y="1812277"/>
                <a:ext cx="3112168" cy="523220"/>
              </a:xfrm>
              <a:prstGeom prst="rect">
                <a:avLst/>
              </a:prstGeom>
              <a:noFill/>
            </p:spPr>
            <p:txBody>
              <a:bodyPr wrap="square" rtlCol="0">
                <a:spAutoFit/>
              </a:bodyPr>
              <a:lstStyle/>
              <a:p>
                <a14:m>
                  <m:oMath xmlns:m="http://schemas.openxmlformats.org/officeDocument/2006/math">
                    <m:r>
                      <a:rPr lang="en-US" sz="2800" i="1" smtClean="0">
                        <a:latin typeface="Cambria Math" panose="02040503050406030204" pitchFamily="18" charset="0"/>
                      </a:rPr>
                      <m:t>𝑞</m:t>
                    </m:r>
                    <m:r>
                      <a:rPr lang="en-US" sz="2800" i="1">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ea typeface="Cambria Math" panose="02040503050406030204" pitchFamily="18" charset="0"/>
                          </a:rPr>
                        </m:ctrlPr>
                      </m:dPr>
                      <m:e>
                        <m:f>
                          <m:fPr>
                            <m:type m:val="skw"/>
                            <m:ctrlPr>
                              <a:rPr lang="en-US" sz="2800" i="1">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4</m:t>
                            </m:r>
                          </m:num>
                          <m:den>
                            <m:r>
                              <a:rPr lang="en-US" sz="2800" b="0" i="1" smtClean="0">
                                <a:latin typeface="Cambria Math" panose="02040503050406030204" pitchFamily="18" charset="0"/>
                                <a:ea typeface="Cambria Math" panose="02040503050406030204" pitchFamily="18" charset="0"/>
                              </a:rPr>
                              <m:t>1</m:t>
                            </m:r>
                          </m:den>
                        </m:f>
                      </m:e>
                    </m:d>
                  </m:oMath>
                </a14:m>
                <a:r>
                  <a:rPr lang="en-US" sz="2800">
                    <a:latin typeface="Calibri" panose="020F0502020204030204" pitchFamily="34" charset="0"/>
                    <a:cs typeface="Calibri" panose="020F0502020204030204" pitchFamily="34" charset="0"/>
                  </a:rPr>
                  <a:t> = </a:t>
                </a:r>
                <a:r>
                  <a:rPr lang="en-US" sz="2800" b="1" smtClean="0">
                    <a:latin typeface="Calibri" panose="020F0502020204030204" pitchFamily="34" charset="0"/>
                    <a:cs typeface="Calibri" panose="020F0502020204030204" pitchFamily="34" charset="0"/>
                  </a:rPr>
                  <a:t>4</a:t>
                </a:r>
                <a:endParaRPr lang="en-US" sz="2800" b="1">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367761" y="1812277"/>
                <a:ext cx="3112168" cy="523220"/>
              </a:xfrm>
              <a:prstGeom prst="rect">
                <a:avLst/>
              </a:prstGeom>
              <a:blipFill>
                <a:blip r:embed="rId15"/>
                <a:stretch>
                  <a:fillRect t="-10465" b="-32558"/>
                </a:stretch>
              </a:blipFill>
            </p:spPr>
            <p:txBody>
              <a:bodyPr/>
              <a:lstStyle/>
              <a:p>
                <a:r>
                  <a:rPr lang="en-US">
                    <a:noFill/>
                  </a:rPr>
                  <a:t> </a:t>
                </a:r>
              </a:p>
            </p:txBody>
          </p:sp>
        </mc:Fallback>
      </mc:AlternateContent>
      <p:sp>
        <p:nvSpPr>
          <p:cNvPr id="31" name="TextBox 30"/>
          <p:cNvSpPr txBox="1"/>
          <p:nvPr/>
        </p:nvSpPr>
        <p:spPr>
          <a:xfrm>
            <a:off x="319946" y="5856927"/>
            <a:ext cx="546652" cy="523220"/>
          </a:xfrm>
          <a:prstGeom prst="rect">
            <a:avLst/>
          </a:prstGeom>
          <a:noFill/>
        </p:spPr>
        <p:txBody>
          <a:bodyPr wrap="square" rtlCol="0">
            <a:spAutoFit/>
          </a:bodyPr>
          <a:lstStyle/>
          <a:p>
            <a:r>
              <a:rPr lang="en-US" sz="2800" b="1" smtClean="0">
                <a:latin typeface="Calibri" panose="020F0502020204030204" pitchFamily="34" charset="0"/>
                <a:cs typeface="Calibri" panose="020F0502020204030204" pitchFamily="34" charset="0"/>
              </a:rPr>
              <a:t>4</a:t>
            </a:r>
            <a:endParaRPr lang="en-US" sz="2800" b="1">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p:cNvSpPr txBox="1"/>
              <p:nvPr/>
            </p:nvSpPr>
            <p:spPr>
              <a:xfrm>
                <a:off x="8302613" y="2466938"/>
                <a:ext cx="4587845" cy="1200329"/>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oMath>
                </a14:m>
                <a:r>
                  <a:rPr lang="en-US" sz="2400" smtClean="0">
                    <a:latin typeface="Calibri" panose="020F0502020204030204" pitchFamily="34" charset="0"/>
                    <a:cs typeface="Calibri" panose="020F0502020204030204" pitchFamily="34" charset="0"/>
                  </a:rPr>
                  <a:t>1 = 0</a:t>
                </a:r>
              </a:p>
              <a:p>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106</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ea typeface="Cambria Math" panose="02040503050406030204" pitchFamily="18" charset="0"/>
                      </a:rPr>
                      <m:t>(−111)=</m:t>
                    </m:r>
                  </m:oMath>
                </a14:m>
                <a:r>
                  <a:rPr lang="en-US" sz="2400" smtClean="0">
                    <a:latin typeface="Calibri" panose="020F0502020204030204" pitchFamily="34" charset="0"/>
                    <a:cs typeface="Calibri" panose="020F0502020204030204" pitchFamily="34" charset="0"/>
                  </a:rPr>
                  <a:t>550</a:t>
                </a:r>
              </a:p>
              <a:p>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−339</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4.(355)</m:t>
                    </m:r>
                  </m:oMath>
                </a14:m>
                <a:r>
                  <a:rPr lang="en-US" sz="2400" smtClean="0">
                    <a:latin typeface="Calibri" panose="020F0502020204030204" pitchFamily="34" charset="0"/>
                    <a:cs typeface="Calibri" panose="020F0502020204030204" pitchFamily="34" charset="0"/>
                  </a:rPr>
                  <a:t> = -1759</a:t>
                </a:r>
                <a:endParaRPr lang="en-US" sz="2400">
                  <a:latin typeface="Calibri" panose="020F0502020204030204" pitchFamily="34" charset="0"/>
                  <a:cs typeface="Calibri" panose="020F0502020204030204" pitchFamily="34"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302613" y="2466938"/>
                <a:ext cx="4587845" cy="1200329"/>
              </a:xfrm>
              <a:prstGeom prst="rect">
                <a:avLst/>
              </a:prstGeom>
              <a:blipFill>
                <a:blip r:embed="rId16"/>
                <a:stretch>
                  <a:fillRect l="-398" t="-4061" b="-10660"/>
                </a:stretch>
              </a:blipFill>
            </p:spPr>
            <p:txBody>
              <a:bodyPr/>
              <a:lstStyle/>
              <a:p>
                <a:r>
                  <a:rPr lang="en-US">
                    <a:noFill/>
                  </a:rPr>
                  <a:t> </a:t>
                </a:r>
              </a:p>
            </p:txBody>
          </p:sp>
        </mc:Fallback>
      </mc:AlternateContent>
      <p:sp>
        <p:nvSpPr>
          <p:cNvPr id="33" name="TextBox 32"/>
          <p:cNvSpPr txBox="1"/>
          <p:nvPr/>
        </p:nvSpPr>
        <p:spPr>
          <a:xfrm>
            <a:off x="881786" y="5856927"/>
            <a:ext cx="2803466"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0     550  -1759</a:t>
            </a:r>
            <a:endParaRPr lang="en-US" sz="28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TextBox 33"/>
              <p:cNvSpPr txBox="1"/>
              <p:nvPr/>
            </p:nvSpPr>
            <p:spPr>
              <a:xfrm>
                <a:off x="8385898" y="3809252"/>
                <a:ext cx="3843885" cy="1815882"/>
              </a:xfrm>
              <a:prstGeom prst="rect">
                <a:avLst/>
              </a:prstGeom>
              <a:noFill/>
            </p:spPr>
            <p:txBody>
              <a:bodyPr wrap="square" rtlCol="0">
                <a:spAutoFit/>
              </a:bodyPr>
              <a:lstStyle/>
              <a:p>
                <a:r>
                  <a:rPr lang="en-US" sz="2800" smtClean="0">
                    <a:latin typeface="Calibri" panose="020F0502020204030204" pitchFamily="34" charset="0"/>
                    <a:ea typeface="Cambria Math" panose="02040503050406030204" pitchFamily="18" charset="0"/>
                    <a:cs typeface="Calibri" panose="020F0502020204030204" pitchFamily="34" charset="0"/>
                  </a:rPr>
                  <a:t>a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1 </a:t>
                </a:r>
                <a:endParaRPr lang="en-US" sz="2800" i="1">
                  <a:latin typeface="Calibri" panose="020F0502020204030204" pitchFamily="34" charset="0"/>
                  <a:cs typeface="Calibri" panose="020F0502020204030204" pitchFamily="34" charset="0"/>
                </a:endParaRPr>
              </a:p>
              <a:p>
                <a:r>
                  <a:rPr lang="en-US" sz="2800" b="0" i="1" smtClean="0">
                    <a:latin typeface="Calibri" panose="020F0502020204030204" pitchFamily="34" charset="0"/>
                    <a:ea typeface="Cambria Math" panose="02040503050406030204" pitchFamily="18" charset="0"/>
                    <a:cs typeface="Calibri" panose="020F0502020204030204" pitchFamily="34" charset="0"/>
                  </a:rPr>
                  <a:t>b </a:t>
                </a:r>
                <a:r>
                  <a:rPr lang="en-US" sz="2800" b="0" i="1" smtClean="0">
                    <a:latin typeface="Calibri" panose="020F0502020204030204" pitchFamily="34" charset="0"/>
                    <a:ea typeface="Cambria Math" panose="02040503050406030204" pitchFamily="18" charset="0"/>
                    <a:cs typeface="Calibri" panose="020F0502020204030204" pitchFamily="34" charset="0"/>
                    <a:sym typeface="Symbol" panose="05050102010706020507" pitchFamily="18" charset="2"/>
                  </a:rPr>
                  <a:t> 0</a:t>
                </a:r>
                <a:endParaRPr lang="en-US" sz="2800" b="0" i="1" smtClean="0">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smtClean="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rPr>
                  <a:t>-111;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550 </m:t>
                    </m:r>
                  </m:oMath>
                </a14:m>
                <a:r>
                  <a:rPr lang="en-US" sz="2800" smtClean="0">
                    <a:latin typeface="Calibri" panose="020F0502020204030204" pitchFamily="34" charset="0"/>
                    <a:cs typeface="Calibri" panose="020F0502020204030204" pitchFamily="34" charset="0"/>
                  </a:rPr>
                  <a:t>;</a:t>
                </a:r>
                <a:endParaRPr lang="en-US" sz="2800" i="1" smtClean="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r>
                      <a:rPr lang="en-US" sz="2800" i="1">
                        <a:latin typeface="Cambria Math" panose="02040503050406030204" pitchFamily="18" charset="0"/>
                        <a:ea typeface="Cambria Math" panose="02040503050406030204" pitchFamily="18" charset="0"/>
                      </a:rPr>
                      <m:t>←</m:t>
                    </m:r>
                  </m:oMath>
                </a14:m>
                <a:r>
                  <a:rPr lang="en-US" sz="2800">
                    <a:latin typeface="Calibri" panose="020F0502020204030204" pitchFamily="34" charset="0"/>
                    <a:cs typeface="Calibri" panose="020F0502020204030204" pitchFamily="34" charset="0"/>
                  </a:rPr>
                  <a:t> 355;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−1759</m:t>
                    </m:r>
                  </m:oMath>
                </a14:m>
                <a:r>
                  <a:rPr lang="en-US" sz="2800" smtClean="0">
                    <a:latin typeface="Calibri" panose="020F0502020204030204" pitchFamily="34" charset="0"/>
                    <a:cs typeface="Calibri" panose="020F0502020204030204" pitchFamily="34" charset="0"/>
                  </a:rPr>
                  <a:t>;</a:t>
                </a:r>
                <a:endParaRPr lang="en-US" sz="2800">
                  <a:latin typeface="Calibri" panose="020F0502020204030204" pitchFamily="34" charset="0"/>
                  <a:cs typeface="Calibri" panose="020F0502020204030204" pitchFamily="34"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8385898" y="3809252"/>
                <a:ext cx="3843885" cy="1815882"/>
              </a:xfrm>
              <a:prstGeom prst="rect">
                <a:avLst/>
              </a:prstGeom>
              <a:blipFill>
                <a:blip r:embed="rId17"/>
                <a:stretch>
                  <a:fillRect l="-3333" t="-3356" r="-159" b="-8725"/>
                </a:stretch>
              </a:blipFill>
            </p:spPr>
            <p:txBody>
              <a:bodyPr/>
              <a:lstStyle/>
              <a:p>
                <a:r>
                  <a:rPr lang="en-US">
                    <a:noFill/>
                  </a:rPr>
                  <a:t> </a:t>
                </a:r>
              </a:p>
            </p:txBody>
          </p:sp>
        </mc:Fallback>
      </mc:AlternateContent>
      <p:sp>
        <p:nvSpPr>
          <p:cNvPr id="35" name="TextBox 34"/>
          <p:cNvSpPr txBox="1"/>
          <p:nvPr/>
        </p:nvSpPr>
        <p:spPr>
          <a:xfrm>
            <a:off x="3412962" y="5871983"/>
            <a:ext cx="4948724"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  1       0     -111   550   355  -1759</a:t>
            </a:r>
            <a:endParaRPr lang="en-US" sz="2800">
              <a:latin typeface="Calibri" panose="020F0502020204030204" pitchFamily="34" charset="0"/>
              <a:cs typeface="Calibri" panose="020F0502020204030204" pitchFamily="34" charset="0"/>
            </a:endParaRPr>
          </a:p>
        </p:txBody>
      </p:sp>
      <p:sp>
        <p:nvSpPr>
          <p:cNvPr id="36" name="Oval 35"/>
          <p:cNvSpPr/>
          <p:nvPr/>
        </p:nvSpPr>
        <p:spPr>
          <a:xfrm>
            <a:off x="4246180" y="5867437"/>
            <a:ext cx="522890" cy="5382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317745" y="2335279"/>
            <a:ext cx="3853708" cy="523220"/>
          </a:xfrm>
          <a:prstGeom prst="rect">
            <a:avLst/>
          </a:prstGeom>
          <a:solidFill>
            <a:schemeClr val="accent6">
              <a:lumMod val="20000"/>
              <a:lumOff val="80000"/>
            </a:schemeClr>
          </a:solidFill>
          <a:ln w="38100">
            <a:solidFill>
              <a:schemeClr val="bg2">
                <a:lumMod val="50000"/>
              </a:schemeClr>
            </a:solidFill>
          </a:ln>
        </p:spPr>
        <p:txBody>
          <a:bodyPr wrap="square" rtlCol="0">
            <a:spAutoFit/>
          </a:bodyPr>
          <a:lstStyle/>
          <a:p>
            <a:r>
              <a:rPr lang="en-US" sz="2800" smtClean="0">
                <a:latin typeface="Calibri" panose="020F0502020204030204" pitchFamily="34" charset="0"/>
                <a:cs typeface="Calibri" panose="020F0502020204030204" pitchFamily="34" charset="0"/>
              </a:rPr>
              <a:t>d = 1, x </a:t>
            </a:r>
            <a:r>
              <a:rPr lang="en-US" sz="2800" smtClean="0">
                <a:latin typeface="Calibri" panose="020F0502020204030204" pitchFamily="34" charset="0"/>
                <a:cs typeface="Calibri" panose="020F0502020204030204" pitchFamily="34" charset="0"/>
                <a:sym typeface="Symbol" panose="05050102010706020507" pitchFamily="18" charset="2"/>
              </a:rPr>
              <a:t> -111, y  355</a:t>
            </a:r>
            <a:r>
              <a:rPr lang="en-US" smtClean="0">
                <a:sym typeface="Symbol" panose="05050102010706020507" pitchFamily="18" charset="2"/>
              </a:rPr>
              <a:t> </a:t>
            </a:r>
            <a:endParaRPr lang="en-US"/>
          </a:p>
        </p:txBody>
      </p:sp>
      <p:sp>
        <p:nvSpPr>
          <p:cNvPr id="38" name="TextBox 37"/>
          <p:cNvSpPr txBox="1"/>
          <p:nvPr/>
        </p:nvSpPr>
        <p:spPr>
          <a:xfrm>
            <a:off x="8235804" y="3659322"/>
            <a:ext cx="3935649" cy="1338828"/>
          </a:xfrm>
          <a:prstGeom prst="rect">
            <a:avLst/>
          </a:prstGeom>
          <a:solidFill>
            <a:schemeClr val="tx2">
              <a:lumMod val="20000"/>
              <a:lumOff val="80000"/>
            </a:schemeClr>
          </a:solidFill>
          <a:ln w="38100">
            <a:solidFill>
              <a:srgbClr val="FF0000"/>
            </a:solidFill>
          </a:ln>
        </p:spPr>
        <p:txBody>
          <a:bodyPr wrap="square" rtlCol="0">
            <a:spAutoFit/>
          </a:bodyPr>
          <a:lstStyle/>
          <a:p>
            <a:r>
              <a:rPr lang="en-US" sz="2700" smtClean="0">
                <a:latin typeface="Calibri" panose="020F0502020204030204" pitchFamily="34" charset="0"/>
                <a:cs typeface="Calibri" panose="020F0502020204030204" pitchFamily="34" charset="0"/>
              </a:rPr>
              <a:t>1759x + 550y = 1</a:t>
            </a:r>
          </a:p>
          <a:p>
            <a:r>
              <a:rPr lang="en-US" sz="2700" smtClean="0">
                <a:latin typeface="Calibri" panose="020F0502020204030204" pitchFamily="34" charset="0"/>
                <a:cs typeface="Calibri" panose="020F0502020204030204" pitchFamily="34" charset="0"/>
              </a:rPr>
              <a:t>Hay 550</a:t>
            </a:r>
            <a:r>
              <a:rPr lang="en-US" sz="2700" baseline="30000" smtClean="0">
                <a:latin typeface="Calibri" panose="020F0502020204030204" pitchFamily="34" charset="0"/>
                <a:cs typeface="Calibri" panose="020F0502020204030204" pitchFamily="34" charset="0"/>
              </a:rPr>
              <a:t>-1</a:t>
            </a:r>
            <a:r>
              <a:rPr lang="en-US" sz="2700" smtClean="0">
                <a:latin typeface="Calibri" panose="020F0502020204030204" pitchFamily="34" charset="0"/>
                <a:cs typeface="Calibri" panose="020F0502020204030204" pitchFamily="34" charset="0"/>
              </a:rPr>
              <a:t> mod 1759 = 355</a:t>
            </a:r>
          </a:p>
          <a:p>
            <a:r>
              <a:rPr lang="en-US" sz="2700">
                <a:latin typeface="Calibri" panose="020F0502020204030204" pitchFamily="34" charset="0"/>
                <a:cs typeface="Calibri" panose="020F0502020204030204" pitchFamily="34" charset="0"/>
              </a:rPr>
              <a:t> </a:t>
            </a:r>
            <a:r>
              <a:rPr lang="en-US" sz="2700" smtClean="0">
                <a:latin typeface="Calibri" panose="020F0502020204030204" pitchFamily="34" charset="0"/>
                <a:cs typeface="Calibri" panose="020F0502020204030204" pitchFamily="34" charset="0"/>
              </a:rPr>
              <a:t>       1759</a:t>
            </a:r>
            <a:r>
              <a:rPr lang="en-US" sz="2700" baseline="30000" smtClean="0">
                <a:latin typeface="Calibri" panose="020F0502020204030204" pitchFamily="34" charset="0"/>
                <a:cs typeface="Calibri" panose="020F0502020204030204" pitchFamily="34" charset="0"/>
              </a:rPr>
              <a:t>-1</a:t>
            </a:r>
            <a:r>
              <a:rPr lang="en-US" sz="2700" smtClean="0">
                <a:latin typeface="Calibri" panose="020F0502020204030204" pitchFamily="34" charset="0"/>
                <a:cs typeface="Calibri" panose="020F0502020204030204" pitchFamily="34" charset="0"/>
              </a:rPr>
              <a:t>mod 550 = -111</a:t>
            </a:r>
            <a:endParaRPr lang="en-US" sz="2700"/>
          </a:p>
        </p:txBody>
      </p:sp>
      <p:sp>
        <p:nvSpPr>
          <p:cNvPr id="39" name="Rectangle 38"/>
          <p:cNvSpPr/>
          <p:nvPr/>
        </p:nvSpPr>
        <p:spPr>
          <a:xfrm>
            <a:off x="3520966" y="5867437"/>
            <a:ext cx="472965" cy="5487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979406" y="5880049"/>
            <a:ext cx="759243" cy="5070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566701" y="5873060"/>
            <a:ext cx="759243" cy="5070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74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74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749"/>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3" presetClass="exit" presetSubtype="10" fill="hold" grpId="1" nodeType="withEffect">
                                  <p:stCondLst>
                                    <p:cond delay="0"/>
                                  </p:stCondLst>
                                  <p:childTnLst>
                                    <p:animEffect transition="out" filter="blinds(horizontal)">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749"/>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749"/>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749"/>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grpId="1" nodeType="clickEffect">
                                  <p:stCondLst>
                                    <p:cond delay="0"/>
                                  </p:stCondLst>
                                  <p:childTnLst>
                                    <p:animEffect transition="out" filter="blinds(horizontal)">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3" presetClass="exit" presetSubtype="10" fill="hold" grpId="1" nodeType="withEffect">
                                  <p:stCondLst>
                                    <p:cond delay="0"/>
                                  </p:stCondLst>
                                  <p:childTnLst>
                                    <p:animEffect transition="out" filter="blinds(horizontal)">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3" presetClass="exit" presetSubtype="10" fill="hold" grpId="0" nodeType="withEffect">
                                  <p:stCondLst>
                                    <p:cond delay="0"/>
                                  </p:stCondLst>
                                  <p:childTnLst>
                                    <p:animEffect transition="out" filter="blinds(horizontal)">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749"/>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749"/>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749"/>
                                          </p:stCondLst>
                                        </p:cTn>
                                        <p:tgtEl>
                                          <p:spTgt spid="2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3" presetClass="exit" presetSubtype="10" fill="hold" grpId="2" nodeType="clickEffect">
                                  <p:stCondLst>
                                    <p:cond delay="0"/>
                                  </p:stCondLst>
                                  <p:childTnLst>
                                    <p:animEffect transition="out" filter="blinds(horizontal)">
                                      <p:cBhvr>
                                        <p:cTn id="100" dur="500"/>
                                        <p:tgtEl>
                                          <p:spTgt spid="18"/>
                                        </p:tgtEl>
                                      </p:cBhvr>
                                    </p:animEffect>
                                    <p:set>
                                      <p:cBhvr>
                                        <p:cTn id="101" dur="1" fill="hold">
                                          <p:stCondLst>
                                            <p:cond delay="499"/>
                                          </p:stCondLst>
                                        </p:cTn>
                                        <p:tgtEl>
                                          <p:spTgt spid="18"/>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20"/>
                                        </p:tgtEl>
                                      </p:cBhvr>
                                    </p:animEffect>
                                    <p:set>
                                      <p:cBhvr>
                                        <p:cTn id="104" dur="1" fill="hold">
                                          <p:stCondLst>
                                            <p:cond delay="499"/>
                                          </p:stCondLst>
                                        </p:cTn>
                                        <p:tgtEl>
                                          <p:spTgt spid="20"/>
                                        </p:tgtEl>
                                        <p:attrNameLst>
                                          <p:attrName>style.visibility</p:attrName>
                                        </p:attrNameLst>
                                      </p:cBhvr>
                                      <p:to>
                                        <p:strVal val="hidden"/>
                                      </p:to>
                                    </p:set>
                                  </p:childTnLst>
                                </p:cTn>
                              </p:par>
                              <p:par>
                                <p:cTn id="105" presetID="3" presetClass="exit" presetSubtype="10" fill="hold" grpId="1" nodeType="withEffect">
                                  <p:stCondLst>
                                    <p:cond delay="0"/>
                                  </p:stCondLst>
                                  <p:childTnLst>
                                    <p:animEffect transition="out" filter="blinds(horizontal)">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749"/>
                                          </p:stCondLst>
                                        </p:cTn>
                                        <p:tgtEl>
                                          <p:spTgt spid="2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749"/>
                                          </p:stCondLst>
                                        </p:cTn>
                                        <p:tgtEl>
                                          <p:spTgt spid="2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749"/>
                                          </p:stCondLst>
                                        </p:cTn>
                                        <p:tgtEl>
                                          <p:spTgt spid="2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grpId="1" nodeType="clickEffect">
                                  <p:stCondLst>
                                    <p:cond delay="0"/>
                                  </p:stCondLst>
                                  <p:childTnLst>
                                    <p:animEffect transition="out" filter="blinds(horizontal)">
                                      <p:cBhvr>
                                        <p:cTn id="135" dur="500"/>
                                        <p:tgtEl>
                                          <p:spTgt spid="24"/>
                                        </p:tgtEl>
                                      </p:cBhvr>
                                    </p:animEffect>
                                    <p:set>
                                      <p:cBhvr>
                                        <p:cTn id="136" dur="1" fill="hold">
                                          <p:stCondLst>
                                            <p:cond delay="499"/>
                                          </p:stCondLst>
                                        </p:cTn>
                                        <p:tgtEl>
                                          <p:spTgt spid="24"/>
                                        </p:tgtEl>
                                        <p:attrNameLst>
                                          <p:attrName>style.visibility</p:attrName>
                                        </p:attrNameLst>
                                      </p:cBhvr>
                                      <p:to>
                                        <p:strVal val="hidden"/>
                                      </p:to>
                                    </p:set>
                                  </p:childTnLst>
                                </p:cTn>
                              </p:par>
                              <p:par>
                                <p:cTn id="137" presetID="3" presetClass="exit" presetSubtype="10" fill="hold" grpId="1" nodeType="withEffect">
                                  <p:stCondLst>
                                    <p:cond delay="0"/>
                                  </p:stCondLst>
                                  <p:childTnLst>
                                    <p:animEffect transition="out" filter="blinds(horizontal)">
                                      <p:cBhvr>
                                        <p:cTn id="138" dur="500"/>
                                        <p:tgtEl>
                                          <p:spTgt spid="26"/>
                                        </p:tgtEl>
                                      </p:cBhvr>
                                    </p:animEffect>
                                    <p:set>
                                      <p:cBhvr>
                                        <p:cTn id="139" dur="1" fill="hold">
                                          <p:stCondLst>
                                            <p:cond delay="499"/>
                                          </p:stCondLst>
                                        </p:cTn>
                                        <p:tgtEl>
                                          <p:spTgt spid="26"/>
                                        </p:tgtEl>
                                        <p:attrNameLst>
                                          <p:attrName>style.visibility</p:attrName>
                                        </p:attrNameLst>
                                      </p:cBhvr>
                                      <p:to>
                                        <p:strVal val="hidden"/>
                                      </p:to>
                                    </p:set>
                                  </p:childTnLst>
                                </p:cTn>
                              </p:par>
                              <p:par>
                                <p:cTn id="140" presetID="3" presetClass="exit" presetSubtype="10" fill="hold" grpId="1" nodeType="withEffect">
                                  <p:stCondLst>
                                    <p:cond delay="0"/>
                                  </p:stCondLst>
                                  <p:childTnLst>
                                    <p:animEffect transition="out" filter="blinds(horizontal)">
                                      <p:cBhvr>
                                        <p:cTn id="141" dur="500"/>
                                        <p:tgtEl>
                                          <p:spTgt spid="28"/>
                                        </p:tgtEl>
                                      </p:cBhvr>
                                    </p:animEffect>
                                    <p:set>
                                      <p:cBhvr>
                                        <p:cTn id="142" dur="1" fill="hold">
                                          <p:stCondLst>
                                            <p:cond delay="499"/>
                                          </p:stCondLst>
                                        </p:cTn>
                                        <p:tgtEl>
                                          <p:spTgt spid="28"/>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749"/>
                                          </p:stCondLst>
                                        </p:cTn>
                                        <p:tgtEl>
                                          <p:spTgt spid="3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749"/>
                                          </p:stCondLst>
                                        </p:cTn>
                                        <p:tgtEl>
                                          <p:spTgt spid="33"/>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749"/>
                                          </p:stCondLst>
                                        </p:cTn>
                                        <p:tgtEl>
                                          <p:spTgt spid="3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3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3" presetClass="exit" presetSubtype="10" fill="hold" grpId="1" nodeType="clickEffect">
                                  <p:stCondLst>
                                    <p:cond delay="0"/>
                                  </p:stCondLst>
                                  <p:childTnLst>
                                    <p:animEffect transition="out" filter="blinds(horizontal)">
                                      <p:cBhvr>
                                        <p:cTn id="174" dur="500"/>
                                        <p:tgtEl>
                                          <p:spTgt spid="36"/>
                                        </p:tgtEl>
                                      </p:cBhvr>
                                    </p:animEffect>
                                    <p:set>
                                      <p:cBhvr>
                                        <p:cTn id="175" dur="1" fill="hold">
                                          <p:stCondLst>
                                            <p:cond delay="499"/>
                                          </p:stCondLst>
                                        </p:cTn>
                                        <p:tgtEl>
                                          <p:spTgt spid="3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3" presetClass="exit" presetSubtype="10" fill="hold" grpId="1" nodeType="clickEffect">
                                  <p:stCondLst>
                                    <p:cond delay="0"/>
                                  </p:stCondLst>
                                  <p:childTnLst>
                                    <p:animEffect transition="out" filter="blinds(horizontal)">
                                      <p:cBhvr>
                                        <p:cTn id="179" dur="500"/>
                                        <p:tgtEl>
                                          <p:spTgt spid="30"/>
                                        </p:tgtEl>
                                      </p:cBhvr>
                                    </p:animEffect>
                                    <p:set>
                                      <p:cBhvr>
                                        <p:cTn id="180" dur="1" fill="hold">
                                          <p:stCondLst>
                                            <p:cond delay="499"/>
                                          </p:stCondLst>
                                        </p:cTn>
                                        <p:tgtEl>
                                          <p:spTgt spid="30"/>
                                        </p:tgtEl>
                                        <p:attrNameLst>
                                          <p:attrName>style.visibility</p:attrName>
                                        </p:attrNameLst>
                                      </p:cBhvr>
                                      <p:to>
                                        <p:strVal val="hidden"/>
                                      </p:to>
                                    </p:set>
                                  </p:childTnLst>
                                </p:cTn>
                              </p:par>
                              <p:par>
                                <p:cTn id="181" presetID="3" presetClass="exit" presetSubtype="10" fill="hold" grpId="1" nodeType="withEffect">
                                  <p:stCondLst>
                                    <p:cond delay="0"/>
                                  </p:stCondLst>
                                  <p:childTnLst>
                                    <p:animEffect transition="out" filter="blinds(horizontal)">
                                      <p:cBhvr>
                                        <p:cTn id="182" dur="500"/>
                                        <p:tgtEl>
                                          <p:spTgt spid="32"/>
                                        </p:tgtEl>
                                      </p:cBhvr>
                                    </p:animEffect>
                                    <p:set>
                                      <p:cBhvr>
                                        <p:cTn id="183" dur="1" fill="hold">
                                          <p:stCondLst>
                                            <p:cond delay="499"/>
                                          </p:stCondLst>
                                        </p:cTn>
                                        <p:tgtEl>
                                          <p:spTgt spid="32"/>
                                        </p:tgtEl>
                                        <p:attrNameLst>
                                          <p:attrName>style.visibility</p:attrName>
                                        </p:attrNameLst>
                                      </p:cBhvr>
                                      <p:to>
                                        <p:strVal val="hidden"/>
                                      </p:to>
                                    </p:set>
                                  </p:childTnLst>
                                </p:cTn>
                              </p:par>
                              <p:par>
                                <p:cTn id="184" presetID="3" presetClass="exit" presetSubtype="10" fill="hold" grpId="1" nodeType="withEffect">
                                  <p:stCondLst>
                                    <p:cond delay="0"/>
                                  </p:stCondLst>
                                  <p:childTnLst>
                                    <p:animEffect transition="out" filter="blinds(horizontal)">
                                      <p:cBhvr>
                                        <p:cTn id="185" dur="500"/>
                                        <p:tgtEl>
                                          <p:spTgt spid="34"/>
                                        </p:tgtEl>
                                      </p:cBhvr>
                                    </p:animEffect>
                                    <p:set>
                                      <p:cBhvr>
                                        <p:cTn id="186" dur="1" fill="hold">
                                          <p:stCondLst>
                                            <p:cond delay="499"/>
                                          </p:stCondLst>
                                        </p:cTn>
                                        <p:tgtEl>
                                          <p:spTgt spid="34"/>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4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1"/>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3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10" grpId="0"/>
      <p:bldP spid="11" grpId="0"/>
      <p:bldP spid="12" grpId="0"/>
      <p:bldP spid="12" grpId="1"/>
      <p:bldP spid="13" grpId="0"/>
      <p:bldP spid="14" grpId="0"/>
      <p:bldP spid="14" grpId="1"/>
      <p:bldP spid="15" grpId="0"/>
      <p:bldP spid="16" grpId="0"/>
      <p:bldP spid="16" grpId="1"/>
      <p:bldP spid="17" grpId="0"/>
      <p:bldP spid="18" grpId="1"/>
      <p:bldP spid="18" grpId="2"/>
      <p:bldP spid="19" grpId="0"/>
      <p:bldP spid="20" grpId="0"/>
      <p:bldP spid="20" grpId="1"/>
      <p:bldP spid="21" grpId="0"/>
      <p:bldP spid="22" grpId="0"/>
      <p:bldP spid="22" grpId="1"/>
      <p:bldP spid="23" grpId="0"/>
      <p:bldP spid="24" grpId="0"/>
      <p:bldP spid="24" grpId="1"/>
      <p:bldP spid="25" grpId="0"/>
      <p:bldP spid="26" grpId="0"/>
      <p:bldP spid="26" grpId="1"/>
      <p:bldP spid="27" grpId="0"/>
      <p:bldP spid="28" grpId="0"/>
      <p:bldP spid="28" grpId="1"/>
      <p:bldP spid="29" grpId="0"/>
      <p:bldP spid="30" grpId="0"/>
      <p:bldP spid="30" grpId="1"/>
      <p:bldP spid="31" grpId="0"/>
      <p:bldP spid="32" grpId="0"/>
      <p:bldP spid="32" grpId="1"/>
      <p:bldP spid="33" grpId="0"/>
      <p:bldP spid="34" grpId="0"/>
      <p:bldP spid="34" grpId="1"/>
      <p:bldP spid="35" grpId="0"/>
      <p:bldP spid="36" grpId="0" animBg="1"/>
      <p:bldP spid="36" grpId="1" animBg="1"/>
      <p:bldP spid="37" grpId="0" animBg="1"/>
      <p:bldP spid="38"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a:lnSpc>
                <a:spcPct val="130000"/>
              </a:lnSpc>
              <a:defRPr/>
            </a:pPr>
            <a:r>
              <a:rPr lang="en-US" b="1">
                <a:solidFill>
                  <a:schemeClr val="tx1"/>
                </a:solidFill>
              </a:rPr>
              <a:t>Bài tập áp dụng: </a:t>
            </a:r>
          </a:p>
          <a:p>
            <a:pPr lvl="1">
              <a:lnSpc>
                <a:spcPct val="130000"/>
              </a:lnSpc>
              <a:defRPr/>
            </a:pPr>
            <a:r>
              <a:rPr lang="en-US">
                <a:solidFill>
                  <a:schemeClr val="tx1"/>
                </a:solidFill>
              </a:rPr>
              <a:t>Tìm các nghịch đảo sau (nếu có)</a:t>
            </a:r>
          </a:p>
          <a:p>
            <a:pPr lvl="2">
              <a:lnSpc>
                <a:spcPct val="130000"/>
              </a:lnSpc>
              <a:defRPr/>
            </a:pPr>
            <a:r>
              <a:rPr lang="en-US">
                <a:solidFill>
                  <a:schemeClr val="tx1"/>
                </a:solidFill>
              </a:rPr>
              <a:t>127</a:t>
            </a:r>
            <a:r>
              <a:rPr lang="en-US" baseline="30000">
                <a:solidFill>
                  <a:schemeClr val="tx1"/>
                </a:solidFill>
              </a:rPr>
              <a:t>-1</a:t>
            </a:r>
            <a:r>
              <a:rPr lang="en-US">
                <a:solidFill>
                  <a:schemeClr val="tx1"/>
                </a:solidFill>
              </a:rPr>
              <a:t> mod 319 = ?</a:t>
            </a:r>
          </a:p>
          <a:p>
            <a:pPr lvl="2">
              <a:lnSpc>
                <a:spcPct val="130000"/>
              </a:lnSpc>
              <a:defRPr/>
            </a:pPr>
            <a:r>
              <a:rPr lang="en-US">
                <a:solidFill>
                  <a:schemeClr val="tx1"/>
                </a:solidFill>
              </a:rPr>
              <a:t>254</a:t>
            </a:r>
            <a:r>
              <a:rPr lang="en-US" baseline="30000">
                <a:solidFill>
                  <a:schemeClr val="tx1"/>
                </a:solidFill>
              </a:rPr>
              <a:t>-1</a:t>
            </a:r>
            <a:r>
              <a:rPr lang="en-US">
                <a:solidFill>
                  <a:schemeClr val="tx1"/>
                </a:solidFill>
              </a:rPr>
              <a:t> mod 1028 = ?</a:t>
            </a:r>
          </a:p>
          <a:p>
            <a:pPr lvl="2">
              <a:lnSpc>
                <a:spcPct val="130000"/>
              </a:lnSpc>
              <a:defRPr/>
            </a:pPr>
            <a:r>
              <a:rPr lang="en-US">
                <a:solidFill>
                  <a:schemeClr val="tx1"/>
                </a:solidFill>
              </a:rPr>
              <a:t>1031</a:t>
            </a:r>
            <a:r>
              <a:rPr lang="en-US" baseline="30000">
                <a:solidFill>
                  <a:schemeClr val="tx1"/>
                </a:solidFill>
              </a:rPr>
              <a:t>-1</a:t>
            </a:r>
            <a:r>
              <a:rPr lang="en-US">
                <a:solidFill>
                  <a:schemeClr val="tx1"/>
                </a:solidFill>
              </a:rPr>
              <a:t> mod 3713 = ?</a:t>
            </a:r>
          </a:p>
          <a:p>
            <a:pPr lvl="2">
              <a:lnSpc>
                <a:spcPct val="130000"/>
              </a:lnSpc>
              <a:defRPr/>
            </a:pPr>
            <a:r>
              <a:rPr lang="en-US">
                <a:solidFill>
                  <a:schemeClr val="tx1"/>
                </a:solidFill>
              </a:rPr>
              <a:t>508</a:t>
            </a:r>
            <a:r>
              <a:rPr lang="en-US" baseline="30000">
                <a:solidFill>
                  <a:schemeClr val="tx1"/>
                </a:solidFill>
              </a:rPr>
              <a:t>-1</a:t>
            </a:r>
            <a:r>
              <a:rPr lang="en-US">
                <a:solidFill>
                  <a:schemeClr val="tx1"/>
                </a:solidFill>
              </a:rPr>
              <a:t> mod 819 = ?</a:t>
            </a:r>
          </a:p>
          <a:p>
            <a:pPr lvl="2">
              <a:lnSpc>
                <a:spcPct val="130000"/>
              </a:lnSpc>
              <a:defRPr/>
            </a:pPr>
            <a:r>
              <a:rPr lang="en-US">
                <a:solidFill>
                  <a:schemeClr val="tx1"/>
                </a:solidFill>
              </a:rPr>
              <a:t>9773</a:t>
            </a:r>
            <a:r>
              <a:rPr lang="en-US" baseline="30000">
                <a:solidFill>
                  <a:schemeClr val="tx1"/>
                </a:solidFill>
              </a:rPr>
              <a:t>-1</a:t>
            </a:r>
            <a:r>
              <a:rPr lang="en-US">
                <a:solidFill>
                  <a:schemeClr val="tx1"/>
                </a:solidFill>
              </a:rPr>
              <a:t> mod 7079 =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474660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1" y="1021351"/>
            <a:ext cx="11707585" cy="5351078"/>
          </a:xfrm>
        </p:spPr>
        <p:txBody>
          <a:bodyPr/>
          <a:lstStyle/>
          <a:p>
            <a:pPr>
              <a:defRPr/>
            </a:pPr>
            <a:r>
              <a:rPr lang="sv-SE" b="1" smtClean="0">
                <a:solidFill>
                  <a:schemeClr val="tx1"/>
                </a:solidFill>
              </a:rPr>
              <a:t>Các </a:t>
            </a:r>
            <a:r>
              <a:rPr lang="sv-SE" b="1">
                <a:solidFill>
                  <a:schemeClr val="tx1"/>
                </a:solidFill>
              </a:rPr>
              <a:t>số nguyên tố</a:t>
            </a:r>
            <a:endParaRPr lang="sv-SE">
              <a:solidFill>
                <a:schemeClr val="tx1"/>
              </a:solidFill>
            </a:endParaRPr>
          </a:p>
          <a:p>
            <a:pPr lvl="1">
              <a:defRPr/>
            </a:pPr>
            <a:r>
              <a:rPr lang="sv-SE">
                <a:solidFill>
                  <a:schemeClr val="tx1"/>
                </a:solidFill>
              </a:rPr>
              <a:t>Như chúng ta đã biết số nguyên tố là các số nguyên dương chỉ có ước số là 1 và chính nó. Chúng không thể được viết dưới dạng tích của các số khác.</a:t>
            </a:r>
          </a:p>
          <a:p>
            <a:pPr lvl="1">
              <a:defRPr/>
            </a:pPr>
            <a:r>
              <a:rPr lang="sv-SE">
                <a:solidFill>
                  <a:schemeClr val="tx1"/>
                </a:solidFill>
              </a:rPr>
              <a:t>Các số nguyên tố là trung tâm của lý thuyết số. Số các số nguyên tố là vô hạn. </a:t>
            </a:r>
            <a:r>
              <a:rPr lang="sv-SE"/>
              <a:t>	</a:t>
            </a:r>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4" name="AutoShape 175"/>
          <p:cNvSpPr>
            <a:spLocks/>
          </p:cNvSpPr>
          <p:nvPr/>
        </p:nvSpPr>
        <p:spPr bwMode="auto">
          <a:xfrm>
            <a:off x="3904851" y="4332515"/>
            <a:ext cx="7578074" cy="1611313"/>
          </a:xfrm>
          <a:prstGeom prst="accentCallout2">
            <a:avLst>
              <a:gd name="adj1" fmla="val 7093"/>
              <a:gd name="adj2" fmla="val -1116"/>
              <a:gd name="adj3" fmla="val 7093"/>
              <a:gd name="adj4" fmla="val -4329"/>
              <a:gd name="adj5" fmla="val 33495"/>
              <a:gd name="adj6" fmla="val -7889"/>
            </a:avLst>
          </a:prstGeom>
          <a:solidFill>
            <a:schemeClr val="tx2">
              <a:lumMod val="20000"/>
              <a:lumOff val="80000"/>
            </a:schemeClr>
          </a:solidFill>
          <a:ln w="9525">
            <a:solidFill>
              <a:schemeClr val="accent2"/>
            </a:solidFill>
            <a:miter lim="800000"/>
            <a:headEnd/>
            <a:tailEnd type="diamond" w="med" len="med"/>
          </a:ln>
          <a:effectLst>
            <a:outerShdw blurRad="50800" dist="38100" dir="8100000" algn="tr" rotWithShape="0">
              <a:prstClr val="black">
                <a:alpha val="40000"/>
              </a:prstClr>
            </a:outerShdw>
          </a:effectLst>
        </p:spPr>
        <p:txBody>
          <a:bodyPr anchor="ctr"/>
          <a:lstStyle/>
          <a:p>
            <a:pPr algn="just">
              <a:defRPr/>
            </a:pPr>
            <a:endParaRPr lang="sv-SE" sz="1000" b="1">
              <a:solidFill>
                <a:srgbClr val="FF0066"/>
              </a:solidFill>
              <a:effectLst>
                <a:outerShdw blurRad="38100" dist="38100" dir="2700000" algn="tl">
                  <a:srgbClr val="000000"/>
                </a:outerShdw>
              </a:effectLst>
            </a:endParaRPr>
          </a:p>
          <a:p>
            <a:pPr algn="just">
              <a:defRPr/>
            </a:pPr>
            <a:endParaRPr lang="sv-SE" sz="1000" b="1">
              <a:solidFill>
                <a:srgbClr val="FF0066"/>
              </a:solidFill>
              <a:effectLst>
                <a:outerShdw blurRad="38100" dist="38100" dir="2700000" algn="tl">
                  <a:srgbClr val="000000"/>
                </a:outerShdw>
              </a:effectLst>
            </a:endParaRPr>
          </a:p>
          <a:p>
            <a:pPr algn="just">
              <a:defRPr/>
            </a:pPr>
            <a:r>
              <a:rPr lang="sv-SE" sz="2000" b="1">
                <a:latin typeface="Times New Roman" pitchFamily="18" charset="0"/>
                <a:cs typeface="Times New Roman" pitchFamily="18" charset="0"/>
              </a:rPr>
              <a:t>2 3 5 7 11 13 17 19 23 29 31 37 41 43 47 53 59 61 67 71 73 79 83 89 97 101 103 107 109 113 127 131 137 139 149 151 157 163 167 173 179 181 191 193 197 199 </a:t>
            </a:r>
            <a:endParaRPr lang="en-US" sz="2000" b="1">
              <a:latin typeface="Times New Roman" pitchFamily="18" charset="0"/>
              <a:cs typeface="Times New Roman" pitchFamily="18" charset="0"/>
            </a:endParaRPr>
          </a:p>
          <a:p>
            <a:pPr algn="r">
              <a:defRPr/>
            </a:pPr>
            <a:endParaRPr lang="en-US" sz="1800" b="1">
              <a:solidFill>
                <a:srgbClr val="FF0066"/>
              </a:solidFill>
              <a:effectLst>
                <a:outerShdw blurRad="38100" dist="38100" dir="2700000" algn="tl">
                  <a:srgbClr val="000000"/>
                </a:outerShdw>
              </a:effectLst>
              <a:latin typeface="Calibri" pitchFamily="34" charset="0"/>
            </a:endParaRPr>
          </a:p>
        </p:txBody>
      </p:sp>
      <p:sp>
        <p:nvSpPr>
          <p:cNvPr id="5" name="Rectangle 4"/>
          <p:cNvSpPr/>
          <p:nvPr/>
        </p:nvSpPr>
        <p:spPr>
          <a:xfrm>
            <a:off x="657279" y="4512243"/>
            <a:ext cx="2701472" cy="1251856"/>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latin typeface="Calibri" panose="020F0502020204030204" pitchFamily="34" charset="0"/>
                <a:cs typeface="Calibri" panose="020F0502020204030204" pitchFamily="34" charset="0"/>
              </a:rPr>
              <a:t>Số nguyên tố &lt; 200</a:t>
            </a:r>
            <a:endParaRPr lang="en-US" sz="24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838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A228536-E06C-4246-9921-5981D42A0643}"/>
              </a:ext>
            </a:extLst>
          </p:cNvPr>
          <p:cNvSpPr txBox="1"/>
          <p:nvPr/>
        </p:nvSpPr>
        <p:spPr>
          <a:xfrm>
            <a:off x="874713" y="3398461"/>
            <a:ext cx="6740178" cy="707886"/>
          </a:xfrm>
          <a:prstGeom prst="rect">
            <a:avLst/>
          </a:prstGeom>
          <a:noFill/>
        </p:spPr>
        <p:txBody>
          <a:bodyPr wrap="none" rtlCol="0">
            <a:spAutoFit/>
            <a:scene3d>
              <a:camera prst="orthographicFront"/>
              <a:lightRig rig="threePt" dir="t"/>
            </a:scene3d>
            <a:sp3d contourW="12700"/>
          </a:bodyPr>
          <a:lstStyle/>
          <a:p>
            <a:r>
              <a:rPr lang="en-US" altLang="zh-CN" sz="4000" b="1" smtClean="0">
                <a:solidFill>
                  <a:schemeClr val="tx1">
                    <a:lumMod val="75000"/>
                    <a:lumOff val="25000"/>
                  </a:schemeClr>
                </a:solidFill>
                <a:latin typeface="Calibri" panose="020F0502020204030204" pitchFamily="34" charset="0"/>
              </a:rPr>
              <a:t>CÁC HỆ MẬT KHÓA CÔNG KHAI</a:t>
            </a:r>
            <a:endParaRPr lang="en-US" altLang="zh-CN" sz="4000" b="1">
              <a:solidFill>
                <a:schemeClr val="tx1">
                  <a:lumMod val="75000"/>
                  <a:lumOff val="25000"/>
                </a:schemeClr>
              </a:solidFill>
              <a:latin typeface="Calibri" panose="020F0502020204030204" pitchFamily="34" charset="0"/>
            </a:endParaRPr>
          </a:p>
        </p:txBody>
      </p:sp>
      <p:sp>
        <p:nvSpPr>
          <p:cNvPr id="4" name="文本框 3">
            <a:extLst>
              <a:ext uri="{FF2B5EF4-FFF2-40B4-BE49-F238E27FC236}">
                <a16:creationId xmlns:a16="http://schemas.microsoft.com/office/drawing/2014/main" id="{241B40FC-AF12-4F69-9B18-F1E03889576A}"/>
              </a:ext>
            </a:extLst>
          </p:cNvPr>
          <p:cNvSpPr txBox="1"/>
          <p:nvPr/>
        </p:nvSpPr>
        <p:spPr>
          <a:xfrm>
            <a:off x="874713" y="2482009"/>
            <a:ext cx="3115853" cy="769441"/>
          </a:xfrm>
          <a:prstGeom prst="rect">
            <a:avLst/>
          </a:prstGeom>
          <a:noFill/>
        </p:spPr>
        <p:txBody>
          <a:bodyPr wrap="none" rtlCol="0">
            <a:spAutoFit/>
            <a:scene3d>
              <a:camera prst="orthographicFront"/>
              <a:lightRig rig="threePt" dir="t"/>
            </a:scene3d>
            <a:sp3d contourW="12700"/>
          </a:bodyPr>
          <a:lstStyle/>
          <a:p>
            <a:r>
              <a:rPr lang="en-US" altLang="zh-CN" sz="4400" b="1" smtClean="0">
                <a:solidFill>
                  <a:schemeClr val="accent1"/>
                </a:solidFill>
                <a:latin typeface="Calibri" panose="020F0502020204030204" pitchFamily="34" charset="0"/>
                <a:ea typeface="时尚中黑简体" panose="01010104010101010101" pitchFamily="2" charset="-122"/>
              </a:rPr>
              <a:t>CHƯƠNG </a:t>
            </a:r>
            <a:r>
              <a:rPr lang="en-US" altLang="zh-CN" sz="4400" b="1">
                <a:solidFill>
                  <a:schemeClr val="accent1"/>
                </a:solidFill>
                <a:latin typeface="Calibri" panose="020F0502020204030204" pitchFamily="34" charset="0"/>
                <a:ea typeface="时尚中黑简体" panose="01010104010101010101" pitchFamily="2" charset="-122"/>
              </a:rPr>
              <a:t>03</a:t>
            </a:r>
            <a:endParaRPr lang="zh-CN" altLang="en-US" sz="4400" b="1">
              <a:solidFill>
                <a:schemeClr val="accent1"/>
              </a:solidFill>
              <a:latin typeface="Calibri" panose="020F0502020204030204" pitchFamily="34" charset="0"/>
              <a:ea typeface="时尚中黑简体" panose="01010104010101010101" pitchFamily="2" charset="-122"/>
            </a:endParaRPr>
          </a:p>
        </p:txBody>
      </p:sp>
      <p:cxnSp>
        <p:nvCxnSpPr>
          <p:cNvPr id="5" name="直接连接符 4">
            <a:extLst>
              <a:ext uri="{FF2B5EF4-FFF2-40B4-BE49-F238E27FC236}">
                <a16:creationId xmlns:a16="http://schemas.microsoft.com/office/drawing/2014/main" id="{172E9323-792A-4A30-8917-B3C88FBE79C9}"/>
              </a:ext>
            </a:extLst>
          </p:cNvPr>
          <p:cNvCxnSpPr>
            <a:cxnSpLocks/>
          </p:cNvCxnSpPr>
          <p:nvPr/>
        </p:nvCxnSpPr>
        <p:spPr>
          <a:xfrm>
            <a:off x="1014413" y="3294178"/>
            <a:ext cx="709987" cy="0"/>
          </a:xfrm>
          <a:prstGeom prst="line">
            <a:avLst/>
          </a:prstGeom>
          <a:ln w="28575" cap="rn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6119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67129" y="953104"/>
            <a:ext cx="11548152" cy="5755919"/>
          </a:xfrm>
        </p:spPr>
        <p:txBody>
          <a:bodyPr/>
          <a:lstStyle/>
          <a:p>
            <a:pPr algn="just">
              <a:lnSpc>
                <a:spcPct val="130000"/>
              </a:lnSpc>
              <a:defRPr/>
            </a:pPr>
            <a:r>
              <a:rPr lang="sv-SE" sz="3000" b="0">
                <a:solidFill>
                  <a:schemeClr val="tx1"/>
                </a:solidFill>
              </a:rPr>
              <a:t>Một trong những bài toán cơ bản của số học là </a:t>
            </a:r>
            <a:r>
              <a:rPr lang="sv-SE" sz="3000" b="0" u="sng">
                <a:effectLst>
                  <a:outerShdw blurRad="38100" dist="38100" dir="2700000" algn="tl">
                    <a:srgbClr val="000000">
                      <a:alpha val="43137"/>
                    </a:srgbClr>
                  </a:outerShdw>
                </a:effectLst>
              </a:rPr>
              <a:t>phân tích ra thừa số</a:t>
            </a:r>
            <a:r>
              <a:rPr lang="sv-SE" sz="3000" b="0">
                <a:solidFill>
                  <a:schemeClr val="tx1"/>
                </a:solidFill>
              </a:rPr>
              <a:t> nguyên tố số a, tức là viết nó dưới dạng tích của các số nguyên tố.</a:t>
            </a:r>
          </a:p>
          <a:p>
            <a:pPr algn="just">
              <a:lnSpc>
                <a:spcPct val="130000"/>
              </a:lnSpc>
              <a:defRPr/>
            </a:pPr>
            <a:r>
              <a:rPr lang="sv-SE" sz="3000" b="0">
                <a:solidFill>
                  <a:schemeClr val="tx1"/>
                </a:solidFill>
              </a:rPr>
              <a:t>Lưu ý rằng phân tích là bài toán khó hơn rất nhiều so với bài toán nhân các số để nhận được tích. </a:t>
            </a:r>
          </a:p>
          <a:p>
            <a:pPr algn="just">
              <a:lnSpc>
                <a:spcPct val="130000"/>
              </a:lnSpc>
              <a:defRPr/>
            </a:pPr>
            <a:r>
              <a:rPr lang="sv-SE" sz="3000" b="0" smtClean="0">
                <a:solidFill>
                  <a:schemeClr val="tx1"/>
                </a:solidFill>
              </a:rPr>
              <a:t>Người ta đã chứng minh được rằng: </a:t>
            </a:r>
            <a:r>
              <a:rPr lang="sv-SE" sz="3000" b="0">
                <a:solidFill>
                  <a:schemeClr val="tx1"/>
                </a:solidFill>
              </a:rPr>
              <a:t>mọi số nguyên dương đều có phân tích </a:t>
            </a:r>
            <a:r>
              <a:rPr lang="sv-SE" sz="3000" b="0" u="sng">
                <a:solidFill>
                  <a:schemeClr val="tx1"/>
                </a:solidFill>
                <a:effectLst>
                  <a:outerShdw blurRad="38100" dist="38100" dir="2700000" algn="tl">
                    <a:srgbClr val="000000">
                      <a:alpha val="43137"/>
                    </a:srgbClr>
                  </a:outerShdw>
                </a:effectLst>
              </a:rPr>
              <a:t>duy nhất</a:t>
            </a:r>
            <a:r>
              <a:rPr lang="sv-SE" sz="3000" b="0">
                <a:solidFill>
                  <a:schemeClr val="tx1"/>
                </a:solidFill>
                <a:effectLst>
                  <a:outerShdw blurRad="38100" dist="38100" dir="2700000" algn="tl">
                    <a:srgbClr val="000000">
                      <a:alpha val="43137"/>
                    </a:srgbClr>
                  </a:outerShdw>
                </a:effectLst>
              </a:rPr>
              <a:t> </a:t>
            </a:r>
            <a:r>
              <a:rPr lang="sv-SE" sz="3000" b="0">
                <a:solidFill>
                  <a:schemeClr val="tx1"/>
                </a:solidFill>
              </a:rPr>
              <a:t>thành tích các lũy thừa của các số nguyên </a:t>
            </a:r>
            <a:r>
              <a:rPr lang="sv-SE" sz="3000" b="0" smtClean="0">
                <a:solidFill>
                  <a:schemeClr val="tx1"/>
                </a:solidFill>
              </a:rPr>
              <a:t>tố</a:t>
            </a:r>
            <a:r>
              <a:rPr lang="en-US" sz="3000" b="0"/>
              <a:t>.</a:t>
            </a:r>
            <a:endParaRPr lang="en-US" sz="3000" b="0">
              <a:solidFill>
                <a:schemeClr val="tx1"/>
              </a:solidFill>
            </a:endParaRPr>
          </a:p>
          <a:p>
            <a:pPr lvl="1">
              <a:lnSpc>
                <a:spcPct val="130000"/>
              </a:lnSpc>
              <a:defRPr/>
            </a:pPr>
            <a:r>
              <a:rPr lang="sv-SE" b="1">
                <a:solidFill>
                  <a:schemeClr val="tx1"/>
                </a:solidFill>
              </a:rPr>
              <a:t>Ví dụ:</a:t>
            </a:r>
            <a:r>
              <a:rPr lang="sv-SE">
                <a:solidFill>
                  <a:schemeClr val="tx1"/>
                </a:solidFill>
              </a:rPr>
              <a:t> </a:t>
            </a:r>
            <a:r>
              <a:rPr lang="sv-SE" smtClean="0">
                <a:solidFill>
                  <a:schemeClr val="tx1"/>
                </a:solidFill>
              </a:rPr>
              <a:t>51 = 3 x 17</a:t>
            </a:r>
            <a:r>
              <a:rPr lang="sv-SE">
                <a:solidFill>
                  <a:schemeClr val="tx1"/>
                </a:solidFill>
              </a:rPr>
              <a:t>; </a:t>
            </a:r>
            <a:r>
              <a:rPr lang="sv-SE" smtClean="0">
                <a:solidFill>
                  <a:schemeClr val="tx1"/>
                </a:solidFill>
              </a:rPr>
              <a:t>3600 = 2</a:t>
            </a:r>
            <a:r>
              <a:rPr lang="sv-SE" baseline="30000" smtClean="0">
                <a:solidFill>
                  <a:schemeClr val="tx1"/>
                </a:solidFill>
              </a:rPr>
              <a:t>4 </a:t>
            </a:r>
            <a:r>
              <a:rPr lang="sv-SE" smtClean="0">
                <a:solidFill>
                  <a:schemeClr val="tx1"/>
                </a:solidFill>
              </a:rPr>
              <a:t>× 3</a:t>
            </a:r>
            <a:r>
              <a:rPr lang="sv-SE" baseline="30000" smtClean="0">
                <a:solidFill>
                  <a:schemeClr val="tx1"/>
                </a:solidFill>
              </a:rPr>
              <a:t>2 </a:t>
            </a:r>
            <a:r>
              <a:rPr lang="sv-SE" smtClean="0">
                <a:solidFill>
                  <a:schemeClr val="tx1"/>
                </a:solidFill>
              </a:rPr>
              <a:t>× 5</a:t>
            </a:r>
            <a:r>
              <a:rPr lang="sv-SE" baseline="30000" smtClean="0">
                <a:solidFill>
                  <a:schemeClr val="tx1"/>
                </a:solidFill>
              </a:rPr>
              <a:t>2</a:t>
            </a:r>
            <a:endParaRPr lang="en-US" baseline="30000">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4120110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algn="just">
              <a:lnSpc>
                <a:spcPct val="130000"/>
              </a:lnSpc>
              <a:defRPr/>
            </a:pPr>
            <a:r>
              <a:rPr lang="sv-SE" b="0">
                <a:solidFill>
                  <a:schemeClr val="tx1"/>
                </a:solidFill>
              </a:rPr>
              <a:t>Ta có thể xác định ước chung lớn nhất bằng cách trong các phân tích ra thừa số của chúng, tìm các thừa số nguyên tố chung và lấy bậc lũy thừa nhỏ nhất trong hai phân tích của hai số đó.  </a:t>
            </a:r>
          </a:p>
          <a:p>
            <a:pPr lvl="1" algn="just">
              <a:lnSpc>
                <a:spcPct val="130000"/>
              </a:lnSpc>
              <a:defRPr/>
            </a:pPr>
            <a:r>
              <a:rPr lang="sv-SE" b="1">
                <a:solidFill>
                  <a:schemeClr val="tx1"/>
                </a:solidFill>
              </a:rPr>
              <a:t>Ví dụ:</a:t>
            </a:r>
          </a:p>
          <a:p>
            <a:pPr lvl="2" algn="just">
              <a:lnSpc>
                <a:spcPct val="130000"/>
              </a:lnSpc>
              <a:defRPr/>
            </a:pPr>
            <a:r>
              <a:rPr lang="sv-SE">
                <a:solidFill>
                  <a:schemeClr val="tx1"/>
                </a:solidFill>
              </a:rPr>
              <a:t>Ta có phân tích:  </a:t>
            </a:r>
            <a:r>
              <a:rPr lang="sv-SE" smtClean="0">
                <a:solidFill>
                  <a:schemeClr val="tx1"/>
                </a:solidFill>
              </a:rPr>
              <a:t>300 = 2</a:t>
            </a:r>
            <a:r>
              <a:rPr lang="sv-SE" baseline="30000" smtClean="0">
                <a:solidFill>
                  <a:schemeClr val="tx1"/>
                </a:solidFill>
              </a:rPr>
              <a:t>2</a:t>
            </a:r>
            <a:r>
              <a:rPr lang="sv-SE" smtClean="0">
                <a:solidFill>
                  <a:schemeClr val="tx1"/>
                </a:solidFill>
              </a:rPr>
              <a:t> </a:t>
            </a:r>
            <a:r>
              <a:rPr lang="sv-SE">
                <a:solidFill>
                  <a:schemeClr val="tx1"/>
                </a:solidFill>
              </a:rPr>
              <a:t>× 3</a:t>
            </a:r>
            <a:r>
              <a:rPr lang="sv-SE" baseline="30000">
                <a:solidFill>
                  <a:schemeClr val="tx1"/>
                </a:solidFill>
              </a:rPr>
              <a:t>1</a:t>
            </a:r>
            <a:r>
              <a:rPr lang="sv-SE">
                <a:solidFill>
                  <a:schemeClr val="tx1"/>
                </a:solidFill>
              </a:rPr>
              <a:t> × 5</a:t>
            </a:r>
            <a:r>
              <a:rPr lang="sv-SE" baseline="30000">
                <a:solidFill>
                  <a:schemeClr val="tx1"/>
                </a:solidFill>
              </a:rPr>
              <a:t>2 </a:t>
            </a:r>
            <a:r>
              <a:rPr lang="sv-SE">
                <a:solidFill>
                  <a:schemeClr val="tx1"/>
                </a:solidFill>
              </a:rPr>
              <a:t>và </a:t>
            </a:r>
            <a:r>
              <a:rPr lang="sv-SE" smtClean="0">
                <a:solidFill>
                  <a:schemeClr val="tx1"/>
                </a:solidFill>
              </a:rPr>
              <a:t>18 = 2</a:t>
            </a:r>
            <a:r>
              <a:rPr lang="sv-SE" baseline="30000" smtClean="0">
                <a:solidFill>
                  <a:schemeClr val="tx1"/>
                </a:solidFill>
              </a:rPr>
              <a:t>1 </a:t>
            </a:r>
            <a:r>
              <a:rPr lang="sv-SE" smtClean="0">
                <a:solidFill>
                  <a:schemeClr val="tx1"/>
                </a:solidFill>
              </a:rPr>
              <a:t>× 3</a:t>
            </a:r>
            <a:r>
              <a:rPr lang="sv-SE" baseline="30000" smtClean="0">
                <a:solidFill>
                  <a:schemeClr val="tx1"/>
                </a:solidFill>
              </a:rPr>
              <a:t>2</a:t>
            </a:r>
            <a:r>
              <a:rPr lang="sv-SE">
                <a:solidFill>
                  <a:schemeClr val="tx1"/>
                </a:solidFill>
              </a:rPr>
              <a:t>. </a:t>
            </a:r>
          </a:p>
          <a:p>
            <a:pPr lvl="2" algn="just">
              <a:lnSpc>
                <a:spcPct val="130000"/>
              </a:lnSpc>
              <a:defRPr/>
            </a:pPr>
            <a:r>
              <a:rPr lang="sv-SE">
                <a:solidFill>
                  <a:schemeClr val="tx1"/>
                </a:solidFill>
              </a:rPr>
              <a:t>Vậy GCD(18</a:t>
            </a:r>
            <a:r>
              <a:rPr lang="sv-SE" smtClean="0">
                <a:solidFill>
                  <a:schemeClr val="tx1"/>
                </a:solidFill>
              </a:rPr>
              <a:t>, 300) = 2</a:t>
            </a:r>
            <a:r>
              <a:rPr lang="sv-SE" baseline="30000" smtClean="0">
                <a:solidFill>
                  <a:schemeClr val="tx1"/>
                </a:solidFill>
              </a:rPr>
              <a:t>1 </a:t>
            </a:r>
            <a:r>
              <a:rPr lang="sv-SE" smtClean="0">
                <a:solidFill>
                  <a:schemeClr val="tx1"/>
                </a:solidFill>
              </a:rPr>
              <a:t>× 3</a:t>
            </a:r>
            <a:r>
              <a:rPr lang="sv-SE" baseline="30000" smtClean="0">
                <a:solidFill>
                  <a:schemeClr val="tx1"/>
                </a:solidFill>
              </a:rPr>
              <a:t>1 </a:t>
            </a:r>
            <a:r>
              <a:rPr lang="sv-SE" smtClean="0">
                <a:solidFill>
                  <a:schemeClr val="tx1"/>
                </a:solidFill>
              </a:rPr>
              <a:t>× 5</a:t>
            </a:r>
            <a:r>
              <a:rPr lang="sv-SE" baseline="30000" smtClean="0">
                <a:solidFill>
                  <a:schemeClr val="tx1"/>
                </a:solidFill>
              </a:rPr>
              <a:t>0 </a:t>
            </a:r>
            <a:r>
              <a:rPr lang="sv-SE" smtClean="0">
                <a:solidFill>
                  <a:schemeClr val="tx1"/>
                </a:solidFill>
              </a:rPr>
              <a:t>= 6</a:t>
            </a:r>
            <a:endParaRPr lang="en-US">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1460909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2271" y="1086667"/>
            <a:ext cx="11822711" cy="5351078"/>
          </a:xfrm>
        </p:spPr>
        <p:txBody>
          <a:bodyPr/>
          <a:lstStyle/>
          <a:p>
            <a:pPr>
              <a:defRPr/>
            </a:pPr>
            <a:r>
              <a:rPr lang="sv-SE" b="1">
                <a:solidFill>
                  <a:schemeClr val="tx1"/>
                </a:solidFill>
              </a:rPr>
              <a:t>Định lý Ferma (Định lý Ferma nhỏ) </a:t>
            </a:r>
          </a:p>
          <a:p>
            <a:pPr marL="795847" lvl="1" indent="0">
              <a:buNone/>
              <a:defRPr/>
            </a:pPr>
            <a:r>
              <a:rPr lang="sv-SE" b="1" smtClean="0">
                <a:solidFill>
                  <a:srgbClr val="FF0000"/>
                </a:solidFill>
                <a:effectLst>
                  <a:outerShdw blurRad="38100" dist="38100" dir="2700000" algn="tl">
                    <a:srgbClr val="C0C0C0"/>
                  </a:outerShdw>
                </a:effectLst>
              </a:rPr>
              <a:t>a</a:t>
            </a:r>
            <a:r>
              <a:rPr lang="sv-SE" b="1" baseline="30000" smtClean="0">
                <a:solidFill>
                  <a:srgbClr val="FF0000"/>
                </a:solidFill>
                <a:effectLst>
                  <a:outerShdw blurRad="38100" dist="38100" dir="2700000" algn="tl">
                    <a:srgbClr val="C0C0C0"/>
                  </a:outerShdw>
                </a:effectLst>
              </a:rPr>
              <a:t>p-1</a:t>
            </a:r>
            <a:r>
              <a:rPr lang="sv-SE" b="1" smtClean="0">
                <a:solidFill>
                  <a:srgbClr val="FF0000"/>
                </a:solidFill>
                <a:effectLst>
                  <a:outerShdw blurRad="38100" dist="38100" dir="2700000" algn="tl">
                    <a:srgbClr val="C0C0C0"/>
                  </a:outerShdw>
                </a:effectLst>
              </a:rPr>
              <a:t> </a:t>
            </a:r>
            <a:r>
              <a:rPr lang="sv-SE" b="1">
                <a:solidFill>
                  <a:srgbClr val="FF0000"/>
                </a:solidFill>
                <a:effectLst>
                  <a:outerShdw blurRad="38100" dist="38100" dir="2700000" algn="tl">
                    <a:srgbClr val="C0C0C0"/>
                  </a:outerShdw>
                </a:effectLst>
              </a:rPr>
              <a:t>mod p = </a:t>
            </a:r>
            <a:r>
              <a:rPr lang="sv-SE" b="1" smtClean="0">
                <a:solidFill>
                  <a:srgbClr val="FF0000"/>
                </a:solidFill>
                <a:effectLst>
                  <a:outerShdw blurRad="38100" dist="38100" dir="2700000" algn="tl">
                    <a:srgbClr val="C0C0C0"/>
                  </a:outerShdw>
                </a:effectLst>
              </a:rPr>
              <a:t>1</a:t>
            </a:r>
            <a:r>
              <a:rPr lang="sv-SE" b="1" smtClean="0">
                <a:solidFill>
                  <a:schemeClr val="tx1"/>
                </a:solidFill>
                <a:effectLst>
                  <a:outerShdw blurRad="38100" dist="38100" dir="2700000" algn="tl">
                    <a:srgbClr val="C0C0C0"/>
                  </a:outerShdw>
                </a:effectLst>
              </a:rPr>
              <a:t> </a:t>
            </a:r>
            <a:r>
              <a:rPr lang="sv-SE" smtClean="0">
                <a:solidFill>
                  <a:schemeClr val="tx1"/>
                </a:solidFill>
              </a:rPr>
              <a:t>trong </a:t>
            </a:r>
            <a:r>
              <a:rPr lang="sv-SE">
                <a:solidFill>
                  <a:schemeClr val="tx1"/>
                </a:solidFill>
              </a:rPr>
              <a:t>đó p là số nguyên tố và a là số nguyên bất kỳ khác bội của p:  GCD(a, p) = 1.  </a:t>
            </a:r>
          </a:p>
          <a:p>
            <a:pPr lvl="1">
              <a:spcBef>
                <a:spcPts val="0"/>
              </a:spcBef>
              <a:defRPr/>
            </a:pPr>
            <a:r>
              <a:rPr lang="sv-SE">
                <a:solidFill>
                  <a:schemeClr val="tx1"/>
                </a:solidFill>
              </a:rPr>
              <a:t>Hay </a:t>
            </a:r>
            <a:r>
              <a:rPr lang="sv-SE" smtClean="0">
                <a:solidFill>
                  <a:schemeClr val="tx1"/>
                </a:solidFill>
                <a:sym typeface="Symbol" panose="05050102010706020507" pitchFamily="18" charset="2"/>
              </a:rPr>
              <a:t></a:t>
            </a:r>
            <a:r>
              <a:rPr lang="sv-SE" smtClean="0">
                <a:solidFill>
                  <a:schemeClr val="tx1"/>
                </a:solidFill>
              </a:rPr>
              <a:t>p </a:t>
            </a:r>
            <a:r>
              <a:rPr lang="sv-SE">
                <a:solidFill>
                  <a:schemeClr val="tx1"/>
                </a:solidFill>
              </a:rPr>
              <a:t>và </a:t>
            </a:r>
            <a:r>
              <a:rPr lang="sv-SE" smtClean="0">
                <a:solidFill>
                  <a:schemeClr val="tx1"/>
                </a:solidFill>
              </a:rPr>
              <a:t>a </a:t>
            </a:r>
            <a:r>
              <a:rPr lang="sv-SE">
                <a:solidFill>
                  <a:schemeClr val="tx1"/>
                </a:solidFill>
              </a:rPr>
              <a:t>không là bội của p, ta luôn có </a:t>
            </a:r>
            <a:r>
              <a:rPr lang="sv-SE" smtClean="0">
                <a:solidFill>
                  <a:schemeClr val="tx1"/>
                </a:solidFill>
              </a:rPr>
              <a:t> </a:t>
            </a:r>
            <a:r>
              <a:rPr lang="sv-SE" b="1" smtClean="0">
                <a:solidFill>
                  <a:srgbClr val="FF0000"/>
                </a:solidFill>
                <a:effectLst>
                  <a:outerShdw blurRad="38100" dist="38100" dir="2700000" algn="tl">
                    <a:srgbClr val="C0C0C0"/>
                  </a:outerShdw>
                </a:effectLst>
              </a:rPr>
              <a:t>a</a:t>
            </a:r>
            <a:r>
              <a:rPr lang="sv-SE" b="1" baseline="30000" smtClean="0">
                <a:solidFill>
                  <a:srgbClr val="FF0000"/>
                </a:solidFill>
                <a:effectLst>
                  <a:outerShdw blurRad="38100" dist="38100" dir="2700000" algn="tl">
                    <a:srgbClr val="C0C0C0"/>
                  </a:outerShdw>
                </a:effectLst>
              </a:rPr>
              <a:t>p</a:t>
            </a:r>
            <a:r>
              <a:rPr lang="sv-SE" b="1" smtClean="0">
                <a:solidFill>
                  <a:srgbClr val="FF0000"/>
                </a:solidFill>
                <a:effectLst>
                  <a:outerShdw blurRad="38100" dist="38100" dir="2700000" algn="tl">
                    <a:srgbClr val="C0C0C0"/>
                  </a:outerShdw>
                </a:effectLst>
              </a:rPr>
              <a:t> </a:t>
            </a:r>
            <a:r>
              <a:rPr lang="sv-SE" b="1">
                <a:solidFill>
                  <a:srgbClr val="FF0000"/>
                </a:solidFill>
                <a:effectLst>
                  <a:outerShdw blurRad="38100" dist="38100" dir="2700000" algn="tl">
                    <a:srgbClr val="C0C0C0"/>
                  </a:outerShdw>
                </a:effectLst>
              </a:rPr>
              <a:t>= a mod p</a:t>
            </a:r>
          </a:p>
          <a:p>
            <a:pPr lvl="1">
              <a:spcBef>
                <a:spcPts val="0"/>
              </a:spcBef>
              <a:defRPr/>
            </a:pPr>
            <a:r>
              <a:rPr lang="sv-SE">
                <a:solidFill>
                  <a:schemeClr val="tx1"/>
                </a:solidFill>
              </a:rPr>
              <a:t>Công thức trên luôn đúng, nếu p là số nguyên tố, còn a là số nguyên dương nhỏ hơn p.</a:t>
            </a:r>
          </a:p>
          <a:p>
            <a:pPr lvl="1">
              <a:spcBef>
                <a:spcPts val="0"/>
              </a:spcBef>
              <a:defRPr/>
            </a:pPr>
            <a:r>
              <a:rPr lang="sv-SE" b="1"/>
              <a:t>V</a:t>
            </a:r>
            <a:r>
              <a:rPr lang="en-US" b="1"/>
              <a:t>í dụ?</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19341278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6" y="1086667"/>
            <a:ext cx="11172642" cy="5351078"/>
          </a:xfrm>
        </p:spPr>
        <p:txBody>
          <a:bodyPr/>
          <a:lstStyle/>
          <a:p>
            <a:pPr algn="just">
              <a:defRPr/>
            </a:pPr>
            <a:r>
              <a:rPr lang="en-US" b="1">
                <a:solidFill>
                  <a:schemeClr val="tx1"/>
                </a:solidFill>
              </a:rPr>
              <a:t>Ví dụ:</a:t>
            </a:r>
            <a:r>
              <a:rPr lang="en-US">
                <a:solidFill>
                  <a:schemeClr val="tx1"/>
                </a:solidFill>
              </a:rPr>
              <a:t> </a:t>
            </a:r>
          </a:p>
          <a:p>
            <a:pPr lvl="1" algn="just">
              <a:defRPr/>
            </a:pPr>
            <a:r>
              <a:rPr lang="sv-SE">
                <a:solidFill>
                  <a:schemeClr val="tx1"/>
                </a:solidFill>
              </a:rPr>
              <a:t>Vì 5 và 7 là các số nguyên tố. 2 và 3 không là bội tương ứng của 7 và 5, nên theo định lý Ferma ta có:</a:t>
            </a:r>
          </a:p>
          <a:p>
            <a:pPr lvl="2" algn="just">
              <a:defRPr/>
            </a:pPr>
            <a:r>
              <a:rPr lang="sv-SE">
                <a:solidFill>
                  <a:schemeClr val="tx1"/>
                </a:solidFill>
              </a:rPr>
              <a:t>2</a:t>
            </a:r>
            <a:r>
              <a:rPr lang="sv-SE" baseline="30000">
                <a:solidFill>
                  <a:schemeClr val="tx1"/>
                </a:solidFill>
              </a:rPr>
              <a:t>7-1</a:t>
            </a:r>
            <a:r>
              <a:rPr lang="sv-SE">
                <a:solidFill>
                  <a:schemeClr val="tx1"/>
                </a:solidFill>
              </a:rPr>
              <a:t> mod 7 = 1 (= 2</a:t>
            </a:r>
            <a:r>
              <a:rPr lang="sv-SE" baseline="30000">
                <a:solidFill>
                  <a:schemeClr val="tx1"/>
                </a:solidFill>
              </a:rPr>
              <a:t>6</a:t>
            </a:r>
            <a:r>
              <a:rPr lang="sv-SE">
                <a:solidFill>
                  <a:schemeClr val="tx1"/>
                </a:solidFill>
              </a:rPr>
              <a:t> mod 7 = 64 mod 7= 1)</a:t>
            </a:r>
          </a:p>
          <a:p>
            <a:pPr lvl="2" algn="just">
              <a:defRPr/>
            </a:pPr>
            <a:r>
              <a:rPr lang="sv-SE">
                <a:solidFill>
                  <a:schemeClr val="tx1"/>
                </a:solidFill>
              </a:rPr>
              <a:t>3</a:t>
            </a:r>
            <a:r>
              <a:rPr lang="sv-SE" baseline="30000">
                <a:solidFill>
                  <a:schemeClr val="tx1"/>
                </a:solidFill>
              </a:rPr>
              <a:t>5-1 </a:t>
            </a:r>
            <a:r>
              <a:rPr lang="sv-SE">
                <a:solidFill>
                  <a:schemeClr val="tx1"/>
                </a:solidFill>
              </a:rPr>
              <a:t>mod 5 = 1 (= 3</a:t>
            </a:r>
            <a:r>
              <a:rPr lang="sv-SE" baseline="30000">
                <a:solidFill>
                  <a:schemeClr val="tx1"/>
                </a:solidFill>
              </a:rPr>
              <a:t>4</a:t>
            </a:r>
            <a:r>
              <a:rPr lang="sv-SE">
                <a:solidFill>
                  <a:schemeClr val="tx1"/>
                </a:solidFill>
              </a:rPr>
              <a:t> mod 5 = 81 mod 5= 1)	</a:t>
            </a:r>
            <a:endParaRPr lang="sv-SE" sz="2000">
              <a:solidFill>
                <a:schemeClr val="tx1"/>
              </a:solidFill>
            </a:endParaRPr>
          </a:p>
          <a:p>
            <a:pPr marL="152396" indent="0">
              <a:buNone/>
            </a:pP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3019730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128337" y="1086667"/>
                <a:ext cx="11758863" cy="5351077"/>
              </a:xfrm>
            </p:spPr>
            <p:txBody>
              <a:bodyPr/>
              <a:lstStyle/>
              <a:p>
                <a:pPr algn="just"/>
                <a:r>
                  <a:rPr lang="sv-SE" smtClean="0">
                    <a:sym typeface="Symbol" pitchFamily="18" charset="2"/>
                  </a:rPr>
                  <a:t>Hàm (n) </a:t>
                </a:r>
              </a:p>
              <a:p>
                <a:pPr lvl="1" algn="just"/>
                <a:r>
                  <a:rPr lang="sv-SE"/>
                  <a:t>Tập Z</a:t>
                </a:r>
                <a:r>
                  <a:rPr lang="sv-SE" baseline="-25000"/>
                  <a:t>n</a:t>
                </a:r>
                <a:r>
                  <a:rPr lang="sv-SE"/>
                  <a:t> = {0, 1, 2, . . . , n -1} thường được gọi là </a:t>
                </a:r>
                <a:r>
                  <a:rPr lang="sv-SE" i="1">
                    <a:effectLst>
                      <a:outerShdw blurRad="38100" dist="38100" dir="2700000" algn="tl">
                        <a:srgbClr val="000000">
                          <a:alpha val="43137"/>
                        </a:srgbClr>
                      </a:outerShdw>
                    </a:effectLst>
                  </a:rPr>
                  <a:t>thặng dư đầy đủ theo </a:t>
                </a:r>
                <a:r>
                  <a:rPr lang="sv-SE">
                    <a:effectLst>
                      <a:outerShdw blurRad="38100" dist="38100" dir="2700000" algn="tl">
                        <a:srgbClr val="000000">
                          <a:alpha val="43137"/>
                        </a:srgbClr>
                      </a:outerShdw>
                    </a:effectLst>
                  </a:rPr>
                  <a:t>mod </a:t>
                </a:r>
                <a:r>
                  <a:rPr lang="sv-SE" i="1">
                    <a:effectLst>
                      <a:outerShdw blurRad="38100" dist="38100" dir="2700000" algn="tl">
                        <a:srgbClr val="000000">
                          <a:alpha val="43137"/>
                        </a:srgbClr>
                      </a:outerShdw>
                    </a:effectLst>
                  </a:rPr>
                  <a:t>n</a:t>
                </a:r>
                <a:r>
                  <a:rPr lang="sv-SE">
                    <a:effectLst>
                      <a:outerShdw blurRad="38100" dist="38100" dir="2700000" algn="tl">
                        <a:srgbClr val="000000">
                          <a:alpha val="43137"/>
                        </a:srgbClr>
                      </a:outerShdw>
                    </a:effectLst>
                  </a:rPr>
                  <a:t>.</a:t>
                </a:r>
              </a:p>
              <a:p>
                <a:pPr lvl="1" algn="just"/>
                <a:r>
                  <a:rPr lang="sv-SE"/>
                  <a:t>Xét </a:t>
                </a:r>
                <a:r>
                  <a:rPr lang="sv-SE" smtClean="0"/>
                  <a:t>tập </a:t>
                </a:r>
                <a14:m>
                  <m:oMath xmlns:m="http://schemas.openxmlformats.org/officeDocument/2006/math">
                    <m:sSubSup>
                      <m:sSubSupPr>
                        <m:ctrlPr>
                          <a:rPr lang="sv-SE" i="1" smtClean="0">
                            <a:latin typeface="Cambria Math" panose="02040503050406030204" pitchFamily="18" charset="0"/>
                          </a:rPr>
                        </m:ctrlPr>
                      </m:sSubSupPr>
                      <m:e>
                        <m:r>
                          <a:rPr lang="en-US" b="0" i="1" smtClean="0">
                            <a:latin typeface="Cambria Math" panose="02040503050406030204" pitchFamily="18" charset="0"/>
                          </a:rPr>
                          <m:t>𝑍</m:t>
                        </m:r>
                      </m:e>
                      <m:sub>
                        <m:r>
                          <a:rPr lang="en-US" b="0" i="1" smtClean="0">
                            <a:latin typeface="Cambria Math" panose="02040503050406030204" pitchFamily="18" charset="0"/>
                          </a:rPr>
                          <m:t>𝑛</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 </m:t>
                        </m:r>
                        <m:sSub>
                          <m:sSubPr>
                            <m:ctrlPr>
                              <a:rPr lang="en-US" b="0" i="1" smtClean="0">
                                <a:latin typeface="Cambria Math" panose="02040503050406030204" pitchFamily="18" charset="0"/>
                                <a:sym typeface="Symbol" panose="05050102010706020507" pitchFamily="18" charset="2"/>
                              </a:rPr>
                            </m:ctrlPr>
                          </m:sSubPr>
                          <m:e>
                            <m:r>
                              <a:rPr lang="en-US" b="0" i="1" smtClean="0">
                                <a:latin typeface="Cambria Math" panose="02040503050406030204" pitchFamily="18" charset="0"/>
                                <a:sym typeface="Symbol" panose="05050102010706020507" pitchFamily="18" charset="2"/>
                              </a:rPr>
                              <m:t>𝑍</m:t>
                            </m:r>
                          </m:e>
                          <m:sub>
                            <m:r>
                              <a:rPr lang="en-US" b="0" i="1" smtClean="0">
                                <a:latin typeface="Cambria Math" panose="02040503050406030204" pitchFamily="18" charset="0"/>
                                <a:sym typeface="Symbol" panose="05050102010706020507" pitchFamily="18" charset="2"/>
                              </a:rPr>
                              <m:t>𝑛</m:t>
                            </m:r>
                          </m:sub>
                        </m:sSub>
                        <m:r>
                          <a:rPr lang="en-US" b="0" i="1" smtClean="0">
                            <a:latin typeface="Cambria Math" panose="02040503050406030204" pitchFamily="18" charset="0"/>
                            <a:sym typeface="Symbol" panose="05050102010706020507" pitchFamily="18" charset="2"/>
                          </a:rPr>
                          <m:t>:</m:t>
                        </m:r>
                        <m:func>
                          <m:funcPr>
                            <m:ctrlPr>
                              <a:rPr lang="en-US" b="0" i="1" smtClean="0">
                                <a:latin typeface="Cambria Math" panose="02040503050406030204" pitchFamily="18" charset="0"/>
                                <a:sym typeface="Symbol" panose="05050102010706020507" pitchFamily="18" charset="2"/>
                              </a:rPr>
                            </m:ctrlPr>
                          </m:funcPr>
                          <m:fName>
                            <m:r>
                              <m:rPr>
                                <m:sty m:val="p"/>
                              </m:rPr>
                              <a:rPr lang="en-US" b="0" i="0" smtClean="0">
                                <a:latin typeface="Cambria Math" panose="02040503050406030204" pitchFamily="18" charset="0"/>
                                <a:sym typeface="Symbol" panose="05050102010706020507" pitchFamily="18" charset="2"/>
                              </a:rPr>
                              <m:t>gcd</m:t>
                            </m:r>
                          </m:fName>
                          <m:e>
                            <m:d>
                              <m:dPr>
                                <m:ctrlPr>
                                  <a:rPr lang="en-US" b="0" i="1" smtClean="0">
                                    <a:latin typeface="Cambria Math" panose="02040503050406030204" pitchFamily="18" charset="0"/>
                                    <a:sym typeface="Symbol" panose="05050102010706020507" pitchFamily="18" charset="2"/>
                                  </a:rPr>
                                </m:ctrlPr>
                              </m:dPr>
                              <m:e>
                                <m:r>
                                  <a:rPr lang="en-US" b="0" i="1" smtClean="0">
                                    <a:latin typeface="Cambria Math" panose="02040503050406030204" pitchFamily="18" charset="0"/>
                                    <a:sym typeface="Symbol" panose="05050102010706020507" pitchFamily="18" charset="2"/>
                                  </a:rPr>
                                  <m:t>𝑎</m:t>
                                </m:r>
                                <m:r>
                                  <a:rPr lang="en-US" b="0" i="1" smtClean="0">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𝑛</m:t>
                                </m:r>
                              </m:e>
                            </m:d>
                          </m:e>
                        </m:func>
                        <m:r>
                          <a:rPr lang="en-US" b="0" i="1" smtClean="0">
                            <a:latin typeface="Cambria Math" panose="02040503050406030204" pitchFamily="18" charset="0"/>
                            <a:sym typeface="Symbol" panose="05050102010706020507" pitchFamily="18" charset="2"/>
                          </a:rPr>
                          <m:t>=1</m:t>
                        </m:r>
                      </m:e>
                    </m:d>
                    <m:r>
                      <a:rPr lang="en-US" b="0" i="0" smtClean="0">
                        <a:latin typeface="Cambria Math" panose="02040503050406030204" pitchFamily="18" charset="0"/>
                      </a:rPr>
                      <m:t>. </m:t>
                    </m:r>
                  </m:oMath>
                </a14:m>
                <a:r>
                  <a:rPr lang="sv-SE" smtClean="0"/>
                  <a:t>Tập </a:t>
                </a:r>
                <a:r>
                  <a:rPr lang="sv-SE"/>
                  <a:t>này được gọi là </a:t>
                </a:r>
                <a:r>
                  <a:rPr lang="sv-SE" i="1">
                    <a:effectLst>
                      <a:outerShdw blurRad="38100" dist="38100" dir="2700000" algn="tl">
                        <a:srgbClr val="000000">
                          <a:alpha val="43137"/>
                        </a:srgbClr>
                      </a:outerShdw>
                    </a:effectLst>
                  </a:rPr>
                  <a:t>tập các thặng dư thu gọn theo </a:t>
                </a:r>
                <a:r>
                  <a:rPr lang="sv-SE">
                    <a:effectLst>
                      <a:outerShdw blurRad="38100" dist="38100" dir="2700000" algn="tl">
                        <a:srgbClr val="000000">
                          <a:alpha val="43137"/>
                        </a:srgbClr>
                      </a:outerShdw>
                    </a:effectLst>
                  </a:rPr>
                  <a:t>mod</a:t>
                </a:r>
                <a:r>
                  <a:rPr lang="sv-SE" i="1">
                    <a:effectLst>
                      <a:outerShdw blurRad="38100" dist="38100" dir="2700000" algn="tl">
                        <a:srgbClr val="000000">
                          <a:alpha val="43137"/>
                        </a:srgbClr>
                      </a:outerShdw>
                    </a:effectLst>
                  </a:rPr>
                  <a:t> n</a:t>
                </a:r>
              </a:p>
              <a:p>
                <a:pPr lvl="2" algn="just"/>
                <a:r>
                  <a:rPr lang="sv-SE" sz="2600"/>
                  <a:t>Nếu </a:t>
                </a:r>
                <a:r>
                  <a:rPr lang="sv-SE" sz="2600" i="1"/>
                  <a:t>p</a:t>
                </a:r>
                <a:r>
                  <a:rPr lang="sv-SE" sz="2600"/>
                  <a:t> là số nguyên tố thì </a:t>
                </a:r>
                <a14:m>
                  <m:oMath xmlns:m="http://schemas.openxmlformats.org/officeDocument/2006/math">
                    <m:sSubSup>
                      <m:sSubSupPr>
                        <m:ctrlPr>
                          <a:rPr lang="sv-SE" sz="2800" i="1">
                            <a:latin typeface="Cambria Math" panose="02040503050406030204" pitchFamily="18" charset="0"/>
                          </a:rPr>
                        </m:ctrlPr>
                      </m:sSubSupPr>
                      <m:e>
                        <m:r>
                          <a:rPr lang="en-US" sz="2800" i="1">
                            <a:latin typeface="Cambria Math" panose="02040503050406030204" pitchFamily="18" charset="0"/>
                          </a:rPr>
                          <m:t>𝑍</m:t>
                        </m:r>
                      </m:e>
                      <m:sub>
                        <m:r>
                          <a:rPr lang="en-US" sz="2800" b="0" i="1" smtClean="0">
                            <a:latin typeface="Cambria Math" panose="02040503050406030204" pitchFamily="18" charset="0"/>
                          </a:rPr>
                          <m:t>𝑝</m:t>
                        </m:r>
                      </m:sub>
                      <m:sup>
                        <m:r>
                          <a:rPr lang="en-US" sz="2800" i="1">
                            <a:latin typeface="Cambria Math" panose="02040503050406030204" pitchFamily="18" charset="0"/>
                          </a:rPr>
                          <m:t>∗</m:t>
                        </m:r>
                      </m:sup>
                    </m:sSubSup>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b="0" i="1" smtClean="0">
                            <a:latin typeface="Cambria Math" panose="02040503050406030204" pitchFamily="18" charset="0"/>
                          </a:rPr>
                          <m:t>1, 2, …, </m:t>
                        </m:r>
                        <m:r>
                          <a:rPr lang="en-US" sz="2800" b="0" i="1" smtClean="0">
                            <a:latin typeface="Cambria Math" panose="02040503050406030204" pitchFamily="18" charset="0"/>
                          </a:rPr>
                          <m:t>𝑝</m:t>
                        </m:r>
                        <m:r>
                          <a:rPr lang="en-US" sz="2800" b="0" i="1" smtClean="0">
                            <a:latin typeface="Cambria Math" panose="02040503050406030204" pitchFamily="18" charset="0"/>
                          </a:rPr>
                          <m:t> −1</m:t>
                        </m:r>
                      </m:e>
                    </m:d>
                  </m:oMath>
                </a14:m>
                <a:endParaRPr lang="sv-SE" sz="2600" smtClean="0"/>
              </a:p>
              <a:p>
                <a:pPr lvl="1" algn="just"/>
                <a:r>
                  <a:rPr lang="sv-SE" smtClean="0">
                    <a:sym typeface="Symbol" pitchFamily="18" charset="2"/>
                  </a:rPr>
                  <a:t>Kí hiệu </a:t>
                </a:r>
                <a:r>
                  <a:rPr lang="sv-SE">
                    <a:sym typeface="Symbol" pitchFamily="18" charset="2"/>
                  </a:rPr>
                  <a:t>(n</a:t>
                </a:r>
                <a:r>
                  <a:rPr lang="sv-SE" smtClean="0">
                    <a:sym typeface="Symbol" pitchFamily="18" charset="2"/>
                  </a:rPr>
                  <a:t>) </a:t>
                </a:r>
                <a:r>
                  <a:rPr lang="sv-SE">
                    <a:sym typeface="Symbol" pitchFamily="18" charset="2"/>
                  </a:rPr>
                  <a:t>(hàm Euler) </a:t>
                </a:r>
                <a:r>
                  <a:rPr lang="sv-SE" smtClean="0">
                    <a:sym typeface="Symbol" pitchFamily="18" charset="2"/>
                  </a:rPr>
                  <a:t>là </a:t>
                </a:r>
                <a:r>
                  <a:rPr lang="sv-SE">
                    <a:sym typeface="Symbol" pitchFamily="18" charset="2"/>
                  </a:rPr>
                  <a:t>số phần tử lớn hơn 0, nhỏ hơn n và nguyên tố cùng nhau với n</a:t>
                </a:r>
                <a:endParaRPr lang="sv-SE"/>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128337" y="1086667"/>
                <a:ext cx="11758863" cy="5351077"/>
              </a:xfrm>
              <a:blipFill>
                <a:blip r:embed="rId2"/>
                <a:stretch>
                  <a:fillRect r="-134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mtClean="0"/>
              <a:t>  </a:t>
            </a:r>
            <a:r>
              <a:rPr lang="en-US"/>
              <a:t>Một số kiến thức toán học</a:t>
            </a:r>
          </a:p>
        </p:txBody>
      </p:sp>
    </p:spTree>
    <p:extLst>
      <p:ext uri="{BB962C8B-B14F-4D97-AF65-F5344CB8AC3E}">
        <p14:creationId xmlns:p14="http://schemas.microsoft.com/office/powerpoint/2010/main" val="606288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a:defRPr/>
            </a:pPr>
            <a:r>
              <a:rPr lang="en-US" b="1">
                <a:solidFill>
                  <a:schemeClr val="tx1"/>
                </a:solidFill>
              </a:rPr>
              <a:t>Các tính chất của hàm </a:t>
            </a:r>
            <a:r>
              <a:rPr lang="en-US" b="1" smtClean="0">
                <a:solidFill>
                  <a:schemeClr val="tx1"/>
                </a:solidFill>
                <a:sym typeface="Symbol" pitchFamily="18" charset="2"/>
              </a:rPr>
              <a:t>(</a:t>
            </a:r>
            <a:r>
              <a:rPr lang="en-US" b="1">
                <a:solidFill>
                  <a:schemeClr val="tx1"/>
                </a:solidFill>
                <a:sym typeface="Symbol" pitchFamily="18" charset="2"/>
              </a:rPr>
              <a:t>n):</a:t>
            </a:r>
          </a:p>
          <a:p>
            <a:pPr lvl="1">
              <a:defRPr/>
            </a:pPr>
            <a:r>
              <a:rPr lang="en-US">
                <a:solidFill>
                  <a:schemeClr val="tx1"/>
                </a:solidFill>
                <a:sym typeface="Symbol" pitchFamily="18" charset="2"/>
              </a:rPr>
              <a:t>Dễ dàng thấy, nếu  p là số nguyên tố  </a:t>
            </a:r>
            <a:r>
              <a:rPr lang="en-AU">
                <a:solidFill>
                  <a:schemeClr val="tx1"/>
                </a:solidFill>
                <a:sym typeface="Symbol" pitchFamily="18" charset="2"/>
              </a:rPr>
              <a:t>Ф(p) = p-1 </a:t>
            </a:r>
            <a:endParaRPr lang="en-US">
              <a:solidFill>
                <a:schemeClr val="tx1"/>
              </a:solidFill>
              <a:sym typeface="Symbol" pitchFamily="18" charset="2"/>
            </a:endParaRPr>
          </a:p>
          <a:p>
            <a:pPr lvl="1">
              <a:defRPr/>
            </a:pPr>
            <a:r>
              <a:rPr lang="en-US">
                <a:solidFill>
                  <a:schemeClr val="tx1"/>
                </a:solidFill>
                <a:sym typeface="Symbol" pitchFamily="18" charset="2"/>
              </a:rPr>
              <a:t>Nếu </a:t>
            </a:r>
            <a:r>
              <a:rPr lang="en-US" smtClean="0">
                <a:solidFill>
                  <a:schemeClr val="tx1"/>
                </a:solidFill>
                <a:sym typeface="Symbol" pitchFamily="18" charset="2"/>
              </a:rPr>
              <a:t>gcd(m</a:t>
            </a:r>
            <a:r>
              <a:rPr lang="en-US">
                <a:solidFill>
                  <a:schemeClr val="tx1"/>
                </a:solidFill>
                <a:sym typeface="Symbol" pitchFamily="18" charset="2"/>
              </a:rPr>
              <a:t>, n) = 1, thì: </a:t>
            </a:r>
            <a:r>
              <a:rPr lang="en-AU">
                <a:solidFill>
                  <a:schemeClr val="tx1"/>
                </a:solidFill>
                <a:sym typeface="Symbol" pitchFamily="18" charset="2"/>
              </a:rPr>
              <a:t>Ф(m.n) = Ф(m).Ф(n)	</a:t>
            </a:r>
          </a:p>
          <a:p>
            <a:pPr lvl="1">
              <a:defRPr/>
            </a:pPr>
            <a:r>
              <a:rPr lang="en-AU">
                <a:solidFill>
                  <a:schemeClr val="tx1"/>
                </a:solidFill>
                <a:sym typeface="Symbol" pitchFamily="18" charset="2"/>
              </a:rPr>
              <a:t>Nếu n = p</a:t>
            </a:r>
            <a:r>
              <a:rPr lang="en-AU" baseline="-25000">
                <a:solidFill>
                  <a:schemeClr val="tx1"/>
                </a:solidFill>
                <a:sym typeface="Symbol" pitchFamily="18" charset="2"/>
              </a:rPr>
              <a:t>1</a:t>
            </a:r>
            <a:r>
              <a:rPr lang="en-AU" baseline="30000">
                <a:solidFill>
                  <a:schemeClr val="tx1"/>
                </a:solidFill>
                <a:sym typeface="Symbol" pitchFamily="18" charset="2"/>
              </a:rPr>
              <a:t>e1</a:t>
            </a:r>
            <a:r>
              <a:rPr lang="en-AU">
                <a:solidFill>
                  <a:schemeClr val="tx1"/>
                </a:solidFill>
                <a:sym typeface="Symbol" pitchFamily="18" charset="2"/>
              </a:rPr>
              <a:t>… p</a:t>
            </a:r>
            <a:r>
              <a:rPr lang="en-AU" baseline="-25000">
                <a:solidFill>
                  <a:schemeClr val="tx1"/>
                </a:solidFill>
                <a:sym typeface="Symbol" pitchFamily="18" charset="2"/>
              </a:rPr>
              <a:t>k</a:t>
            </a:r>
            <a:r>
              <a:rPr lang="en-AU" baseline="30000">
                <a:solidFill>
                  <a:schemeClr val="tx1"/>
                </a:solidFill>
                <a:sym typeface="Symbol" pitchFamily="18" charset="2"/>
              </a:rPr>
              <a:t>ek</a:t>
            </a:r>
            <a:r>
              <a:rPr lang="en-AU">
                <a:solidFill>
                  <a:schemeClr val="tx1"/>
                </a:solidFill>
                <a:sym typeface="Symbol" pitchFamily="18" charset="2"/>
              </a:rPr>
              <a:t> là phân tích ra thừa số nguyên tố của n thì:</a:t>
            </a:r>
            <a:endParaRPr lang="en-US">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graphicFrame>
        <p:nvGraphicFramePr>
          <p:cNvPr id="4" name="Object 4"/>
          <p:cNvGraphicFramePr>
            <a:graphicFrameLocks noChangeAspect="1"/>
          </p:cNvGraphicFramePr>
          <p:nvPr>
            <p:extLst/>
          </p:nvPr>
        </p:nvGraphicFramePr>
        <p:xfrm>
          <a:off x="3808639" y="3913414"/>
          <a:ext cx="4510088" cy="990600"/>
        </p:xfrm>
        <a:graphic>
          <a:graphicData uri="http://schemas.openxmlformats.org/presentationml/2006/ole">
            <mc:AlternateContent xmlns:mc="http://schemas.openxmlformats.org/markup-compatibility/2006">
              <mc:Choice xmlns:v="urn:schemas-microsoft-com:vml" Requires="v">
                <p:oleObj spid="_x0000_s8231" name="Equation" r:id="rId3" imgW="2197080" imgH="482400" progId="Equation.3">
                  <p:embed/>
                </p:oleObj>
              </mc:Choice>
              <mc:Fallback>
                <p:oleObj name="Equation" r:id="rId3" imgW="2197080" imgH="482400" progId="Equation.3">
                  <p:embed/>
                  <p:pic>
                    <p:nvPicPr>
                      <p:cNvPr id="4" name="Object 4"/>
                      <p:cNvPicPr>
                        <a:picLocks noChangeAspect="1" noChangeArrowheads="1"/>
                      </p:cNvPicPr>
                      <p:nvPr/>
                    </p:nvPicPr>
                    <p:blipFill>
                      <a:blip r:embed="rId4"/>
                      <a:srcRect/>
                      <a:stretch>
                        <a:fillRect/>
                      </a:stretch>
                    </p:blipFill>
                    <p:spPr bwMode="auto">
                      <a:xfrm>
                        <a:off x="3808639" y="3913414"/>
                        <a:ext cx="451008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05320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r>
              <a:rPr lang="en-US" b="1" smtClean="0">
                <a:solidFill>
                  <a:schemeClr val="tx1"/>
                </a:solidFill>
              </a:rPr>
              <a:t>Ví dụ:</a:t>
            </a:r>
          </a:p>
          <a:p>
            <a:pPr lvl="1"/>
            <a:r>
              <a:rPr lang="en-US">
                <a:solidFill>
                  <a:schemeClr val="tx1"/>
                </a:solidFill>
              </a:rPr>
              <a:t>Tính </a:t>
            </a:r>
            <a:r>
              <a:rPr lang="en-US" b="1">
                <a:sym typeface="Symbol" pitchFamily="18" charset="2"/>
              </a:rPr>
              <a:t></a:t>
            </a:r>
            <a:r>
              <a:rPr lang="en-US" smtClean="0">
                <a:solidFill>
                  <a:schemeClr val="tx1"/>
                </a:solidFill>
                <a:sym typeface="Symbol" pitchFamily="18" charset="2"/>
              </a:rPr>
              <a:t>(37</a:t>
            </a:r>
            <a:r>
              <a:rPr lang="en-US">
                <a:solidFill>
                  <a:schemeClr val="tx1"/>
                </a:solidFill>
                <a:sym typeface="Symbol" pitchFamily="18" charset="2"/>
              </a:rPr>
              <a:t>); </a:t>
            </a:r>
            <a:r>
              <a:rPr lang="en-US" b="1">
                <a:sym typeface="Symbol" pitchFamily="18" charset="2"/>
              </a:rPr>
              <a:t></a:t>
            </a:r>
            <a:r>
              <a:rPr lang="en-US" smtClean="0">
                <a:solidFill>
                  <a:schemeClr val="tx1"/>
                </a:solidFill>
                <a:sym typeface="Symbol" pitchFamily="18" charset="2"/>
              </a:rPr>
              <a:t>(</a:t>
            </a:r>
            <a:r>
              <a:rPr lang="en-US">
                <a:solidFill>
                  <a:schemeClr val="tx1"/>
                </a:solidFill>
                <a:sym typeface="Symbol" pitchFamily="18" charset="2"/>
              </a:rPr>
              <a:t>25); </a:t>
            </a:r>
            <a:r>
              <a:rPr lang="en-US" b="1">
                <a:sym typeface="Symbol" pitchFamily="18" charset="2"/>
              </a:rPr>
              <a:t></a:t>
            </a:r>
            <a:r>
              <a:rPr lang="en-US" smtClean="0">
                <a:solidFill>
                  <a:schemeClr val="tx1"/>
                </a:solidFill>
                <a:sym typeface="Symbol" pitchFamily="18" charset="2"/>
              </a:rPr>
              <a:t>(</a:t>
            </a:r>
            <a:r>
              <a:rPr lang="en-US">
                <a:solidFill>
                  <a:schemeClr val="tx1"/>
                </a:solidFill>
                <a:sym typeface="Symbol" pitchFamily="18" charset="2"/>
              </a:rPr>
              <a:t>18); </a:t>
            </a:r>
            <a:r>
              <a:rPr lang="en-US" b="1">
                <a:sym typeface="Symbol" pitchFamily="18" charset="2"/>
              </a:rPr>
              <a:t></a:t>
            </a:r>
            <a:r>
              <a:rPr lang="en-US" smtClean="0">
                <a:solidFill>
                  <a:schemeClr val="tx1"/>
                </a:solidFill>
                <a:sym typeface="Symbol" pitchFamily="18" charset="2"/>
              </a:rPr>
              <a:t>(</a:t>
            </a:r>
            <a:r>
              <a:rPr lang="en-US">
                <a:solidFill>
                  <a:schemeClr val="tx1"/>
                </a:solidFill>
                <a:sym typeface="Symbol" pitchFamily="18" charset="2"/>
              </a:rPr>
              <a:t>21)?</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4" name="Text Box 5"/>
          <p:cNvSpPr txBox="1">
            <a:spLocks noChangeArrowheads="1"/>
          </p:cNvSpPr>
          <p:nvPr/>
        </p:nvSpPr>
        <p:spPr bwMode="auto">
          <a:xfrm>
            <a:off x="2045306" y="2677888"/>
            <a:ext cx="3318933" cy="523220"/>
          </a:xfrm>
          <a:prstGeom prst="rect">
            <a:avLst/>
          </a:prstGeom>
          <a:noFill/>
          <a:ln w="9525" algn="ctr">
            <a:noFill/>
            <a:miter lim="800000"/>
            <a:headEnd/>
            <a:tailEnd/>
          </a:ln>
        </p:spPr>
        <p:txBody>
          <a:bodyPr>
            <a:spAutoFit/>
          </a:bodyPr>
          <a:lstStyle/>
          <a:p>
            <a:pPr>
              <a:spcBef>
                <a:spcPct val="50000"/>
              </a:spcBef>
            </a:pP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3</a:t>
            </a:r>
            <a:r>
              <a:rPr lang="en-US" sz="2800" b="1">
                <a:solidFill>
                  <a:srgbClr val="FF3300"/>
                </a:solidFill>
                <a:latin typeface="Calibri" panose="020F0502020204030204" pitchFamily="34" charset="0"/>
                <a:cs typeface="Calibri" panose="020F0502020204030204" pitchFamily="34" charset="0"/>
                <a:sym typeface="Symbol" pitchFamily="18" charset="2"/>
              </a:rPr>
              <a:t>7) = 37 – 1 = 36</a:t>
            </a:r>
          </a:p>
        </p:txBody>
      </p:sp>
      <p:sp>
        <p:nvSpPr>
          <p:cNvPr id="5" name="Text Box 6"/>
          <p:cNvSpPr txBox="1">
            <a:spLocks noChangeArrowheads="1"/>
          </p:cNvSpPr>
          <p:nvPr/>
        </p:nvSpPr>
        <p:spPr bwMode="auto">
          <a:xfrm>
            <a:off x="2028371" y="3892326"/>
            <a:ext cx="5099542" cy="523220"/>
          </a:xfrm>
          <a:prstGeom prst="rect">
            <a:avLst/>
          </a:prstGeom>
          <a:noFill/>
          <a:ln w="9525" algn="ctr">
            <a:noFill/>
            <a:miter lim="800000"/>
            <a:headEnd/>
            <a:tailEnd/>
          </a:ln>
        </p:spPr>
        <p:txBody>
          <a:bodyPr wrap="square">
            <a:spAutoFit/>
          </a:bodyPr>
          <a:lstStyle/>
          <a:p>
            <a:pPr>
              <a:spcBef>
                <a:spcPct val="50000"/>
              </a:spcBef>
            </a:pP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18) =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2).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9) = 1.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3</a:t>
            </a:r>
            <a:r>
              <a:rPr lang="en-US" sz="2800" b="1" baseline="30000">
                <a:solidFill>
                  <a:srgbClr val="FF0000"/>
                </a:solidFill>
                <a:latin typeface="Calibri" panose="020F0502020204030204" pitchFamily="34" charset="0"/>
                <a:cs typeface="Calibri" panose="020F0502020204030204" pitchFamily="34" charset="0"/>
                <a:sym typeface="Symbol" pitchFamily="18" charset="2"/>
              </a:rPr>
              <a:t>2</a:t>
            </a:r>
            <a:r>
              <a:rPr lang="en-US" sz="2800" b="1">
                <a:solidFill>
                  <a:srgbClr val="FF0000"/>
                </a:solidFill>
                <a:latin typeface="Calibri" panose="020F0502020204030204" pitchFamily="34" charset="0"/>
                <a:cs typeface="Calibri" panose="020F0502020204030204" pitchFamily="34" charset="0"/>
                <a:sym typeface="Symbol" pitchFamily="18" charset="2"/>
              </a:rPr>
              <a:t>) = 6</a:t>
            </a:r>
            <a:r>
              <a:rPr lang="en-US" sz="1800" b="1">
                <a:solidFill>
                  <a:srgbClr val="FF0000"/>
                </a:solidFill>
                <a:latin typeface="Times New Roman" pitchFamily="18" charset="0"/>
                <a:sym typeface="Symbol" pitchFamily="18" charset="2"/>
              </a:rPr>
              <a:t> </a:t>
            </a:r>
          </a:p>
        </p:txBody>
      </p:sp>
      <p:sp>
        <p:nvSpPr>
          <p:cNvPr id="6" name="Text Box 7"/>
          <p:cNvSpPr txBox="1">
            <a:spLocks noChangeArrowheads="1"/>
          </p:cNvSpPr>
          <p:nvPr/>
        </p:nvSpPr>
        <p:spPr bwMode="auto">
          <a:xfrm>
            <a:off x="2045305" y="3287488"/>
            <a:ext cx="3725333" cy="523220"/>
          </a:xfrm>
          <a:prstGeom prst="rect">
            <a:avLst/>
          </a:prstGeom>
          <a:noFill/>
          <a:ln w="9525" algn="ctr">
            <a:noFill/>
            <a:miter lim="800000"/>
            <a:headEnd/>
            <a:tailEnd/>
          </a:ln>
        </p:spPr>
        <p:txBody>
          <a:bodyPr>
            <a:spAutoFit/>
          </a:bodyPr>
          <a:lstStyle/>
          <a:p>
            <a:pPr>
              <a:spcBef>
                <a:spcPct val="50000"/>
              </a:spcBef>
            </a:pPr>
            <a:r>
              <a:rPr lang="en-US" sz="2800" b="1">
                <a:solidFill>
                  <a:srgbClr val="FF0000"/>
                </a:solidFill>
                <a:sym typeface="Symbol" pitchFamily="18" charset="2"/>
              </a:rPr>
              <a:t></a:t>
            </a:r>
            <a:r>
              <a:rPr lang="en-US" sz="2800" b="1" smtClean="0">
                <a:solidFill>
                  <a:srgbClr val="FF3300"/>
                </a:solidFill>
                <a:latin typeface="Calibri" panose="020F0502020204030204" pitchFamily="34" charset="0"/>
                <a:cs typeface="Calibri" panose="020F0502020204030204" pitchFamily="34" charset="0"/>
                <a:sym typeface="Symbol" pitchFamily="18" charset="2"/>
              </a:rPr>
              <a:t>(</a:t>
            </a:r>
            <a:r>
              <a:rPr lang="en-US" sz="2800" b="1">
                <a:solidFill>
                  <a:srgbClr val="FF3300"/>
                </a:solidFill>
                <a:latin typeface="Calibri" panose="020F0502020204030204" pitchFamily="34" charset="0"/>
                <a:cs typeface="Calibri" panose="020F0502020204030204" pitchFamily="34" charset="0"/>
                <a:sym typeface="Symbol" pitchFamily="18" charset="2"/>
              </a:rPr>
              <a:t>25) =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3300"/>
                </a:solidFill>
                <a:latin typeface="Calibri" panose="020F0502020204030204" pitchFamily="34" charset="0"/>
                <a:cs typeface="Calibri" panose="020F0502020204030204" pitchFamily="34" charset="0"/>
                <a:sym typeface="Symbol" pitchFamily="18" charset="2"/>
              </a:rPr>
              <a:t>5</a:t>
            </a:r>
            <a:r>
              <a:rPr lang="en-US" sz="2800" b="1" baseline="30000">
                <a:solidFill>
                  <a:srgbClr val="FF3300"/>
                </a:solidFill>
                <a:latin typeface="Calibri" panose="020F0502020204030204" pitchFamily="34" charset="0"/>
                <a:cs typeface="Calibri" panose="020F0502020204030204" pitchFamily="34" charset="0"/>
                <a:sym typeface="Symbol" pitchFamily="18" charset="2"/>
              </a:rPr>
              <a:t>2</a:t>
            </a:r>
            <a:r>
              <a:rPr lang="en-US" sz="2800" b="1">
                <a:solidFill>
                  <a:srgbClr val="FF3300"/>
                </a:solidFill>
                <a:latin typeface="Calibri" panose="020F0502020204030204" pitchFamily="34" charset="0"/>
                <a:cs typeface="Calibri" panose="020F0502020204030204" pitchFamily="34" charset="0"/>
                <a:sym typeface="Symbol" pitchFamily="18" charset="2"/>
              </a:rPr>
              <a:t>) = 20 </a:t>
            </a:r>
          </a:p>
        </p:txBody>
      </p:sp>
      <p:sp>
        <p:nvSpPr>
          <p:cNvPr id="7" name="Text Box 8"/>
          <p:cNvSpPr txBox="1">
            <a:spLocks noChangeArrowheads="1"/>
          </p:cNvSpPr>
          <p:nvPr/>
        </p:nvSpPr>
        <p:spPr bwMode="auto">
          <a:xfrm>
            <a:off x="2028370" y="4468588"/>
            <a:ext cx="4879205" cy="523220"/>
          </a:xfrm>
          <a:prstGeom prst="rect">
            <a:avLst/>
          </a:prstGeom>
          <a:noFill/>
          <a:ln w="9525" algn="ctr">
            <a:noFill/>
            <a:miter lim="800000"/>
            <a:headEnd/>
            <a:tailEnd/>
          </a:ln>
        </p:spPr>
        <p:txBody>
          <a:bodyPr wrap="square">
            <a:spAutoFit/>
          </a:bodyPr>
          <a:lstStyle/>
          <a:p>
            <a:pPr>
              <a:spcBef>
                <a:spcPct val="50000"/>
              </a:spcBef>
            </a:pP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21) =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3). </a:t>
            </a:r>
            <a:r>
              <a:rPr lang="en-US" sz="2800" b="1">
                <a:solidFill>
                  <a:srgbClr val="FF0000"/>
                </a:solidFill>
                <a:sym typeface="Symbol" pitchFamily="18" charset="2"/>
              </a:rPr>
              <a:t></a:t>
            </a:r>
            <a:r>
              <a:rPr lang="en-US" sz="2800" b="1" smtClean="0">
                <a:solidFill>
                  <a:srgbClr val="FF0000"/>
                </a:solidFill>
                <a:latin typeface="Calibri" panose="020F0502020204030204" pitchFamily="34" charset="0"/>
                <a:cs typeface="Calibri" panose="020F0502020204030204" pitchFamily="34" charset="0"/>
                <a:sym typeface="Symbol" pitchFamily="18" charset="2"/>
              </a:rPr>
              <a:t>(</a:t>
            </a:r>
            <a:r>
              <a:rPr lang="en-US" sz="2800" b="1">
                <a:solidFill>
                  <a:srgbClr val="FF0000"/>
                </a:solidFill>
                <a:latin typeface="Calibri" panose="020F0502020204030204" pitchFamily="34" charset="0"/>
                <a:cs typeface="Calibri" panose="020F0502020204030204" pitchFamily="34" charset="0"/>
                <a:sym typeface="Symbol" pitchFamily="18" charset="2"/>
              </a:rPr>
              <a:t>7) = 2.6 </a:t>
            </a:r>
            <a:r>
              <a:rPr lang="en-US" sz="2800" b="1">
                <a:solidFill>
                  <a:srgbClr val="FF3300"/>
                </a:solidFill>
                <a:latin typeface="Calibri" panose="020F0502020204030204" pitchFamily="34" charset="0"/>
                <a:cs typeface="Calibri" panose="020F0502020204030204" pitchFamily="34" charset="0"/>
                <a:sym typeface="Symbol" pitchFamily="18" charset="2"/>
              </a:rPr>
              <a:t>= 12 </a:t>
            </a:r>
          </a:p>
        </p:txBody>
      </p:sp>
    </p:spTree>
    <p:extLst>
      <p:ext uri="{BB962C8B-B14F-4D97-AF65-F5344CB8AC3E}">
        <p14:creationId xmlns:p14="http://schemas.microsoft.com/office/powerpoint/2010/main" val="21424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a:lnSpc>
                <a:spcPct val="90000"/>
              </a:lnSpc>
              <a:defRPr/>
            </a:pPr>
            <a:r>
              <a:rPr lang="en-AU" b="1">
                <a:solidFill>
                  <a:schemeClr val="tx1"/>
                </a:solidFill>
              </a:rPr>
              <a:t>Định lý Ole: </a:t>
            </a:r>
            <a:r>
              <a:rPr lang="en-AU" b="0">
                <a:solidFill>
                  <a:schemeClr val="tx1"/>
                </a:solidFill>
              </a:rPr>
              <a:t>Định lý Ole là tổng quát hoá của Định lý Ferma</a:t>
            </a:r>
          </a:p>
          <a:p>
            <a:pPr algn="ctr">
              <a:lnSpc>
                <a:spcPct val="90000"/>
              </a:lnSpc>
              <a:buFontTx/>
              <a:buNone/>
              <a:defRPr/>
            </a:pPr>
            <a:r>
              <a:rPr lang="en-AU" b="0">
                <a:solidFill>
                  <a:schemeClr val="tx1"/>
                </a:solidFill>
              </a:rPr>
              <a:t>	 </a:t>
            </a:r>
            <a:r>
              <a:rPr lang="en-AU" b="0" smtClean="0">
                <a:solidFill>
                  <a:schemeClr val="tx1"/>
                </a:solidFill>
              </a:rPr>
              <a:t>a</a:t>
            </a:r>
            <a:r>
              <a:rPr lang="en-US">
                <a:sym typeface="Symbol" pitchFamily="18" charset="2"/>
              </a:rPr>
              <a:t> </a:t>
            </a:r>
            <a:r>
              <a:rPr lang="en-US" baseline="30000">
                <a:sym typeface="Symbol" pitchFamily="18" charset="2"/>
              </a:rPr>
              <a:t></a:t>
            </a:r>
            <a:r>
              <a:rPr lang="en-AU" b="0" baseline="30000" smtClean="0">
                <a:solidFill>
                  <a:schemeClr val="tx1"/>
                </a:solidFill>
                <a:sym typeface="Symbol" pitchFamily="18" charset="2"/>
              </a:rPr>
              <a:t>(</a:t>
            </a:r>
            <a:r>
              <a:rPr lang="en-AU" b="0" baseline="30000">
                <a:solidFill>
                  <a:schemeClr val="tx1"/>
                </a:solidFill>
              </a:rPr>
              <a:t>n)</a:t>
            </a:r>
            <a:r>
              <a:rPr lang="en-AU" b="0">
                <a:solidFill>
                  <a:schemeClr val="tx1"/>
                </a:solidFill>
              </a:rPr>
              <a:t> mod n= 1     </a:t>
            </a:r>
          </a:p>
          <a:p>
            <a:pPr>
              <a:lnSpc>
                <a:spcPct val="90000"/>
              </a:lnSpc>
              <a:buFontTx/>
              <a:buNone/>
              <a:defRPr/>
            </a:pPr>
            <a:r>
              <a:rPr lang="en-AU" b="0">
                <a:solidFill>
                  <a:schemeClr val="tx1"/>
                </a:solidFill>
              </a:rPr>
              <a:t>	với mọi cặp số nguyên dương  nguyên tố cùng nhau a và n: gcd(a,n)=1.</a:t>
            </a:r>
            <a:endParaRPr lang="pt-BR" b="0">
              <a:solidFill>
                <a:schemeClr val="tx1"/>
              </a:solidFill>
            </a:endParaRPr>
          </a:p>
          <a:p>
            <a:pPr lvl="1">
              <a:lnSpc>
                <a:spcPct val="90000"/>
              </a:lnSpc>
              <a:defRPr/>
            </a:pPr>
            <a:r>
              <a:rPr lang="pt-BR" sz="3200" b="1">
                <a:solidFill>
                  <a:schemeClr val="tx1"/>
                </a:solidFill>
              </a:rPr>
              <a:t>Ví dụ:</a:t>
            </a:r>
            <a:r>
              <a:rPr lang="pt-BR" sz="3600">
                <a:solidFill>
                  <a:schemeClr val="tx1"/>
                </a:solidFill>
              </a:rPr>
              <a:t>	</a:t>
            </a:r>
          </a:p>
          <a:p>
            <a:pPr lvl="2">
              <a:lnSpc>
                <a:spcPct val="90000"/>
              </a:lnSpc>
              <a:defRPr/>
            </a:pPr>
            <a:r>
              <a:rPr lang="pt-BR" sz="2800">
                <a:solidFill>
                  <a:schemeClr val="tx1"/>
                </a:solidFill>
              </a:rPr>
              <a:t>a = 3; n = 10; </a:t>
            </a:r>
            <a:r>
              <a:rPr lang="en-AU" sz="2800">
                <a:solidFill>
                  <a:schemeClr val="tx1"/>
                </a:solidFill>
              </a:rPr>
              <a:t>Ф</a:t>
            </a:r>
            <a:r>
              <a:rPr lang="pt-BR" sz="2800">
                <a:solidFill>
                  <a:schemeClr val="tx1"/>
                </a:solidFill>
              </a:rPr>
              <a:t>(10)=4; Vì vậy  3</a:t>
            </a:r>
            <a:r>
              <a:rPr lang="pt-BR" sz="2800" baseline="30000">
                <a:solidFill>
                  <a:schemeClr val="tx1"/>
                </a:solidFill>
              </a:rPr>
              <a:t>4</a:t>
            </a:r>
            <a:r>
              <a:rPr lang="pt-BR" sz="2800">
                <a:solidFill>
                  <a:schemeClr val="tx1"/>
                </a:solidFill>
              </a:rPr>
              <a:t> = 81 = 1 mod 10</a:t>
            </a:r>
          </a:p>
          <a:p>
            <a:pPr lvl="2">
              <a:lnSpc>
                <a:spcPct val="90000"/>
              </a:lnSpc>
              <a:defRPr/>
            </a:pPr>
            <a:r>
              <a:rPr lang="pt-BR" sz="2800" i="1">
                <a:solidFill>
                  <a:schemeClr val="tx1"/>
                </a:solidFill>
              </a:rPr>
              <a:t>a </a:t>
            </a:r>
            <a:r>
              <a:rPr lang="pt-BR" sz="2800">
                <a:solidFill>
                  <a:schemeClr val="tx1"/>
                </a:solidFill>
              </a:rPr>
              <a:t>= 2; </a:t>
            </a:r>
            <a:r>
              <a:rPr lang="pt-BR" sz="2800" i="1">
                <a:solidFill>
                  <a:schemeClr val="tx1"/>
                </a:solidFill>
              </a:rPr>
              <a:t>n </a:t>
            </a:r>
            <a:r>
              <a:rPr lang="pt-BR" sz="2800">
                <a:solidFill>
                  <a:schemeClr val="tx1"/>
                </a:solidFill>
              </a:rPr>
              <a:t>=11; </a:t>
            </a:r>
            <a:r>
              <a:rPr lang="en-AU" sz="2800">
                <a:solidFill>
                  <a:schemeClr val="tx1"/>
                </a:solidFill>
              </a:rPr>
              <a:t>Ф</a:t>
            </a:r>
            <a:r>
              <a:rPr lang="pt-BR" sz="2800">
                <a:solidFill>
                  <a:schemeClr val="tx1"/>
                </a:solidFill>
              </a:rPr>
              <a:t>(11)=10; Do đó  2</a:t>
            </a:r>
            <a:r>
              <a:rPr lang="pt-BR" sz="2800" baseline="30000">
                <a:solidFill>
                  <a:schemeClr val="tx1"/>
                </a:solidFill>
              </a:rPr>
              <a:t>10</a:t>
            </a:r>
            <a:r>
              <a:rPr lang="pt-BR" sz="2800">
                <a:solidFill>
                  <a:schemeClr val="tx1"/>
                </a:solidFill>
              </a:rPr>
              <a:t> = 1024 = 1 mod 11</a:t>
            </a:r>
            <a:endParaRPr lang="en-US" sz="2800">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2644901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6"/>
            <a:ext cx="11527972" cy="5771333"/>
          </a:xfrm>
        </p:spPr>
        <p:txBody>
          <a:bodyPr/>
          <a:lstStyle/>
          <a:p>
            <a:pPr algn="just">
              <a:lnSpc>
                <a:spcPct val="90000"/>
              </a:lnSpc>
              <a:defRPr/>
            </a:pPr>
            <a:r>
              <a:rPr lang="en-US" sz="2800" b="1">
                <a:solidFill>
                  <a:schemeClr val="tx1"/>
                </a:solidFill>
              </a:rPr>
              <a:t>Định nghĩa:</a:t>
            </a:r>
          </a:p>
          <a:p>
            <a:pPr lvl="1" algn="just">
              <a:lnSpc>
                <a:spcPct val="90000"/>
              </a:lnSpc>
              <a:defRPr/>
            </a:pPr>
            <a:r>
              <a:rPr lang="en-US" sz="2600">
                <a:solidFill>
                  <a:schemeClr val="tx1"/>
                </a:solidFill>
              </a:rPr>
              <a:t>Nhóm nhân của Z</a:t>
            </a:r>
            <a:r>
              <a:rPr lang="en-US" sz="2600" baseline="-25000">
                <a:solidFill>
                  <a:schemeClr val="tx1"/>
                </a:solidFill>
              </a:rPr>
              <a:t>n</a:t>
            </a:r>
            <a:r>
              <a:rPr lang="en-US" sz="2600">
                <a:solidFill>
                  <a:schemeClr val="tx1"/>
                </a:solidFill>
              </a:rPr>
              <a:t> là Z</a:t>
            </a:r>
            <a:r>
              <a:rPr lang="en-US" sz="2600" baseline="-25000">
                <a:solidFill>
                  <a:schemeClr val="tx1"/>
                </a:solidFill>
              </a:rPr>
              <a:t>n</a:t>
            </a:r>
            <a:r>
              <a:rPr lang="en-US" sz="2600" baseline="30000">
                <a:solidFill>
                  <a:schemeClr val="tx1"/>
                </a:solidFill>
              </a:rPr>
              <a:t>*</a:t>
            </a:r>
            <a:r>
              <a:rPr lang="en-US" sz="2600">
                <a:solidFill>
                  <a:schemeClr val="tx1"/>
                </a:solidFill>
              </a:rPr>
              <a:t> = {a </a:t>
            </a:r>
            <a:r>
              <a:rPr lang="en-US" sz="2600">
                <a:solidFill>
                  <a:schemeClr val="tx1"/>
                </a:solidFill>
                <a:sym typeface="Symbol" pitchFamily="18" charset="2"/>
              </a:rPr>
              <a:t> Z</a:t>
            </a:r>
            <a:r>
              <a:rPr lang="en-US" sz="2600" baseline="-25000">
                <a:solidFill>
                  <a:schemeClr val="tx1"/>
                </a:solidFill>
                <a:sym typeface="Symbol" pitchFamily="18" charset="2"/>
              </a:rPr>
              <a:t>n</a:t>
            </a:r>
            <a:r>
              <a:rPr lang="en-US" sz="2600">
                <a:solidFill>
                  <a:schemeClr val="tx1"/>
                </a:solidFill>
                <a:sym typeface="Symbol" pitchFamily="18" charset="2"/>
              </a:rPr>
              <a:t>| (a, n) =1</a:t>
            </a:r>
            <a:r>
              <a:rPr lang="en-US" sz="2600">
                <a:solidFill>
                  <a:schemeClr val="tx1"/>
                </a:solidFill>
              </a:rPr>
              <a:t>}</a:t>
            </a:r>
          </a:p>
          <a:p>
            <a:pPr lvl="1" algn="just">
              <a:lnSpc>
                <a:spcPct val="90000"/>
              </a:lnSpc>
              <a:defRPr/>
            </a:pPr>
            <a:r>
              <a:rPr lang="en-US" sz="2600">
                <a:solidFill>
                  <a:schemeClr val="tx1"/>
                </a:solidFill>
              </a:rPr>
              <a:t>Cấp của Z</a:t>
            </a:r>
            <a:r>
              <a:rPr lang="en-US" sz="2600" baseline="-25000">
                <a:solidFill>
                  <a:schemeClr val="tx1"/>
                </a:solidFill>
              </a:rPr>
              <a:t>n</a:t>
            </a:r>
            <a:r>
              <a:rPr lang="en-US" sz="2600" baseline="30000">
                <a:solidFill>
                  <a:schemeClr val="tx1"/>
                </a:solidFill>
              </a:rPr>
              <a:t>*</a:t>
            </a:r>
            <a:r>
              <a:rPr lang="en-US" sz="2600">
                <a:solidFill>
                  <a:schemeClr val="tx1"/>
                </a:solidFill>
              </a:rPr>
              <a:t> là số các phần tử trong Z</a:t>
            </a:r>
            <a:r>
              <a:rPr lang="en-US" sz="2600" baseline="-25000">
                <a:solidFill>
                  <a:schemeClr val="tx1"/>
                </a:solidFill>
              </a:rPr>
              <a:t>n</a:t>
            </a:r>
            <a:r>
              <a:rPr lang="en-US" sz="2600" baseline="30000">
                <a:solidFill>
                  <a:schemeClr val="tx1"/>
                </a:solidFill>
              </a:rPr>
              <a:t>*</a:t>
            </a:r>
            <a:r>
              <a:rPr lang="en-US" sz="2600">
                <a:solidFill>
                  <a:schemeClr val="tx1"/>
                </a:solidFill>
              </a:rPr>
              <a:t>. KH: | Z</a:t>
            </a:r>
            <a:r>
              <a:rPr lang="en-US" sz="2600" baseline="-25000">
                <a:solidFill>
                  <a:schemeClr val="tx1"/>
                </a:solidFill>
              </a:rPr>
              <a:t>n</a:t>
            </a:r>
            <a:r>
              <a:rPr lang="en-US" sz="2600" baseline="30000">
                <a:solidFill>
                  <a:schemeClr val="tx1"/>
                </a:solidFill>
              </a:rPr>
              <a:t>*</a:t>
            </a:r>
            <a:r>
              <a:rPr lang="en-US" sz="2600">
                <a:solidFill>
                  <a:schemeClr val="tx1"/>
                </a:solidFill>
              </a:rPr>
              <a:t>|</a:t>
            </a:r>
          </a:p>
          <a:p>
            <a:pPr lvl="1" algn="just">
              <a:lnSpc>
                <a:spcPct val="90000"/>
              </a:lnSpc>
              <a:defRPr/>
            </a:pPr>
            <a:r>
              <a:rPr lang="en-US" sz="2600">
                <a:solidFill>
                  <a:schemeClr val="tx1"/>
                </a:solidFill>
              </a:rPr>
              <a:t>Theo định nghĩa hàm phi Euler ta có: | Z</a:t>
            </a:r>
            <a:r>
              <a:rPr lang="en-US" sz="2600" baseline="-25000">
                <a:solidFill>
                  <a:schemeClr val="tx1"/>
                </a:solidFill>
              </a:rPr>
              <a:t>n</a:t>
            </a:r>
            <a:r>
              <a:rPr lang="en-US" sz="2600" baseline="30000">
                <a:solidFill>
                  <a:schemeClr val="tx1"/>
                </a:solidFill>
              </a:rPr>
              <a:t>*</a:t>
            </a:r>
            <a:r>
              <a:rPr lang="en-US" sz="2600">
                <a:solidFill>
                  <a:schemeClr val="tx1"/>
                </a:solidFill>
              </a:rPr>
              <a:t>| = </a:t>
            </a:r>
            <a:r>
              <a:rPr lang="en-US" sz="2600">
                <a:solidFill>
                  <a:schemeClr val="tx1"/>
                </a:solidFill>
                <a:sym typeface="Symbol" pitchFamily="18" charset="2"/>
              </a:rPr>
              <a:t>(n)</a:t>
            </a:r>
          </a:p>
          <a:p>
            <a:pPr algn="just">
              <a:lnSpc>
                <a:spcPct val="90000"/>
              </a:lnSpc>
              <a:defRPr/>
            </a:pPr>
            <a:r>
              <a:rPr lang="en-US" sz="2800" b="1">
                <a:solidFill>
                  <a:schemeClr val="tx1"/>
                </a:solidFill>
                <a:sym typeface="Symbol" pitchFamily="18" charset="2"/>
              </a:rPr>
              <a:t>Định lý Euler:</a:t>
            </a:r>
          </a:p>
          <a:p>
            <a:pPr lvl="1" algn="just">
              <a:lnSpc>
                <a:spcPct val="90000"/>
              </a:lnSpc>
              <a:defRPr/>
            </a:pPr>
            <a:r>
              <a:rPr lang="en-US" sz="2600">
                <a:solidFill>
                  <a:schemeClr val="tx1"/>
                </a:solidFill>
                <a:sym typeface="Symbol" pitchFamily="18" charset="2"/>
              </a:rPr>
              <a:t>Nếu </a:t>
            </a:r>
            <a:r>
              <a:rPr lang="en-US" sz="2600">
                <a:solidFill>
                  <a:schemeClr val="tx1"/>
                </a:solidFill>
              </a:rPr>
              <a:t>a </a:t>
            </a:r>
            <a:r>
              <a:rPr lang="en-US" sz="2600">
                <a:solidFill>
                  <a:schemeClr val="tx1"/>
                </a:solidFill>
                <a:sym typeface="Symbol" pitchFamily="18" charset="2"/>
              </a:rPr>
              <a:t> Z</a:t>
            </a:r>
            <a:r>
              <a:rPr lang="en-US" sz="2600" baseline="-25000">
                <a:solidFill>
                  <a:schemeClr val="tx1"/>
                </a:solidFill>
                <a:sym typeface="Symbol" pitchFamily="18" charset="2"/>
              </a:rPr>
              <a:t>n</a:t>
            </a:r>
            <a:r>
              <a:rPr lang="en-US" sz="2600" baseline="30000">
                <a:solidFill>
                  <a:schemeClr val="tx1"/>
                </a:solidFill>
                <a:sym typeface="Symbol" pitchFamily="18" charset="2"/>
              </a:rPr>
              <a:t>*</a:t>
            </a:r>
            <a:r>
              <a:rPr lang="en-US" sz="2600">
                <a:solidFill>
                  <a:schemeClr val="tx1"/>
                </a:solidFill>
                <a:sym typeface="Symbol" pitchFamily="18" charset="2"/>
              </a:rPr>
              <a:t> thì a</a:t>
            </a:r>
            <a:r>
              <a:rPr lang="en-US" sz="2600" baseline="30000">
                <a:solidFill>
                  <a:schemeClr val="tx1"/>
                </a:solidFill>
                <a:sym typeface="Symbol" pitchFamily="18" charset="2"/>
              </a:rPr>
              <a:t>(n)</a:t>
            </a:r>
            <a:r>
              <a:rPr lang="en-US" sz="2600">
                <a:solidFill>
                  <a:schemeClr val="tx1"/>
                </a:solidFill>
                <a:sym typeface="Symbol" pitchFamily="18" charset="2"/>
              </a:rPr>
              <a:t> ≡ 1 mod n </a:t>
            </a:r>
          </a:p>
          <a:p>
            <a:pPr lvl="1" algn="just">
              <a:lnSpc>
                <a:spcPct val="90000"/>
              </a:lnSpc>
              <a:defRPr/>
            </a:pPr>
            <a:r>
              <a:rPr lang="en-US" sz="2600">
                <a:solidFill>
                  <a:schemeClr val="tx1"/>
                </a:solidFill>
                <a:sym typeface="Symbol" pitchFamily="18" charset="2"/>
              </a:rPr>
              <a:t>Nếu n là tích các số nguyên khác nhau và nếu r ≡ s mod (n) thì a</a:t>
            </a:r>
            <a:r>
              <a:rPr lang="en-US" sz="2600" baseline="30000">
                <a:solidFill>
                  <a:schemeClr val="tx1"/>
                </a:solidFill>
                <a:sym typeface="Symbol" pitchFamily="18" charset="2"/>
              </a:rPr>
              <a:t>r</a:t>
            </a:r>
            <a:r>
              <a:rPr lang="en-US" sz="2600">
                <a:solidFill>
                  <a:schemeClr val="tx1"/>
                </a:solidFill>
                <a:sym typeface="Symbol" pitchFamily="18" charset="2"/>
              </a:rPr>
              <a:t> ≡ a</a:t>
            </a:r>
            <a:r>
              <a:rPr lang="en-US" sz="2600" baseline="30000">
                <a:solidFill>
                  <a:schemeClr val="tx1"/>
                </a:solidFill>
                <a:sym typeface="Symbol" pitchFamily="18" charset="2"/>
              </a:rPr>
              <a:t>s</a:t>
            </a:r>
            <a:r>
              <a:rPr lang="en-US" sz="2600">
                <a:solidFill>
                  <a:schemeClr val="tx1"/>
                </a:solidFill>
                <a:sym typeface="Symbol" pitchFamily="18" charset="2"/>
              </a:rPr>
              <a:t> mod n; a</a:t>
            </a:r>
          </a:p>
          <a:p>
            <a:pPr algn="just">
              <a:lnSpc>
                <a:spcPct val="90000"/>
              </a:lnSpc>
              <a:defRPr/>
            </a:pPr>
            <a:r>
              <a:rPr lang="en-US" sz="2800" b="1" smtClean="0">
                <a:solidFill>
                  <a:schemeClr val="tx1"/>
                </a:solidFill>
                <a:sym typeface="Symbol" pitchFamily="18" charset="2"/>
              </a:rPr>
              <a:t>Định nghĩa cấp của phần tử:</a:t>
            </a:r>
          </a:p>
          <a:p>
            <a:pPr lvl="1" algn="just">
              <a:lnSpc>
                <a:spcPct val="90000"/>
              </a:lnSpc>
              <a:defRPr/>
            </a:pPr>
            <a:r>
              <a:rPr lang="en-US" sz="2600" smtClean="0">
                <a:solidFill>
                  <a:schemeClr val="tx1"/>
                </a:solidFill>
                <a:sym typeface="Symbol" pitchFamily="18" charset="2"/>
              </a:rPr>
              <a:t>Cho </a:t>
            </a:r>
            <a:r>
              <a:rPr lang="en-US" sz="2600">
                <a:solidFill>
                  <a:schemeClr val="tx1"/>
                </a:solidFill>
              </a:rPr>
              <a:t>a </a:t>
            </a:r>
            <a:r>
              <a:rPr lang="en-US" sz="2600">
                <a:solidFill>
                  <a:schemeClr val="tx1"/>
                </a:solidFill>
                <a:sym typeface="Symbol" pitchFamily="18" charset="2"/>
              </a:rPr>
              <a:t> Z</a:t>
            </a:r>
            <a:r>
              <a:rPr lang="en-US" sz="2600" baseline="-25000">
                <a:solidFill>
                  <a:schemeClr val="tx1"/>
                </a:solidFill>
                <a:sym typeface="Symbol" pitchFamily="18" charset="2"/>
              </a:rPr>
              <a:t>n</a:t>
            </a:r>
            <a:r>
              <a:rPr lang="en-US" sz="2600" baseline="30000">
                <a:solidFill>
                  <a:schemeClr val="tx1"/>
                </a:solidFill>
                <a:sym typeface="Symbol" pitchFamily="18" charset="2"/>
              </a:rPr>
              <a:t>*</a:t>
            </a:r>
            <a:r>
              <a:rPr lang="en-US" sz="2600">
                <a:solidFill>
                  <a:schemeClr val="tx1"/>
                </a:solidFill>
                <a:sym typeface="Symbol" pitchFamily="18" charset="2"/>
              </a:rPr>
              <a:t>. Cấp a kí hiệu ord(a) là số nguyên dương </a:t>
            </a:r>
            <a:r>
              <a:rPr lang="en-US" sz="2600">
                <a:solidFill>
                  <a:srgbClr val="FF0000"/>
                </a:solidFill>
                <a:effectLst>
                  <a:outerShdw blurRad="38100" dist="38100" dir="2700000" algn="tl">
                    <a:srgbClr val="C0C0C0"/>
                  </a:outerShdw>
                </a:effectLst>
                <a:sym typeface="Symbol" pitchFamily="18" charset="2"/>
              </a:rPr>
              <a:t>nhỏ nhất</a:t>
            </a:r>
            <a:r>
              <a:rPr lang="en-US" sz="2600">
                <a:solidFill>
                  <a:schemeClr val="tx1"/>
                </a:solidFill>
                <a:sym typeface="Symbol" pitchFamily="18" charset="2"/>
              </a:rPr>
              <a:t> t sao cho: a</a:t>
            </a:r>
            <a:r>
              <a:rPr lang="en-US" sz="2600" baseline="30000">
                <a:solidFill>
                  <a:schemeClr val="tx1"/>
                </a:solidFill>
                <a:sym typeface="Symbol" pitchFamily="18" charset="2"/>
              </a:rPr>
              <a:t>t</a:t>
            </a:r>
            <a:r>
              <a:rPr lang="en-US" sz="2600">
                <a:solidFill>
                  <a:schemeClr val="tx1"/>
                </a:solidFill>
                <a:sym typeface="Symbol" pitchFamily="18" charset="2"/>
              </a:rPr>
              <a:t> ≡ 1 mod n (t&gt;0)</a:t>
            </a:r>
          </a:p>
          <a:p>
            <a:pPr lvl="1" algn="just">
              <a:lnSpc>
                <a:spcPct val="90000"/>
              </a:lnSpc>
              <a:defRPr/>
            </a:pPr>
            <a:r>
              <a:rPr lang="en-US" sz="2600" b="1" u="sng">
                <a:solidFill>
                  <a:schemeClr val="tx1"/>
                </a:solidFill>
                <a:effectLst>
                  <a:outerShdw blurRad="38100" dist="38100" dir="2700000" algn="tl">
                    <a:srgbClr val="C0C0C0"/>
                  </a:outerShdw>
                </a:effectLst>
                <a:sym typeface="Symbol" pitchFamily="18" charset="2"/>
              </a:rPr>
              <a:t>Lưu ý:</a:t>
            </a:r>
            <a:r>
              <a:rPr lang="en-US" sz="2600">
                <a:solidFill>
                  <a:schemeClr val="tx1"/>
                </a:solidFill>
                <a:sym typeface="Symbol" pitchFamily="18" charset="2"/>
              </a:rPr>
              <a:t> Cho </a:t>
            </a:r>
            <a:r>
              <a:rPr lang="en-US" sz="2600">
                <a:solidFill>
                  <a:schemeClr val="tx1"/>
                </a:solidFill>
              </a:rPr>
              <a:t>a </a:t>
            </a:r>
            <a:r>
              <a:rPr lang="en-US" sz="2600">
                <a:solidFill>
                  <a:schemeClr val="tx1"/>
                </a:solidFill>
                <a:sym typeface="Symbol" pitchFamily="18" charset="2"/>
              </a:rPr>
              <a:t> Z</a:t>
            </a:r>
            <a:r>
              <a:rPr lang="en-US" sz="2600" baseline="-25000">
                <a:solidFill>
                  <a:schemeClr val="tx1"/>
                </a:solidFill>
                <a:sym typeface="Symbol" pitchFamily="18" charset="2"/>
              </a:rPr>
              <a:t>n</a:t>
            </a:r>
            <a:r>
              <a:rPr lang="en-US" sz="2600" baseline="30000">
                <a:solidFill>
                  <a:schemeClr val="tx1"/>
                </a:solidFill>
                <a:sym typeface="Symbol" pitchFamily="18" charset="2"/>
              </a:rPr>
              <a:t>*</a:t>
            </a:r>
            <a:r>
              <a:rPr lang="en-US" sz="2600">
                <a:solidFill>
                  <a:schemeClr val="tx1"/>
                </a:solidFill>
                <a:sym typeface="Symbol" pitchFamily="18" charset="2"/>
              </a:rPr>
              <a:t>, ord(a) = t và a</a:t>
            </a:r>
            <a:r>
              <a:rPr lang="en-US" sz="2600" baseline="30000">
                <a:solidFill>
                  <a:schemeClr val="tx1"/>
                </a:solidFill>
                <a:sym typeface="Symbol" pitchFamily="18" charset="2"/>
              </a:rPr>
              <a:t>s</a:t>
            </a:r>
            <a:r>
              <a:rPr lang="en-US" sz="2600">
                <a:solidFill>
                  <a:schemeClr val="tx1"/>
                </a:solidFill>
                <a:sym typeface="Symbol" pitchFamily="18" charset="2"/>
              </a:rPr>
              <a:t> ≡ 1 mod n khi đó t là ước của s. Đặc biệt t|(n</a:t>
            </a:r>
            <a:r>
              <a:rPr lang="en-US" sz="2600" smtClean="0">
                <a:solidFill>
                  <a:schemeClr val="tx1"/>
                </a:solidFill>
                <a:sym typeface="Symbol" pitchFamily="18" charset="2"/>
              </a:rPr>
              <a:t>)</a:t>
            </a:r>
            <a:endParaRPr lang="en-US" sz="2600">
              <a:solidFill>
                <a:schemeClr val="tx1"/>
              </a:solidFill>
              <a:sym typeface="Symbol" pitchFamily="18" charset="2"/>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a:t>
            </a:r>
            <a:r>
              <a:rPr lang="en-US">
                <a:solidFill>
                  <a:schemeClr val="tx1"/>
                </a:solidFill>
              </a:rPr>
              <a:t>số kiến thức toán học</a:t>
            </a:r>
          </a:p>
        </p:txBody>
      </p:sp>
    </p:spTree>
    <p:extLst>
      <p:ext uri="{BB962C8B-B14F-4D97-AF65-F5344CB8AC3E}">
        <p14:creationId xmlns:p14="http://schemas.microsoft.com/office/powerpoint/2010/main" val="6847590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pPr>
              <a:defRPr/>
            </a:pPr>
            <a:r>
              <a:rPr lang="en-US" b="1">
                <a:solidFill>
                  <a:schemeClr val="tx1"/>
                </a:solidFill>
              </a:rPr>
              <a:t>Ví dụ:</a:t>
            </a:r>
            <a:r>
              <a:rPr lang="en-US" sz="2800" b="1">
                <a:solidFill>
                  <a:schemeClr val="tx1"/>
                </a:solidFill>
              </a:rPr>
              <a:t> </a:t>
            </a:r>
          </a:p>
          <a:p>
            <a:pPr lvl="1">
              <a:defRPr/>
            </a:pPr>
            <a:r>
              <a:rPr lang="en-US">
                <a:solidFill>
                  <a:schemeClr val="tx1"/>
                </a:solidFill>
              </a:rPr>
              <a:t>Tính cấp của các phần tử trong Z</a:t>
            </a:r>
            <a:r>
              <a:rPr lang="en-US" baseline="-25000">
                <a:solidFill>
                  <a:schemeClr val="tx1"/>
                </a:solidFill>
              </a:rPr>
              <a:t>20</a:t>
            </a:r>
            <a:r>
              <a:rPr lang="en-US" baseline="30000">
                <a:solidFill>
                  <a:schemeClr val="tx1"/>
                </a:solidFill>
              </a:rPr>
              <a:t>*</a:t>
            </a:r>
            <a:r>
              <a:rPr lang="en-US">
                <a:solidFill>
                  <a:schemeClr val="tx1"/>
                </a:solidFill>
              </a:rPr>
              <a:t>?</a:t>
            </a:r>
          </a:p>
          <a:p>
            <a:pPr lvl="2">
              <a:defRPr/>
            </a:pPr>
            <a:r>
              <a:rPr lang="en-US" sz="2600">
                <a:solidFill>
                  <a:schemeClr val="tx1"/>
                </a:solidFill>
              </a:rPr>
              <a:t>Ta có n = 20 = 2</a:t>
            </a:r>
            <a:r>
              <a:rPr lang="en-US" sz="2600" baseline="30000">
                <a:solidFill>
                  <a:schemeClr val="tx1"/>
                </a:solidFill>
              </a:rPr>
              <a:t>2</a:t>
            </a:r>
            <a:r>
              <a:rPr lang="en-US" sz="2600">
                <a:solidFill>
                  <a:schemeClr val="tx1"/>
                </a:solidFill>
              </a:rPr>
              <a:t>.5; </a:t>
            </a:r>
            <a:r>
              <a:rPr lang="en-US" sz="2600">
                <a:solidFill>
                  <a:schemeClr val="tx1"/>
                </a:solidFill>
                <a:sym typeface="Symbol" pitchFamily="18" charset="2"/>
              </a:rPr>
              <a:t>(20) = 8 = |Z</a:t>
            </a:r>
            <a:r>
              <a:rPr lang="en-US" sz="2600" baseline="-25000">
                <a:solidFill>
                  <a:schemeClr val="tx1"/>
                </a:solidFill>
                <a:sym typeface="Symbol" pitchFamily="18" charset="2"/>
              </a:rPr>
              <a:t>20</a:t>
            </a:r>
            <a:r>
              <a:rPr lang="en-US" sz="2600" baseline="30000">
                <a:solidFill>
                  <a:schemeClr val="tx1"/>
                </a:solidFill>
                <a:sym typeface="Symbol" pitchFamily="18" charset="2"/>
              </a:rPr>
              <a:t>*</a:t>
            </a:r>
            <a:r>
              <a:rPr lang="en-US" sz="2600">
                <a:solidFill>
                  <a:schemeClr val="tx1"/>
                </a:solidFill>
                <a:sym typeface="Symbol" pitchFamily="18" charset="2"/>
              </a:rPr>
              <a:t>|</a:t>
            </a:r>
          </a:p>
          <a:p>
            <a:pPr lvl="2">
              <a:defRPr/>
            </a:pPr>
            <a:r>
              <a:rPr lang="en-US" sz="2600">
                <a:solidFill>
                  <a:schemeClr val="tx1"/>
                </a:solidFill>
                <a:sym typeface="Symbol" pitchFamily="18" charset="2"/>
              </a:rPr>
              <a:t>Z</a:t>
            </a:r>
            <a:r>
              <a:rPr lang="en-US" sz="2600" baseline="-25000">
                <a:solidFill>
                  <a:schemeClr val="tx1"/>
                </a:solidFill>
                <a:sym typeface="Symbol" pitchFamily="18" charset="2"/>
              </a:rPr>
              <a:t>20</a:t>
            </a:r>
            <a:r>
              <a:rPr lang="en-US" sz="2600" baseline="30000">
                <a:solidFill>
                  <a:schemeClr val="tx1"/>
                </a:solidFill>
                <a:sym typeface="Symbol" pitchFamily="18" charset="2"/>
              </a:rPr>
              <a:t>*</a:t>
            </a:r>
            <a:r>
              <a:rPr lang="en-US" sz="2600">
                <a:solidFill>
                  <a:schemeClr val="tx1"/>
                </a:solidFill>
                <a:sym typeface="Symbol" pitchFamily="18" charset="2"/>
              </a:rPr>
              <a:t> = {1, 3, 7, 9, 11, 13, 17, 19}</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a:t>
            </a:r>
            <a:r>
              <a:rPr lang="en-US">
                <a:solidFill>
                  <a:schemeClr val="tx1"/>
                </a:solidFill>
              </a:rPr>
              <a:t>số kiến thức toán học</a:t>
            </a:r>
          </a:p>
        </p:txBody>
      </p:sp>
      <p:graphicFrame>
        <p:nvGraphicFramePr>
          <p:cNvPr id="4" name="Group 45"/>
          <p:cNvGraphicFramePr>
            <a:graphicFrameLocks/>
          </p:cNvGraphicFramePr>
          <p:nvPr>
            <p:extLst/>
          </p:nvPr>
        </p:nvGraphicFramePr>
        <p:xfrm>
          <a:off x="2748642" y="4060371"/>
          <a:ext cx="6553202" cy="1219200"/>
        </p:xfrm>
        <a:graphic>
          <a:graphicData uri="http://schemas.openxmlformats.org/drawingml/2006/table">
            <a:tbl>
              <a:tblPr/>
              <a:tblGrid>
                <a:gridCol w="1320885">
                  <a:extLst>
                    <a:ext uri="{9D8B030D-6E8A-4147-A177-3AD203B41FA5}">
                      <a16:colId xmlns:a16="http://schemas.microsoft.com/office/drawing/2014/main" val="20000"/>
                    </a:ext>
                  </a:extLst>
                </a:gridCol>
                <a:gridCol w="655010">
                  <a:extLst>
                    <a:ext uri="{9D8B030D-6E8A-4147-A177-3AD203B41FA5}">
                      <a16:colId xmlns:a16="http://schemas.microsoft.com/office/drawing/2014/main" val="20001"/>
                    </a:ext>
                  </a:extLst>
                </a:gridCol>
                <a:gridCol w="653457">
                  <a:extLst>
                    <a:ext uri="{9D8B030D-6E8A-4147-A177-3AD203B41FA5}">
                      <a16:colId xmlns:a16="http://schemas.microsoft.com/office/drawing/2014/main" val="20002"/>
                    </a:ext>
                  </a:extLst>
                </a:gridCol>
                <a:gridCol w="653458">
                  <a:extLst>
                    <a:ext uri="{9D8B030D-6E8A-4147-A177-3AD203B41FA5}">
                      <a16:colId xmlns:a16="http://schemas.microsoft.com/office/drawing/2014/main" val="20003"/>
                    </a:ext>
                  </a:extLst>
                </a:gridCol>
                <a:gridCol w="655010">
                  <a:extLst>
                    <a:ext uri="{9D8B030D-6E8A-4147-A177-3AD203B41FA5}">
                      <a16:colId xmlns:a16="http://schemas.microsoft.com/office/drawing/2014/main" val="20004"/>
                    </a:ext>
                  </a:extLst>
                </a:gridCol>
                <a:gridCol w="653457">
                  <a:extLst>
                    <a:ext uri="{9D8B030D-6E8A-4147-A177-3AD203B41FA5}">
                      <a16:colId xmlns:a16="http://schemas.microsoft.com/office/drawing/2014/main" val="20005"/>
                    </a:ext>
                  </a:extLst>
                </a:gridCol>
                <a:gridCol w="653458">
                  <a:extLst>
                    <a:ext uri="{9D8B030D-6E8A-4147-A177-3AD203B41FA5}">
                      <a16:colId xmlns:a16="http://schemas.microsoft.com/office/drawing/2014/main" val="20006"/>
                    </a:ext>
                  </a:extLst>
                </a:gridCol>
                <a:gridCol w="655010">
                  <a:extLst>
                    <a:ext uri="{9D8B030D-6E8A-4147-A177-3AD203B41FA5}">
                      <a16:colId xmlns:a16="http://schemas.microsoft.com/office/drawing/2014/main" val="20007"/>
                    </a:ext>
                  </a:extLst>
                </a:gridCol>
                <a:gridCol w="653457">
                  <a:extLst>
                    <a:ext uri="{9D8B030D-6E8A-4147-A177-3AD203B41FA5}">
                      <a16:colId xmlns:a16="http://schemas.microsoft.com/office/drawing/2014/main" val="20008"/>
                    </a:ext>
                  </a:extLst>
                </a:gridCol>
              </a:tblGrid>
              <a:tr h="6096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a </a:t>
                      </a:r>
                      <a:r>
                        <a:rPr kumimoji="0" lang="en-US" sz="2600" b="1" i="0" u="none" strike="noStrike" cap="none" normalizeH="0" baseline="0">
                          <a:ln>
                            <a:noFill/>
                          </a:ln>
                          <a:solidFill>
                            <a:schemeClr val="tx1"/>
                          </a:solidFill>
                          <a:effectLst>
                            <a:outerShdw blurRad="38100" dist="38100" dir="2700000" algn="tl">
                              <a:srgbClr val="C0C0C0"/>
                            </a:outerShdw>
                          </a:effectLst>
                          <a:latin typeface="Arial" charset="0"/>
                          <a:cs typeface="Arial" charset="0"/>
                          <a:sym typeface="Symbol" pitchFamily="18" charset="2"/>
                        </a:rPr>
                        <a:t> Z</a:t>
                      </a:r>
                      <a:r>
                        <a:rPr kumimoji="0" lang="en-US" sz="2600" b="1" i="0" u="none" strike="noStrike" cap="none" normalizeH="0" baseline="-25000">
                          <a:ln>
                            <a:noFill/>
                          </a:ln>
                          <a:solidFill>
                            <a:schemeClr val="tx1"/>
                          </a:solidFill>
                          <a:effectLst>
                            <a:outerShdw blurRad="38100" dist="38100" dir="2700000" algn="tl">
                              <a:srgbClr val="C0C0C0"/>
                            </a:outerShdw>
                          </a:effectLst>
                          <a:latin typeface="Arial" charset="0"/>
                          <a:cs typeface="Arial" charset="0"/>
                          <a:sym typeface="Symbol" pitchFamily="18" charset="2"/>
                        </a:rPr>
                        <a:t>20</a:t>
                      </a:r>
                      <a:r>
                        <a:rPr kumimoji="0" lang="en-US" sz="2600" b="1" i="0" u="none" strike="noStrike" cap="none" normalizeH="0" baseline="30000">
                          <a:ln>
                            <a:noFill/>
                          </a:ln>
                          <a:solidFill>
                            <a:schemeClr val="tx1"/>
                          </a:solidFill>
                          <a:effectLst>
                            <a:outerShdw blurRad="38100" dist="38100" dir="2700000" algn="tl">
                              <a:srgbClr val="C0C0C0"/>
                            </a:outerShdw>
                          </a:effectLst>
                          <a:latin typeface="Arial" charset="0"/>
                          <a:cs typeface="Arial" charset="0"/>
                          <a:sym typeface="Symbol" pitchFamily="18" charset="2"/>
                        </a:rPr>
                        <a:t>*</a:t>
                      </a:r>
                      <a:endParaRPr kumimoji="0" lang="en-US" sz="2600" b="1" i="0" u="none" strike="noStrike" cap="none" normalizeH="0" baseline="0">
                        <a:ln>
                          <a:noFill/>
                        </a:ln>
                        <a:solidFill>
                          <a:schemeClr val="tx1"/>
                        </a:solidFill>
                        <a:effectLst>
                          <a:outerShdw blurRad="38100" dist="38100" dir="2700000" algn="tl">
                            <a:srgbClr val="C0C0C0"/>
                          </a:outerShdw>
                        </a:effectLst>
                        <a:latin typeface="Arial" charset="0"/>
                        <a:cs typeface="Arial" charset="0"/>
                        <a:sym typeface="Symbol" pitchFamily="18" charset="2"/>
                      </a:endParaRP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3</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7</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9</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11</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13</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17</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19</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1" i="0" u="none" strike="noStrike" cap="none" normalizeH="0" baseline="0">
                          <a:ln>
                            <a:noFill/>
                          </a:ln>
                          <a:solidFill>
                            <a:schemeClr val="tx1"/>
                          </a:solidFill>
                          <a:effectLst>
                            <a:outerShdw blurRad="38100" dist="38100" dir="2700000" algn="tl">
                              <a:srgbClr val="C0C0C0"/>
                            </a:outerShdw>
                          </a:effectLst>
                          <a:latin typeface="Arial" charset="0"/>
                          <a:cs typeface="Arial" charset="0"/>
                        </a:rPr>
                        <a:t>Ord(a)</a:t>
                      </a:r>
                    </a:p>
                  </a:txBody>
                  <a:tcPr marL="81280" marR="81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1</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4</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4</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2</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2</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4</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4</a:t>
                      </a:r>
                    </a:p>
                  </a:txBody>
                  <a:tcPr marL="81280" marR="81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2600" b="0" i="0" u="none" strike="noStrike" cap="none" normalizeH="0" baseline="0">
                          <a:ln>
                            <a:noFill/>
                          </a:ln>
                          <a:solidFill>
                            <a:schemeClr val="tx1"/>
                          </a:solidFill>
                          <a:effectLst>
                            <a:outerShdw blurRad="38100" dist="38100" dir="2700000" algn="tl">
                              <a:srgbClr val="C0C0C0"/>
                            </a:outerShdw>
                          </a:effectLst>
                          <a:latin typeface="Arial" charset="0"/>
                          <a:cs typeface="Arial" charset="0"/>
                        </a:rPr>
                        <a:t>2</a:t>
                      </a:r>
                    </a:p>
                  </a:txBody>
                  <a:tcPr marL="81280" marR="81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521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133071" y="135000"/>
            <a:ext cx="5780237" cy="830411"/>
            <a:chOff x="6066504" y="2021698"/>
            <a:chExt cx="5780237" cy="830411"/>
          </a:xfrm>
        </p:grpSpPr>
        <p:sp>
          <p:nvSpPr>
            <p:cNvPr id="29" name="文本框 28"/>
            <p:cNvSpPr txBox="1"/>
            <p:nvPr/>
          </p:nvSpPr>
          <p:spPr>
            <a:xfrm>
              <a:off x="6066504" y="2021698"/>
              <a:ext cx="5780237" cy="646331"/>
            </a:xfrm>
            <a:prstGeom prst="rect">
              <a:avLst/>
            </a:prstGeom>
            <a:noFill/>
          </p:spPr>
          <p:txBody>
            <a:bodyPr wrap="none" rtlCol="0">
              <a:spAutoFit/>
              <a:scene3d>
                <a:camera prst="orthographicFront"/>
                <a:lightRig rig="threePt" dir="t"/>
              </a:scene3d>
              <a:sp3d contourW="12700"/>
            </a:bodyPr>
            <a:lstStyle/>
            <a:p>
              <a:r>
                <a:rPr lang="en-US" altLang="zh-CN" sz="3600" b="1">
                  <a:solidFill>
                    <a:schemeClr val="accent2"/>
                  </a:solidFill>
                  <a:latin typeface="Calibri" panose="020F0502020204030204" pitchFamily="34" charset="0"/>
                </a:rPr>
                <a:t>CHƯƠNG </a:t>
              </a:r>
              <a:r>
                <a:rPr lang="en-US" altLang="zh-CN" sz="3600" b="1" smtClean="0">
                  <a:solidFill>
                    <a:schemeClr val="accent2"/>
                  </a:solidFill>
                  <a:latin typeface="Calibri" panose="020F0502020204030204" pitchFamily="34" charset="0"/>
                </a:rPr>
                <a:t>3. CÁC HỆ MẬT KCK</a:t>
              </a:r>
              <a:endParaRPr lang="zh-CN" altLang="en-US" sz="3600" b="1">
                <a:solidFill>
                  <a:schemeClr val="accent2"/>
                </a:solidFill>
                <a:latin typeface="Calibri" panose="020F0502020204030204" pitchFamily="34" charset="0"/>
              </a:endParaRPr>
            </a:p>
          </p:txBody>
        </p:sp>
        <p:sp>
          <p:nvSpPr>
            <p:cNvPr id="30" name="文本框 29"/>
            <p:cNvSpPr txBox="1"/>
            <p:nvPr/>
          </p:nvSpPr>
          <p:spPr>
            <a:xfrm>
              <a:off x="6115664" y="2482777"/>
              <a:ext cx="5061857" cy="369332"/>
            </a:xfrm>
            <a:prstGeom prst="rect">
              <a:avLst/>
            </a:prstGeom>
            <a:noFill/>
          </p:spPr>
          <p:txBody>
            <a:bodyPr wrap="square" rtlCol="0">
              <a:spAutoFit/>
              <a:scene3d>
                <a:camera prst="orthographicFront"/>
                <a:lightRig rig="threePt" dir="t"/>
              </a:scene3d>
              <a:sp3d contourW="12700"/>
            </a:bodyPr>
            <a:lstStyle/>
            <a:p>
              <a:r>
                <a:rPr lang="en-US" altLang="zh-CN" smtClean="0">
                  <a:solidFill>
                    <a:schemeClr val="bg1">
                      <a:lumMod val="65000"/>
                    </a:schemeClr>
                  </a:solidFill>
                  <a:latin typeface="Calibri" panose="020F0502020204030204" pitchFamily="34" charset="0"/>
                </a:rPr>
                <a:t>Nội dung các bài học trong chương 03</a:t>
              </a:r>
              <a:endParaRPr lang="en-US" altLang="zh-CN">
                <a:solidFill>
                  <a:schemeClr val="bg1">
                    <a:lumMod val="65000"/>
                  </a:schemeClr>
                </a:solidFill>
                <a:latin typeface="Calibri" panose="020F0502020204030204" pitchFamily="34" charset="0"/>
              </a:endParaRPr>
            </a:p>
          </p:txBody>
        </p:sp>
      </p:grpSp>
      <p:grpSp>
        <p:nvGrpSpPr>
          <p:cNvPr id="8" name="Group 7"/>
          <p:cNvGrpSpPr/>
          <p:nvPr/>
        </p:nvGrpSpPr>
        <p:grpSpPr>
          <a:xfrm>
            <a:off x="6561221" y="3692874"/>
            <a:ext cx="4261350" cy="922982"/>
            <a:chOff x="6561221" y="3692874"/>
            <a:chExt cx="4261350" cy="922982"/>
          </a:xfrm>
        </p:grpSpPr>
        <p:grpSp>
          <p:nvGrpSpPr>
            <p:cNvPr id="18" name="Group 17"/>
            <p:cNvGrpSpPr/>
            <p:nvPr/>
          </p:nvGrpSpPr>
          <p:grpSpPr>
            <a:xfrm>
              <a:off x="6561221" y="3692874"/>
              <a:ext cx="4261350" cy="922982"/>
              <a:chOff x="6407853" y="1828230"/>
              <a:chExt cx="4261350" cy="922982"/>
            </a:xfrm>
          </p:grpSpPr>
          <p:sp>
            <p:nvSpPr>
              <p:cNvPr id="4" name="Rectangle 2"/>
              <p:cNvSpPr/>
              <p:nvPr/>
            </p:nvSpPr>
            <p:spPr>
              <a:xfrm>
                <a:off x="6407853" y="1828346"/>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5" name="Rectangle 3"/>
              <p:cNvSpPr/>
              <p:nvPr/>
            </p:nvSpPr>
            <p:spPr>
              <a:xfrm>
                <a:off x="6660386" y="1828230"/>
                <a:ext cx="829310" cy="922866"/>
              </a:xfrm>
              <a:prstGeom prst="rect">
                <a:avLst/>
              </a:prstGeom>
              <a:solidFill>
                <a:schemeClr val="accent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8" name="矩形 37"/>
              <p:cNvSpPr/>
              <p:nvPr/>
            </p:nvSpPr>
            <p:spPr>
              <a:xfrm>
                <a:off x="7626873" y="1986131"/>
                <a:ext cx="2905153" cy="368049"/>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smtClean="0">
                    <a:latin typeface="Calibri" panose="020F0502020204030204" pitchFamily="34" charset="0"/>
                  </a:rPr>
                  <a:t>BÀI 06. BÀI TẬP ÁP DỤNG</a:t>
                </a:r>
                <a:endParaRPr lang="en-US" altLang="zh-CN" sz="1400">
                  <a:latin typeface="Calibri" panose="020F0502020204030204" pitchFamily="34" charset="0"/>
                </a:endParaRPr>
              </a:p>
            </p:txBody>
          </p:sp>
        </p:grpSp>
        <p:grpSp>
          <p:nvGrpSpPr>
            <p:cNvPr id="26" name="Google Shape;8725;p54"/>
            <p:cNvGrpSpPr/>
            <p:nvPr/>
          </p:nvGrpSpPr>
          <p:grpSpPr>
            <a:xfrm>
              <a:off x="7047177" y="3931749"/>
              <a:ext cx="442984" cy="437097"/>
              <a:chOff x="-6713450" y="2397900"/>
              <a:chExt cx="295375" cy="291450"/>
            </a:xfrm>
            <a:solidFill>
              <a:schemeClr val="bg1"/>
            </a:solidFill>
          </p:grpSpPr>
          <p:sp>
            <p:nvSpPr>
              <p:cNvPr id="31"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3" name="Group 2"/>
          <p:cNvGrpSpPr/>
          <p:nvPr/>
        </p:nvGrpSpPr>
        <p:grpSpPr>
          <a:xfrm>
            <a:off x="1543416" y="3692874"/>
            <a:ext cx="4261352" cy="923519"/>
            <a:chOff x="1543416" y="3692874"/>
            <a:chExt cx="4261352" cy="923519"/>
          </a:xfrm>
        </p:grpSpPr>
        <p:grpSp>
          <p:nvGrpSpPr>
            <p:cNvPr id="47" name="Google Shape;7043;p50"/>
            <p:cNvGrpSpPr/>
            <p:nvPr/>
          </p:nvGrpSpPr>
          <p:grpSpPr>
            <a:xfrm>
              <a:off x="4787810" y="3802832"/>
              <a:ext cx="459815" cy="443579"/>
              <a:chOff x="-32243500" y="2299850"/>
              <a:chExt cx="300900" cy="290275"/>
            </a:xfrm>
            <a:solidFill>
              <a:schemeClr val="bg1"/>
            </a:solidFill>
          </p:grpSpPr>
          <p:sp>
            <p:nvSpPr>
              <p:cNvPr id="48" name="Google Shape;7044;p50"/>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7045;p50"/>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 name="Group 15"/>
            <p:cNvGrpSpPr/>
            <p:nvPr/>
          </p:nvGrpSpPr>
          <p:grpSpPr>
            <a:xfrm>
              <a:off x="1543416" y="3692874"/>
              <a:ext cx="4261352" cy="923519"/>
              <a:chOff x="1543416" y="3324382"/>
              <a:chExt cx="4261352" cy="923519"/>
            </a:xfrm>
          </p:grpSpPr>
          <p:sp>
            <p:nvSpPr>
              <p:cNvPr id="12" name="Rectangle 10"/>
              <p:cNvSpPr/>
              <p:nvPr/>
            </p:nvSpPr>
            <p:spPr>
              <a:xfrm flipH="1">
                <a:off x="1543416" y="3324382"/>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3" name="Rectangle 11"/>
              <p:cNvSpPr/>
              <p:nvPr/>
            </p:nvSpPr>
            <p:spPr>
              <a:xfrm flipH="1">
                <a:off x="4703001" y="3325035"/>
                <a:ext cx="829310" cy="922866"/>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grpSp>
        <p:sp>
          <p:nvSpPr>
            <p:cNvPr id="36" name="矩形 35"/>
            <p:cNvSpPr/>
            <p:nvPr/>
          </p:nvSpPr>
          <p:spPr>
            <a:xfrm>
              <a:off x="1755443" y="3956399"/>
              <a:ext cx="2905153" cy="368049"/>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03. BÀI TẬP ÁP DỤNG</a:t>
              </a:r>
              <a:endParaRPr lang="zh-CN" altLang="en-US" sz="1600" b="1">
                <a:latin typeface="Calibri" panose="020F0502020204030204" pitchFamily="34" charset="0"/>
              </a:endParaRPr>
            </a:p>
          </p:txBody>
        </p:sp>
        <p:grpSp>
          <p:nvGrpSpPr>
            <p:cNvPr id="71" name="Google Shape;8725;p54"/>
            <p:cNvGrpSpPr/>
            <p:nvPr/>
          </p:nvGrpSpPr>
          <p:grpSpPr>
            <a:xfrm>
              <a:off x="4961375" y="3934123"/>
              <a:ext cx="442984" cy="437097"/>
              <a:chOff x="-6713450" y="2397900"/>
              <a:chExt cx="295375" cy="291450"/>
            </a:xfrm>
            <a:solidFill>
              <a:schemeClr val="bg1"/>
            </a:solidFill>
          </p:grpSpPr>
          <p:sp>
            <p:nvSpPr>
              <p:cNvPr id="72"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20" name="Group 19"/>
          <p:cNvGrpSpPr/>
          <p:nvPr/>
        </p:nvGrpSpPr>
        <p:grpSpPr>
          <a:xfrm>
            <a:off x="6561221" y="2241054"/>
            <a:ext cx="4261350" cy="923069"/>
            <a:chOff x="6561221" y="2241054"/>
            <a:chExt cx="4261350" cy="923069"/>
          </a:xfrm>
        </p:grpSpPr>
        <p:sp>
          <p:nvSpPr>
            <p:cNvPr id="61" name="Rectangle 4"/>
            <p:cNvSpPr/>
            <p:nvPr/>
          </p:nvSpPr>
          <p:spPr>
            <a:xfrm>
              <a:off x="6561221" y="2241257"/>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2" name="Rectangle 5"/>
            <p:cNvSpPr/>
            <p:nvPr/>
          </p:nvSpPr>
          <p:spPr>
            <a:xfrm>
              <a:off x="6813754" y="2241054"/>
              <a:ext cx="829310" cy="922866"/>
            </a:xfrm>
            <a:prstGeom prst="rect">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3" name="矩形 38"/>
            <p:cNvSpPr/>
            <p:nvPr/>
          </p:nvSpPr>
          <p:spPr>
            <a:xfrm>
              <a:off x="7780241" y="2401850"/>
              <a:ext cx="2905153" cy="66351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04 + 05. GIỚI THIỆU MỘT SÔ HỆ MẬT KHÓA CÔNG KHAI</a:t>
              </a:r>
            </a:p>
          </p:txBody>
        </p:sp>
        <p:grpSp>
          <p:nvGrpSpPr>
            <p:cNvPr id="75" name="Group 74"/>
            <p:cNvGrpSpPr/>
            <p:nvPr/>
          </p:nvGrpSpPr>
          <p:grpSpPr>
            <a:xfrm>
              <a:off x="6914782" y="2411568"/>
              <a:ext cx="459815" cy="443579"/>
              <a:chOff x="4900879" y="2411568"/>
              <a:chExt cx="459815" cy="443579"/>
            </a:xfrm>
          </p:grpSpPr>
          <p:sp>
            <p:nvSpPr>
              <p:cNvPr id="76"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77"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nvGrpSpPr>
            <p:cNvPr id="2" name="Group 1"/>
            <p:cNvGrpSpPr/>
            <p:nvPr/>
          </p:nvGrpSpPr>
          <p:grpSpPr>
            <a:xfrm>
              <a:off x="7111818" y="2493456"/>
              <a:ext cx="376244" cy="443579"/>
              <a:chOff x="4900879" y="2411568"/>
              <a:chExt cx="459815" cy="443579"/>
            </a:xfrm>
          </p:grpSpPr>
          <p:sp>
            <p:nvSpPr>
              <p:cNvPr id="42"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43"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grpSp>
        <p:nvGrpSpPr>
          <p:cNvPr id="21" name="Group 20"/>
          <p:cNvGrpSpPr/>
          <p:nvPr/>
        </p:nvGrpSpPr>
        <p:grpSpPr>
          <a:xfrm>
            <a:off x="1193369" y="2196722"/>
            <a:ext cx="4591475" cy="922982"/>
            <a:chOff x="1193369" y="2196722"/>
            <a:chExt cx="4591475" cy="922982"/>
          </a:xfrm>
        </p:grpSpPr>
        <p:sp>
          <p:nvSpPr>
            <p:cNvPr id="10" name="Rectangle 8"/>
            <p:cNvSpPr/>
            <p:nvPr/>
          </p:nvSpPr>
          <p:spPr>
            <a:xfrm flipH="1">
              <a:off x="1523492" y="2196838"/>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1" name="Rectangle 9"/>
            <p:cNvSpPr/>
            <p:nvPr/>
          </p:nvSpPr>
          <p:spPr>
            <a:xfrm flipH="1">
              <a:off x="4703001" y="2196722"/>
              <a:ext cx="829310" cy="922866"/>
            </a:xfrm>
            <a:prstGeom prst="rect">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5" name="矩形 34"/>
            <p:cNvSpPr/>
            <p:nvPr/>
          </p:nvSpPr>
          <p:spPr>
            <a:xfrm>
              <a:off x="1193369" y="2354623"/>
              <a:ext cx="3377387" cy="683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01 + 02. BỔ TÚC CƠ SỞ TOÁN HỌC CỦA LÍ THUYẾT MÃ</a:t>
              </a:r>
              <a:endParaRPr lang="zh-CN" altLang="en-US" sz="1600" b="1">
                <a:latin typeface="Calibri" panose="020F0502020204030204" pitchFamily="34" charset="0"/>
              </a:endParaRPr>
            </a:p>
          </p:txBody>
        </p:sp>
        <p:sp>
          <p:nvSpPr>
            <p:cNvPr id="79" name="Google Shape;6778;p49"/>
            <p:cNvSpPr/>
            <p:nvPr/>
          </p:nvSpPr>
          <p:spPr>
            <a:xfrm>
              <a:off x="4886016" y="2451086"/>
              <a:ext cx="458483" cy="417501"/>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bg1">
                <a:lumMod val="95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08511488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gtEl>
                                        <p:attrNameLst>
                                          <p:attrName>style.opacity</p:attrName>
                                        </p:attrNameLst>
                                      </p:cBhvr>
                                      <p:to>
                                        <p:strVal val="0.5"/>
                                      </p:to>
                                    </p:set>
                                    <p:animEffect filter="image" prLst="opacity: 0.5">
                                      <p:cBhvr rctx="IE">
                                        <p:cTn id="7" dur="indefinite"/>
                                        <p:tgtEl>
                                          <p:spTgt spid="3"/>
                                        </p:tgtEl>
                                      </p:cBhvr>
                                    </p:animEffect>
                                  </p:childTnLst>
                                </p:cTn>
                              </p:par>
                              <p:par>
                                <p:cTn id="8" presetID="9" presetClass="emph" presetSubtype="0" nodeType="withEffect">
                                  <p:stCondLst>
                                    <p:cond delay="0"/>
                                  </p:stCondLst>
                                  <p:childTnLst>
                                    <p:set>
                                      <p:cBhvr rctx="PPT">
                                        <p:cTn id="9" dur="indefinite"/>
                                        <p:tgtEl>
                                          <p:spTgt spid="20"/>
                                        </p:tgtEl>
                                        <p:attrNameLst>
                                          <p:attrName>style.opacity</p:attrName>
                                        </p:attrNameLst>
                                      </p:cBhvr>
                                      <p:to>
                                        <p:strVal val="0.5"/>
                                      </p:to>
                                    </p:set>
                                    <p:animEffect filter="image" prLst="opacity: 0.5">
                                      <p:cBhvr rctx="IE">
                                        <p:cTn id="10" dur="indefinite"/>
                                        <p:tgtEl>
                                          <p:spTgt spid="20"/>
                                        </p:tgtEl>
                                      </p:cBhvr>
                                    </p:animEffect>
                                  </p:childTnLst>
                                </p:cTn>
                              </p:par>
                              <p:par>
                                <p:cTn id="11" presetID="9" presetClass="emph" presetSubtype="0" nodeType="withEffect">
                                  <p:stCondLst>
                                    <p:cond delay="0"/>
                                  </p:stCondLst>
                                  <p:childTnLst>
                                    <p:set>
                                      <p:cBhvr rctx="PPT">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947055"/>
            <a:ext cx="12124950" cy="5649686"/>
          </a:xfrm>
        </p:spPr>
        <p:txBody>
          <a:bodyPr/>
          <a:lstStyle/>
          <a:p>
            <a:pPr>
              <a:defRPr/>
            </a:pPr>
            <a:r>
              <a:rPr lang="en-US" b="1">
                <a:solidFill>
                  <a:schemeClr val="tx1"/>
                </a:solidFill>
              </a:rPr>
              <a:t>Định nghĩa phần tử sinh:</a:t>
            </a:r>
          </a:p>
          <a:p>
            <a:pPr lvl="1">
              <a:defRPr/>
            </a:pPr>
            <a:r>
              <a:rPr lang="en-US">
                <a:solidFill>
                  <a:schemeClr val="tx1"/>
                </a:solidFill>
                <a:sym typeface="Symbol" pitchFamily="18" charset="2"/>
              </a:rPr>
              <a:t>  Z</a:t>
            </a:r>
            <a:r>
              <a:rPr lang="en-US" baseline="-25000">
                <a:solidFill>
                  <a:schemeClr val="tx1"/>
                </a:solidFill>
                <a:sym typeface="Symbol" pitchFamily="18" charset="2"/>
              </a:rPr>
              <a:t>n</a:t>
            </a:r>
            <a:r>
              <a:rPr lang="en-US">
                <a:solidFill>
                  <a:schemeClr val="tx1"/>
                </a:solidFill>
                <a:sym typeface="Symbol" pitchFamily="18" charset="2"/>
              </a:rPr>
              <a:t>* được gọi là phần tử sinh của Z</a:t>
            </a:r>
            <a:r>
              <a:rPr lang="en-US" baseline="-25000">
                <a:solidFill>
                  <a:schemeClr val="tx1"/>
                </a:solidFill>
                <a:sym typeface="Symbol" pitchFamily="18" charset="2"/>
              </a:rPr>
              <a:t>n</a:t>
            </a:r>
            <a:r>
              <a:rPr lang="en-US">
                <a:solidFill>
                  <a:schemeClr val="tx1"/>
                </a:solidFill>
                <a:sym typeface="Symbol" pitchFamily="18" charset="2"/>
              </a:rPr>
              <a:t>* nếu: </a:t>
            </a:r>
            <a:endParaRPr lang="en-US" smtClean="0">
              <a:solidFill>
                <a:schemeClr val="tx1"/>
              </a:solidFill>
              <a:sym typeface="Symbol" pitchFamily="18" charset="2"/>
            </a:endParaRPr>
          </a:p>
          <a:p>
            <a:pPr marL="795847" lvl="1" indent="0" algn="ctr">
              <a:buNone/>
              <a:defRPr/>
            </a:pPr>
            <a:r>
              <a:rPr lang="en-US" smtClean="0">
                <a:solidFill>
                  <a:schemeClr val="tx1"/>
                </a:solidFill>
                <a:sym typeface="Symbol" pitchFamily="18" charset="2"/>
              </a:rPr>
              <a:t>Z</a:t>
            </a:r>
            <a:r>
              <a:rPr lang="en-US" baseline="-25000" smtClean="0">
                <a:solidFill>
                  <a:schemeClr val="tx1"/>
                </a:solidFill>
                <a:sym typeface="Symbol" pitchFamily="18" charset="2"/>
              </a:rPr>
              <a:t>n</a:t>
            </a:r>
            <a:r>
              <a:rPr lang="en-US">
                <a:solidFill>
                  <a:schemeClr val="tx1"/>
                </a:solidFill>
                <a:sym typeface="Symbol" pitchFamily="18" charset="2"/>
              </a:rPr>
              <a:t>* = {</a:t>
            </a:r>
            <a:r>
              <a:rPr lang="en-US" baseline="30000">
                <a:solidFill>
                  <a:schemeClr val="tx1"/>
                </a:solidFill>
                <a:sym typeface="Symbol" pitchFamily="18" charset="2"/>
              </a:rPr>
              <a:t>i</a:t>
            </a:r>
            <a:r>
              <a:rPr lang="en-US">
                <a:solidFill>
                  <a:schemeClr val="tx1"/>
                </a:solidFill>
                <a:sym typeface="Symbol" pitchFamily="18" charset="2"/>
              </a:rPr>
              <a:t> mod n| 0 ≤ i ≤ (n) – 1}</a:t>
            </a:r>
          </a:p>
          <a:p>
            <a:pPr lvl="1">
              <a:defRPr/>
            </a:pPr>
            <a:r>
              <a:rPr lang="en-US">
                <a:solidFill>
                  <a:schemeClr val="tx1"/>
                </a:solidFill>
              </a:rPr>
              <a:t>Cho </a:t>
            </a:r>
            <a:r>
              <a:rPr lang="en-US">
                <a:solidFill>
                  <a:schemeClr val="tx1"/>
                </a:solidFill>
                <a:sym typeface="Symbol" pitchFamily="18" charset="2"/>
              </a:rPr>
              <a:t>  Z</a:t>
            </a:r>
            <a:r>
              <a:rPr lang="en-US" baseline="-25000">
                <a:solidFill>
                  <a:schemeClr val="tx1"/>
                </a:solidFill>
                <a:sym typeface="Symbol" pitchFamily="18" charset="2"/>
              </a:rPr>
              <a:t>n</a:t>
            </a:r>
            <a:r>
              <a:rPr lang="en-US" baseline="30000">
                <a:solidFill>
                  <a:schemeClr val="tx1"/>
                </a:solidFill>
                <a:sym typeface="Symbol" pitchFamily="18" charset="2"/>
              </a:rPr>
              <a:t>*</a:t>
            </a:r>
            <a:r>
              <a:rPr lang="en-US">
                <a:solidFill>
                  <a:schemeClr val="tx1"/>
                </a:solidFill>
                <a:sym typeface="Symbol" pitchFamily="18" charset="2"/>
              </a:rPr>
              <a:t>. Nếu cấp của  = (n) thì  được gọi là phần tử sinh của Z</a:t>
            </a:r>
            <a:r>
              <a:rPr lang="en-US" baseline="-25000">
                <a:solidFill>
                  <a:schemeClr val="tx1"/>
                </a:solidFill>
                <a:sym typeface="Symbol" pitchFamily="18" charset="2"/>
              </a:rPr>
              <a:t>n</a:t>
            </a:r>
            <a:r>
              <a:rPr lang="en-US" baseline="30000">
                <a:solidFill>
                  <a:schemeClr val="tx1"/>
                </a:solidFill>
                <a:sym typeface="Symbol" pitchFamily="18" charset="2"/>
              </a:rPr>
              <a:t>*</a:t>
            </a:r>
            <a:r>
              <a:rPr lang="en-US">
                <a:solidFill>
                  <a:schemeClr val="tx1"/>
                </a:solidFill>
                <a:sym typeface="Symbol" pitchFamily="18" charset="2"/>
              </a:rPr>
              <a:t> (hay còn được gọi là phần tử nguyên thuỷ).</a:t>
            </a:r>
          </a:p>
          <a:p>
            <a:pPr lvl="1">
              <a:defRPr/>
            </a:pPr>
            <a:r>
              <a:rPr lang="en-US">
                <a:solidFill>
                  <a:schemeClr val="tx1"/>
                </a:solidFill>
                <a:sym typeface="Symbol" pitchFamily="18" charset="2"/>
              </a:rPr>
              <a:t>Nếu Z</a:t>
            </a:r>
            <a:r>
              <a:rPr lang="en-US" baseline="-25000">
                <a:solidFill>
                  <a:schemeClr val="tx1"/>
                </a:solidFill>
                <a:sym typeface="Symbol" pitchFamily="18" charset="2"/>
              </a:rPr>
              <a:t>n</a:t>
            </a:r>
            <a:r>
              <a:rPr lang="en-US" baseline="30000">
                <a:solidFill>
                  <a:schemeClr val="tx1"/>
                </a:solidFill>
                <a:sym typeface="Symbol" pitchFamily="18" charset="2"/>
              </a:rPr>
              <a:t>*</a:t>
            </a:r>
            <a:r>
              <a:rPr lang="en-US">
                <a:solidFill>
                  <a:schemeClr val="tx1"/>
                </a:solidFill>
                <a:sym typeface="Symbol" pitchFamily="18" charset="2"/>
              </a:rPr>
              <a:t> có phần tử sinh thì Z</a:t>
            </a:r>
            <a:r>
              <a:rPr lang="en-US" baseline="-25000">
                <a:solidFill>
                  <a:schemeClr val="tx1"/>
                </a:solidFill>
                <a:sym typeface="Symbol" pitchFamily="18" charset="2"/>
              </a:rPr>
              <a:t>n</a:t>
            </a:r>
            <a:r>
              <a:rPr lang="en-US" baseline="30000">
                <a:solidFill>
                  <a:schemeClr val="tx1"/>
                </a:solidFill>
                <a:sym typeface="Symbol" pitchFamily="18" charset="2"/>
              </a:rPr>
              <a:t>*</a:t>
            </a:r>
            <a:r>
              <a:rPr lang="en-US">
                <a:solidFill>
                  <a:schemeClr val="tx1"/>
                </a:solidFill>
                <a:sym typeface="Symbol" pitchFamily="18" charset="2"/>
              </a:rPr>
              <a:t> được gọi là nhóm xyclic</a:t>
            </a:r>
          </a:p>
          <a:p>
            <a:pPr lvl="1">
              <a:defRPr/>
            </a:pPr>
            <a:r>
              <a:rPr lang="en-US">
                <a:solidFill>
                  <a:schemeClr val="tx1"/>
                </a:solidFill>
                <a:sym typeface="Symbol" pitchFamily="18" charset="2"/>
              </a:rPr>
              <a:t>   </a:t>
            </a:r>
            <a:r>
              <a:rPr lang="en-US" b="1">
                <a:solidFill>
                  <a:schemeClr val="tx1"/>
                </a:solidFill>
                <a:sym typeface="Symbol" pitchFamily="18" charset="2"/>
              </a:rPr>
              <a:t>Z</a:t>
            </a:r>
            <a:r>
              <a:rPr lang="en-US" b="1" baseline="-25000">
                <a:solidFill>
                  <a:schemeClr val="tx1"/>
                </a:solidFill>
                <a:sym typeface="Symbol" pitchFamily="18" charset="2"/>
              </a:rPr>
              <a:t>20</a:t>
            </a:r>
            <a:r>
              <a:rPr lang="en-US" b="1" baseline="30000">
                <a:solidFill>
                  <a:schemeClr val="tx1"/>
                </a:solidFill>
                <a:sym typeface="Symbol" pitchFamily="18" charset="2"/>
              </a:rPr>
              <a:t>*</a:t>
            </a:r>
            <a:r>
              <a:rPr lang="en-US" b="1">
                <a:solidFill>
                  <a:schemeClr val="tx1"/>
                </a:solidFill>
                <a:sym typeface="Symbol" pitchFamily="18" charset="2"/>
              </a:rPr>
              <a:t> có phần tử sinh không?</a:t>
            </a:r>
          </a:p>
          <a:p>
            <a:pPr lvl="2">
              <a:defRPr/>
            </a:pPr>
            <a:r>
              <a:rPr lang="en-US" sz="2600">
                <a:solidFill>
                  <a:schemeClr val="tx1"/>
                </a:solidFill>
                <a:sym typeface="Symbol" pitchFamily="18" charset="2"/>
              </a:rPr>
              <a:t>Z</a:t>
            </a:r>
            <a:r>
              <a:rPr lang="en-US" sz="2600" baseline="-25000">
                <a:solidFill>
                  <a:schemeClr val="tx1"/>
                </a:solidFill>
                <a:sym typeface="Symbol" pitchFamily="18" charset="2"/>
              </a:rPr>
              <a:t>20</a:t>
            </a:r>
            <a:r>
              <a:rPr lang="en-US" sz="2600">
                <a:solidFill>
                  <a:schemeClr val="tx1"/>
                </a:solidFill>
                <a:sym typeface="Symbol" pitchFamily="18" charset="2"/>
              </a:rPr>
              <a:t>*</a:t>
            </a:r>
            <a:r>
              <a:rPr lang="en-US" sz="2600" baseline="30000">
                <a:solidFill>
                  <a:schemeClr val="tx1"/>
                </a:solidFill>
                <a:sym typeface="Symbol" pitchFamily="18" charset="2"/>
              </a:rPr>
              <a:t> </a:t>
            </a:r>
            <a:r>
              <a:rPr lang="en-US" sz="2600">
                <a:solidFill>
                  <a:schemeClr val="tx1"/>
                </a:solidFill>
                <a:sym typeface="Symbol" pitchFamily="18" charset="2"/>
              </a:rPr>
              <a:t>không có phần tử sinh vì (20) = | Z</a:t>
            </a:r>
            <a:r>
              <a:rPr lang="en-US" sz="2600" baseline="-25000">
                <a:solidFill>
                  <a:schemeClr val="tx1"/>
                </a:solidFill>
                <a:sym typeface="Symbol" pitchFamily="18" charset="2"/>
              </a:rPr>
              <a:t>20</a:t>
            </a:r>
            <a:r>
              <a:rPr lang="en-US" sz="2600">
                <a:solidFill>
                  <a:schemeClr val="tx1"/>
                </a:solidFill>
                <a:sym typeface="Symbol" pitchFamily="18" charset="2"/>
              </a:rPr>
              <a:t>*</a:t>
            </a:r>
            <a:r>
              <a:rPr lang="en-US" sz="2600" baseline="30000">
                <a:solidFill>
                  <a:schemeClr val="tx1"/>
                </a:solidFill>
                <a:sym typeface="Symbol" pitchFamily="18" charset="2"/>
              </a:rPr>
              <a:t> </a:t>
            </a:r>
            <a:r>
              <a:rPr lang="en-US" sz="2600">
                <a:solidFill>
                  <a:schemeClr val="tx1"/>
                </a:solidFill>
                <a:sym typeface="Symbol" pitchFamily="18" charset="2"/>
              </a:rPr>
              <a:t>| = 8 </a:t>
            </a:r>
            <a:r>
              <a:rPr lang="en-US" sz="2600" smtClean="0">
                <a:solidFill>
                  <a:schemeClr val="tx1"/>
                </a:solidFill>
                <a:sym typeface="Symbol" pitchFamily="18" charset="2"/>
              </a:rPr>
              <a:t>nhưng </a:t>
            </a:r>
            <a:r>
              <a:rPr lang="en-US" sz="2600">
                <a:solidFill>
                  <a:schemeClr val="tx1"/>
                </a:solidFill>
                <a:sym typeface="Symbol" pitchFamily="18" charset="2"/>
              </a:rPr>
              <a:t>max(ord(a)) = 4  8, với a  Z</a:t>
            </a:r>
            <a:r>
              <a:rPr lang="en-US" sz="2600" baseline="-25000">
                <a:solidFill>
                  <a:schemeClr val="tx1"/>
                </a:solidFill>
                <a:sym typeface="Symbol" pitchFamily="18" charset="2"/>
              </a:rPr>
              <a:t>20</a:t>
            </a:r>
            <a:r>
              <a:rPr lang="en-US" sz="2600">
                <a:solidFill>
                  <a:schemeClr val="tx1"/>
                </a:solidFill>
                <a:sym typeface="Symbol" pitchFamily="18" charset="2"/>
              </a:rPr>
              <a:t>*</a:t>
            </a:r>
            <a:r>
              <a:rPr lang="en-US" sz="2600" baseline="30000">
                <a:solidFill>
                  <a:schemeClr val="tx1"/>
                </a:solidFill>
                <a:sym typeface="Symbol" pitchFamily="18" charset="2"/>
              </a:rPr>
              <a:t>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a:t>
            </a:r>
            <a:r>
              <a:rPr lang="en-US">
                <a:solidFill>
                  <a:schemeClr val="tx1"/>
                </a:solidFill>
              </a:rPr>
              <a:t>số kiến thức toán học</a:t>
            </a:r>
          </a:p>
        </p:txBody>
      </p:sp>
    </p:spTree>
    <p:extLst>
      <p:ext uri="{BB962C8B-B14F-4D97-AF65-F5344CB8AC3E}">
        <p14:creationId xmlns:p14="http://schemas.microsoft.com/office/powerpoint/2010/main" val="232868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pSp>
        <p:nvGrpSpPr>
          <p:cNvPr id="4" name="Group 4"/>
          <p:cNvGrpSpPr>
            <a:grpSpLocks/>
          </p:cNvGrpSpPr>
          <p:nvPr/>
        </p:nvGrpSpPr>
        <p:grpSpPr bwMode="auto">
          <a:xfrm>
            <a:off x="2283178" y="5876925"/>
            <a:ext cx="203200" cy="228600"/>
            <a:chOff x="2016" y="1920"/>
            <a:chExt cx="1680" cy="1680"/>
          </a:xfrm>
        </p:grpSpPr>
        <p:sp>
          <p:nvSpPr>
            <p:cNvPr id="5" name="Oval 5"/>
            <p:cNvSpPr>
              <a:spLocks noChangeArrowheads="1"/>
            </p:cNvSpPr>
            <p:nvPr/>
          </p:nvSpPr>
          <p:spPr bwMode="gray">
            <a:xfrm>
              <a:off x="2016" y="1920"/>
              <a:ext cx="1680" cy="1680"/>
            </a:xfrm>
            <a:prstGeom prst="ellipse">
              <a:avLst/>
            </a:prstGeom>
            <a:gradFill rotWithShape="1">
              <a:gsLst>
                <a:gs pos="0">
                  <a:srgbClr val="2EB9B6"/>
                </a:gs>
                <a:gs pos="100000">
                  <a:srgbClr val="0B2D2C"/>
                </a:gs>
              </a:gsLst>
              <a:lin ang="5400000" scaled="1"/>
            </a:gradFill>
            <a:ln w="9525">
              <a:noFill/>
              <a:round/>
              <a:headEnd/>
              <a:tailEnd/>
            </a:ln>
          </p:spPr>
          <p:txBody>
            <a:bodyPr wrap="none" anchor="ct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sp>
          <p:nvSpPr>
            <p:cNvPr id="6" name="Freeform 6"/>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tx1"/>
                </a:gs>
                <a:gs pos="100000">
                  <a:srgbClr val="2EB9B6"/>
                </a:gs>
              </a:gsLst>
              <a:lin ang="5400000" scaled="1"/>
            </a:gradFill>
            <a:ln w="0">
              <a:noFill/>
              <a:round/>
              <a:headEnd/>
              <a:tailEnd/>
            </a:ln>
          </p:spPr>
          <p:txBody>
            <a:bodyP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grpSp>
      <p:cxnSp>
        <p:nvCxnSpPr>
          <p:cNvPr id="7" name="AutoShape 7"/>
          <p:cNvCxnSpPr>
            <a:cxnSpLocks noChangeShapeType="1"/>
            <a:endCxn id="5" idx="0"/>
          </p:cNvCxnSpPr>
          <p:nvPr/>
        </p:nvCxnSpPr>
        <p:spPr bwMode="gray">
          <a:xfrm>
            <a:off x="2366434" y="5381625"/>
            <a:ext cx="18345" cy="495300"/>
          </a:xfrm>
          <a:prstGeom prst="straightConnector1">
            <a:avLst/>
          </a:prstGeom>
          <a:noFill/>
          <a:ln w="38100" cap="rnd">
            <a:solidFill>
              <a:srgbClr val="2EB9B6"/>
            </a:solidFill>
            <a:prstDash val="sysDot"/>
            <a:round/>
            <a:headEnd/>
            <a:tailEnd/>
          </a:ln>
        </p:spPr>
      </p:cxnSp>
      <p:sp>
        <p:nvSpPr>
          <p:cNvPr id="8" name="AutoShape 8"/>
          <p:cNvSpPr>
            <a:spLocks noChangeArrowheads="1"/>
          </p:cNvSpPr>
          <p:nvPr/>
        </p:nvSpPr>
        <p:spPr bwMode="gray">
          <a:xfrm flipH="1">
            <a:off x="2501899" y="5410200"/>
            <a:ext cx="9153943" cy="1066800"/>
          </a:xfrm>
          <a:prstGeom prst="homePlate">
            <a:avLst>
              <a:gd name="adj" fmla="val 44956"/>
            </a:avLst>
          </a:prstGeom>
          <a:solidFill>
            <a:schemeClr val="accent4">
              <a:lumMod val="20000"/>
              <a:lumOff val="8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none" anchor="ctr">
            <a:flatTx/>
          </a:bodyPr>
          <a:lstStyle/>
          <a:p>
            <a:pPr eaLnBrk="1" fontAlgn="auto" hangingPunct="1">
              <a:spcBef>
                <a:spcPts val="0"/>
              </a:spcBef>
              <a:spcAft>
                <a:spcPts val="0"/>
              </a:spcAft>
              <a:defRPr/>
            </a:pPr>
            <a:endParaRPr lang="vi-VN" sz="1800">
              <a:solidFill>
                <a:prstClr val="white"/>
              </a:solidFill>
              <a:latin typeface="Arial" panose="020B0604020202020204" pitchFamily="34" charset="0"/>
            </a:endParaRPr>
          </a:p>
        </p:txBody>
      </p:sp>
      <p:sp>
        <p:nvSpPr>
          <p:cNvPr id="9" name="Text Box 9"/>
          <p:cNvSpPr txBox="1">
            <a:spLocks noChangeArrowheads="1"/>
          </p:cNvSpPr>
          <p:nvPr/>
        </p:nvSpPr>
        <p:spPr bwMode="gray">
          <a:xfrm>
            <a:off x="2947535" y="5584374"/>
            <a:ext cx="8752375" cy="762000"/>
          </a:xfrm>
          <a:prstGeom prst="rect">
            <a:avLst/>
          </a:prstGeom>
          <a:noFill/>
          <a:ln w="9525">
            <a:noFill/>
            <a:miter lim="800000"/>
            <a:headEnd/>
            <a:tailEnd/>
          </a:ln>
        </p:spPr>
        <p:txBody>
          <a:bodyPr wrap="square">
            <a:spAutoFit/>
          </a:bodyPr>
          <a:lstStyle/>
          <a:p>
            <a:pPr eaLnBrk="1" fontAlgn="auto" hangingPunct="1">
              <a:spcBef>
                <a:spcPts val="0"/>
              </a:spcBef>
              <a:spcAft>
                <a:spcPts val="0"/>
              </a:spcAft>
            </a:pPr>
            <a:r>
              <a:rPr lang="en-US" sz="2200" dirty="0">
                <a:solidFill>
                  <a:prstClr val="black"/>
                </a:solidFill>
                <a:latin typeface="Calibri"/>
                <a:cs typeface="+mn-cs"/>
                <a:sym typeface="Symbol" pitchFamily="18" charset="2"/>
              </a:rPr>
              <a:t>  Z</a:t>
            </a:r>
            <a:r>
              <a:rPr lang="en-US" sz="2200" baseline="-25000" dirty="0">
                <a:solidFill>
                  <a:prstClr val="black"/>
                </a:solidFill>
                <a:latin typeface="Calibri"/>
                <a:cs typeface="+mn-cs"/>
                <a:sym typeface="Symbol" pitchFamily="18" charset="2"/>
              </a:rPr>
              <a:t>n</a:t>
            </a:r>
            <a:r>
              <a:rPr lang="en-US" sz="2200" baseline="30000" dirty="0">
                <a:solidFill>
                  <a:prstClr val="black"/>
                </a:solidFill>
                <a:latin typeface="Calibri"/>
                <a:cs typeface="+mn-cs"/>
                <a:sym typeface="Symbol" pitchFamily="18" charset="2"/>
              </a:rPr>
              <a:t>*</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là</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phần</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tử</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sinh</a:t>
            </a:r>
            <a:r>
              <a:rPr lang="en-US" sz="2200" dirty="0">
                <a:solidFill>
                  <a:prstClr val="black"/>
                </a:solidFill>
                <a:latin typeface="Calibri"/>
                <a:cs typeface="+mn-cs"/>
                <a:sym typeface="Symbol" pitchFamily="18" charset="2"/>
              </a:rPr>
              <a:t> Z</a:t>
            </a:r>
            <a:r>
              <a:rPr lang="en-US" sz="2200" baseline="-25000" dirty="0">
                <a:solidFill>
                  <a:prstClr val="black"/>
                </a:solidFill>
                <a:latin typeface="Calibri"/>
                <a:cs typeface="+mn-cs"/>
                <a:sym typeface="Symbol" pitchFamily="18" charset="2"/>
              </a:rPr>
              <a:t>n</a:t>
            </a:r>
            <a:r>
              <a:rPr lang="en-US" sz="2200" baseline="30000" dirty="0">
                <a:solidFill>
                  <a:prstClr val="black"/>
                </a:solidFill>
                <a:latin typeface="Calibri"/>
                <a:cs typeface="+mn-cs"/>
                <a:sym typeface="Symbol" pitchFamily="18" charset="2"/>
              </a:rPr>
              <a:t>*</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nếu</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và</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chỉ</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nếu</a:t>
            </a:r>
            <a:r>
              <a:rPr lang="en-US" sz="2200" dirty="0">
                <a:solidFill>
                  <a:prstClr val="black"/>
                </a:solidFill>
                <a:latin typeface="Calibri"/>
                <a:cs typeface="+mn-cs"/>
                <a:sym typeface="Symbol" pitchFamily="18" charset="2"/>
              </a:rPr>
              <a:t> </a:t>
            </a:r>
            <a:r>
              <a:rPr lang="en-US" sz="2200" baseline="30000" dirty="0">
                <a:solidFill>
                  <a:prstClr val="black"/>
                </a:solidFill>
                <a:latin typeface="Calibri"/>
                <a:cs typeface="+mn-cs"/>
                <a:sym typeface="Symbol" pitchFamily="18" charset="2"/>
              </a:rPr>
              <a:t>(n)/pi</a:t>
            </a:r>
            <a:r>
              <a:rPr lang="en-US" sz="2200" dirty="0">
                <a:solidFill>
                  <a:prstClr val="black"/>
                </a:solidFill>
                <a:latin typeface="Calibri"/>
                <a:cs typeface="+mn-cs"/>
                <a:sym typeface="Symbol" pitchFamily="18" charset="2"/>
              </a:rPr>
              <a:t>  1 mod n </a:t>
            </a:r>
            <a:r>
              <a:rPr lang="en-US" sz="2200" dirty="0" err="1">
                <a:solidFill>
                  <a:prstClr val="black"/>
                </a:solidFill>
                <a:latin typeface="Calibri"/>
                <a:cs typeface="+mn-cs"/>
                <a:sym typeface="Symbol" pitchFamily="18" charset="2"/>
              </a:rPr>
              <a:t>đối</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với</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mỗi</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nguyên</a:t>
            </a:r>
            <a:r>
              <a:rPr lang="en-US" sz="2200" dirty="0">
                <a:solidFill>
                  <a:prstClr val="black"/>
                </a:solidFill>
                <a:latin typeface="Calibri"/>
                <a:cs typeface="+mn-cs"/>
                <a:sym typeface="Symbol" pitchFamily="18" charset="2"/>
              </a:rPr>
              <a:t> </a:t>
            </a:r>
            <a:r>
              <a:rPr lang="en-US" sz="2200" err="1">
                <a:solidFill>
                  <a:prstClr val="black"/>
                </a:solidFill>
                <a:latin typeface="Calibri"/>
                <a:cs typeface="+mn-cs"/>
                <a:sym typeface="Symbol" pitchFamily="18" charset="2"/>
              </a:rPr>
              <a:t>tố</a:t>
            </a:r>
            <a:r>
              <a:rPr lang="en-US" sz="2200">
                <a:solidFill>
                  <a:prstClr val="black"/>
                </a:solidFill>
                <a:latin typeface="Calibri"/>
                <a:cs typeface="+mn-cs"/>
                <a:sym typeface="Symbol" pitchFamily="18" charset="2"/>
              </a:rPr>
              <a:t> </a:t>
            </a:r>
            <a:r>
              <a:rPr lang="en-US" sz="2200" smtClean="0">
                <a:solidFill>
                  <a:prstClr val="black"/>
                </a:solidFill>
                <a:latin typeface="Calibri"/>
                <a:cs typeface="+mn-cs"/>
                <a:sym typeface="Symbol" pitchFamily="18" charset="2"/>
              </a:rPr>
              <a:t>của </a:t>
            </a:r>
            <a:r>
              <a:rPr lang="en-US" sz="2200" dirty="0">
                <a:solidFill>
                  <a:prstClr val="black"/>
                </a:solidFill>
                <a:latin typeface="Calibri"/>
                <a:cs typeface="+mn-cs"/>
                <a:sym typeface="Symbol" pitchFamily="18" charset="2"/>
              </a:rPr>
              <a:t>(n)</a:t>
            </a:r>
          </a:p>
        </p:txBody>
      </p:sp>
      <p:grpSp>
        <p:nvGrpSpPr>
          <p:cNvPr id="10" name="Group 10"/>
          <p:cNvGrpSpPr>
            <a:grpSpLocks/>
          </p:cNvGrpSpPr>
          <p:nvPr/>
        </p:nvGrpSpPr>
        <p:grpSpPr bwMode="auto">
          <a:xfrm>
            <a:off x="2960512" y="4138613"/>
            <a:ext cx="203200" cy="228600"/>
            <a:chOff x="2016" y="1920"/>
            <a:chExt cx="1680" cy="1680"/>
          </a:xfrm>
        </p:grpSpPr>
        <p:sp>
          <p:nvSpPr>
            <p:cNvPr id="11" name="Oval 11"/>
            <p:cNvSpPr>
              <a:spLocks noChangeArrowheads="1"/>
            </p:cNvSpPr>
            <p:nvPr/>
          </p:nvSpPr>
          <p:spPr bwMode="gray">
            <a:xfrm>
              <a:off x="2016" y="1920"/>
              <a:ext cx="1680" cy="1680"/>
            </a:xfrm>
            <a:prstGeom prst="ellipse">
              <a:avLst/>
            </a:prstGeom>
            <a:gradFill rotWithShape="1">
              <a:gsLst>
                <a:gs pos="0">
                  <a:srgbClr val="92D365"/>
                </a:gs>
                <a:gs pos="100000">
                  <a:srgbClr val="44622F"/>
                </a:gs>
              </a:gsLst>
              <a:lin ang="5400000" scaled="1"/>
            </a:gradFill>
            <a:ln w="9525">
              <a:noFill/>
              <a:round/>
              <a:headEnd/>
              <a:tailEnd/>
            </a:ln>
          </p:spPr>
          <p:txBody>
            <a:bodyPr wrap="none" anchor="ct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sp>
          <p:nvSpPr>
            <p:cNvPr id="12" name="Freeform 12"/>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2D365"/>
                </a:gs>
              </a:gsLst>
              <a:lin ang="5400000" scaled="1"/>
            </a:gradFill>
            <a:ln w="0">
              <a:noFill/>
              <a:round/>
              <a:headEnd/>
              <a:tailEnd/>
            </a:ln>
          </p:spPr>
          <p:txBody>
            <a:bodyP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grpSp>
      <p:cxnSp>
        <p:nvCxnSpPr>
          <p:cNvPr id="13" name="AutoShape 13"/>
          <p:cNvCxnSpPr>
            <a:cxnSpLocks noChangeShapeType="1"/>
            <a:endCxn id="11" idx="0"/>
          </p:cNvCxnSpPr>
          <p:nvPr/>
        </p:nvCxnSpPr>
        <p:spPr bwMode="gray">
          <a:xfrm flipH="1">
            <a:off x="3062113" y="3695701"/>
            <a:ext cx="1411" cy="442913"/>
          </a:xfrm>
          <a:prstGeom prst="straightConnector1">
            <a:avLst/>
          </a:prstGeom>
          <a:noFill/>
          <a:ln w="38100" cap="rnd">
            <a:solidFill>
              <a:srgbClr val="92D365"/>
            </a:solidFill>
            <a:prstDash val="sysDot"/>
            <a:round/>
            <a:headEnd/>
            <a:tailEnd/>
          </a:ln>
        </p:spPr>
      </p:cxnSp>
      <p:sp>
        <p:nvSpPr>
          <p:cNvPr id="14" name="AutoShape 14"/>
          <p:cNvSpPr>
            <a:spLocks noChangeArrowheads="1"/>
          </p:cNvSpPr>
          <p:nvPr/>
        </p:nvSpPr>
        <p:spPr bwMode="gray">
          <a:xfrm flipH="1">
            <a:off x="3179233" y="3719515"/>
            <a:ext cx="8476610" cy="1538287"/>
          </a:xfrm>
          <a:prstGeom prst="homePlate">
            <a:avLst>
              <a:gd name="adj" fmla="val 33599"/>
            </a:avLst>
          </a:prstGeom>
          <a:solidFill>
            <a:schemeClr val="accent4">
              <a:lumMod val="20000"/>
              <a:lumOff val="8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none" anchor="ctr">
            <a:flatTx/>
          </a:bodyPr>
          <a:lstStyle/>
          <a:p>
            <a:pPr eaLnBrk="1" fontAlgn="auto" hangingPunct="1">
              <a:spcBef>
                <a:spcPts val="0"/>
              </a:spcBef>
              <a:spcAft>
                <a:spcPts val="0"/>
              </a:spcAft>
              <a:defRPr/>
            </a:pPr>
            <a:endParaRPr lang="vi-VN" sz="1800">
              <a:solidFill>
                <a:prstClr val="white"/>
              </a:solidFill>
              <a:latin typeface="Arial" panose="020B0604020202020204" pitchFamily="34" charset="0"/>
            </a:endParaRPr>
          </a:p>
        </p:txBody>
      </p:sp>
      <p:sp>
        <p:nvSpPr>
          <p:cNvPr id="15" name="Text Box 15"/>
          <p:cNvSpPr txBox="1">
            <a:spLocks noChangeArrowheads="1"/>
          </p:cNvSpPr>
          <p:nvPr/>
        </p:nvSpPr>
        <p:spPr bwMode="gray">
          <a:xfrm>
            <a:off x="3600332" y="3913548"/>
            <a:ext cx="8121612" cy="1226490"/>
          </a:xfrm>
          <a:prstGeom prst="rect">
            <a:avLst/>
          </a:prstGeom>
          <a:noFill/>
          <a:ln w="9525">
            <a:noFill/>
            <a:miter lim="800000"/>
            <a:headEnd/>
            <a:tailEnd/>
          </a:ln>
        </p:spPr>
        <p:txBody>
          <a:bodyPr wrap="square">
            <a:spAutoFit/>
          </a:bodyPr>
          <a:lstStyle/>
          <a:p>
            <a:pPr eaLnBrk="1" fontAlgn="auto" hangingPunct="1">
              <a:lnSpc>
                <a:spcPct val="105000"/>
              </a:lnSpc>
              <a:spcBef>
                <a:spcPct val="20000"/>
              </a:spcBef>
              <a:spcAft>
                <a:spcPts val="0"/>
              </a:spcAft>
            </a:pPr>
            <a:r>
              <a:rPr lang="en-US" sz="2200">
                <a:solidFill>
                  <a:prstClr val="black"/>
                </a:solidFill>
                <a:latin typeface="Calibri"/>
                <a:cs typeface="+mn-cs"/>
              </a:rPr>
              <a:t> Giả sử </a:t>
            </a:r>
            <a:r>
              <a:rPr lang="en-US" sz="2200">
                <a:solidFill>
                  <a:prstClr val="black"/>
                </a:solidFill>
                <a:latin typeface="Calibri"/>
                <a:cs typeface="+mn-cs"/>
                <a:sym typeface="Symbol" pitchFamily="18" charset="2"/>
              </a:rPr>
              <a:t> là một phần tử sinh của Z</a:t>
            </a:r>
            <a:r>
              <a:rPr lang="en-US" sz="2200" baseline="-25000">
                <a:solidFill>
                  <a:prstClr val="black"/>
                </a:solidFill>
                <a:latin typeface="Calibri"/>
                <a:cs typeface="+mn-cs"/>
                <a:sym typeface="Symbol" pitchFamily="18" charset="2"/>
              </a:rPr>
              <a:t>n</a:t>
            </a:r>
            <a:r>
              <a:rPr lang="en-US" sz="2200">
                <a:solidFill>
                  <a:prstClr val="black"/>
                </a:solidFill>
                <a:latin typeface="Calibri"/>
                <a:cs typeface="+mn-cs"/>
                <a:sym typeface="Symbol" pitchFamily="18" charset="2"/>
              </a:rPr>
              <a:t>*. Khi đó: </a:t>
            </a:r>
            <a:r>
              <a:rPr lang="en-US" sz="2200" b="1" smtClean="0">
                <a:solidFill>
                  <a:prstClr val="black"/>
                </a:solidFill>
                <a:latin typeface="Calibri"/>
                <a:cs typeface="+mn-cs"/>
                <a:sym typeface="Symbol" pitchFamily="18" charset="2"/>
              </a:rPr>
              <a:t>b </a:t>
            </a:r>
            <a:r>
              <a:rPr lang="en-US" sz="2200" b="1">
                <a:solidFill>
                  <a:prstClr val="black"/>
                </a:solidFill>
                <a:latin typeface="Calibri"/>
                <a:cs typeface="+mn-cs"/>
                <a:sym typeface="Symbol" pitchFamily="18" charset="2"/>
              </a:rPr>
              <a:t>= </a:t>
            </a:r>
            <a:r>
              <a:rPr lang="en-US" sz="2200" b="1" baseline="30000">
                <a:solidFill>
                  <a:prstClr val="black"/>
                </a:solidFill>
                <a:latin typeface="Calibri"/>
                <a:cs typeface="+mn-cs"/>
                <a:sym typeface="Symbol" pitchFamily="18" charset="2"/>
              </a:rPr>
              <a:t>i</a:t>
            </a:r>
            <a:r>
              <a:rPr lang="en-US" sz="2200" b="1">
                <a:solidFill>
                  <a:prstClr val="black"/>
                </a:solidFill>
                <a:latin typeface="Calibri"/>
                <a:cs typeface="+mn-cs"/>
                <a:sym typeface="Symbol" pitchFamily="18" charset="2"/>
              </a:rPr>
              <a:t> mod n </a:t>
            </a:r>
            <a:r>
              <a:rPr lang="en-US" sz="2200">
                <a:solidFill>
                  <a:prstClr val="black"/>
                </a:solidFill>
                <a:latin typeface="Calibri"/>
                <a:cs typeface="+mn-cs"/>
                <a:sym typeface="Symbol" pitchFamily="18" charset="2"/>
              </a:rPr>
              <a:t>cũng là phần tử sinh của Z</a:t>
            </a:r>
            <a:r>
              <a:rPr lang="en-US" sz="2200" baseline="-25000">
                <a:solidFill>
                  <a:prstClr val="black"/>
                </a:solidFill>
                <a:latin typeface="Calibri"/>
                <a:cs typeface="+mn-cs"/>
                <a:sym typeface="Symbol" pitchFamily="18" charset="2"/>
              </a:rPr>
              <a:t>n</a:t>
            </a:r>
            <a:r>
              <a:rPr lang="en-US" sz="2200">
                <a:solidFill>
                  <a:prstClr val="black"/>
                </a:solidFill>
                <a:latin typeface="Calibri"/>
                <a:cs typeface="+mn-cs"/>
                <a:sym typeface="Symbol" pitchFamily="18" charset="2"/>
              </a:rPr>
              <a:t>* nếu và chỉ nếu </a:t>
            </a:r>
            <a:r>
              <a:rPr lang="en-US" sz="2200" smtClean="0">
                <a:solidFill>
                  <a:prstClr val="black"/>
                </a:solidFill>
                <a:latin typeface="Calibri"/>
                <a:cs typeface="+mn-cs"/>
                <a:sym typeface="Symbol" pitchFamily="18" charset="2"/>
              </a:rPr>
              <a:t>gcd(i</a:t>
            </a:r>
            <a:r>
              <a:rPr lang="en-US" sz="2200">
                <a:solidFill>
                  <a:prstClr val="black"/>
                </a:solidFill>
                <a:latin typeface="Calibri"/>
                <a:cs typeface="+mn-cs"/>
                <a:sym typeface="Symbol" pitchFamily="18" charset="2"/>
              </a:rPr>
              <a:t>, (n)) = 1.</a:t>
            </a:r>
          </a:p>
          <a:p>
            <a:pPr eaLnBrk="1" fontAlgn="auto" hangingPunct="1">
              <a:lnSpc>
                <a:spcPct val="105000"/>
              </a:lnSpc>
              <a:spcBef>
                <a:spcPct val="20000"/>
              </a:spcBef>
              <a:spcAft>
                <a:spcPts val="0"/>
              </a:spcAft>
            </a:pPr>
            <a:r>
              <a:rPr lang="en-US" sz="2200">
                <a:solidFill>
                  <a:prstClr val="black"/>
                </a:solidFill>
                <a:latin typeface="Calibri"/>
                <a:cs typeface="+mn-cs"/>
                <a:sym typeface="Symbol" pitchFamily="18" charset="2"/>
              </a:rPr>
              <a:t>  Nếu Z</a:t>
            </a:r>
            <a:r>
              <a:rPr lang="en-US" sz="2200" baseline="-25000">
                <a:solidFill>
                  <a:prstClr val="black"/>
                </a:solidFill>
                <a:latin typeface="Calibri"/>
                <a:cs typeface="+mn-cs"/>
                <a:sym typeface="Symbol" pitchFamily="18" charset="2"/>
              </a:rPr>
              <a:t>n</a:t>
            </a:r>
            <a:r>
              <a:rPr lang="en-US" sz="2200" baseline="30000">
                <a:solidFill>
                  <a:prstClr val="black"/>
                </a:solidFill>
                <a:latin typeface="Calibri"/>
                <a:cs typeface="+mn-cs"/>
                <a:sym typeface="Symbol" pitchFamily="18" charset="2"/>
              </a:rPr>
              <a:t>*</a:t>
            </a:r>
            <a:r>
              <a:rPr lang="en-US" sz="2200">
                <a:solidFill>
                  <a:prstClr val="black"/>
                </a:solidFill>
                <a:latin typeface="Calibri"/>
                <a:cs typeface="+mn-cs"/>
                <a:sym typeface="Symbol" pitchFamily="18" charset="2"/>
              </a:rPr>
              <a:t> là xyclic thì số phần tử sinh là ((n))</a:t>
            </a:r>
            <a:r>
              <a:rPr lang="en-US" sz="1800">
                <a:solidFill>
                  <a:prstClr val="black"/>
                </a:solidFill>
                <a:latin typeface="Calibri"/>
                <a:cs typeface="+mn-cs"/>
                <a:sym typeface="Symbol" pitchFamily="18" charset="2"/>
              </a:rPr>
              <a:t> </a:t>
            </a:r>
          </a:p>
        </p:txBody>
      </p:sp>
      <p:grpSp>
        <p:nvGrpSpPr>
          <p:cNvPr id="16" name="Group 16"/>
          <p:cNvGrpSpPr>
            <a:grpSpLocks/>
          </p:cNvGrpSpPr>
          <p:nvPr/>
        </p:nvGrpSpPr>
        <p:grpSpPr bwMode="auto">
          <a:xfrm>
            <a:off x="3705578" y="2990850"/>
            <a:ext cx="203200" cy="228600"/>
            <a:chOff x="2016" y="1920"/>
            <a:chExt cx="1680" cy="1680"/>
          </a:xfrm>
        </p:grpSpPr>
        <p:sp>
          <p:nvSpPr>
            <p:cNvPr id="17" name="Oval 17"/>
            <p:cNvSpPr>
              <a:spLocks noChangeArrowheads="1"/>
            </p:cNvSpPr>
            <p:nvPr/>
          </p:nvSpPr>
          <p:spPr bwMode="gray">
            <a:xfrm>
              <a:off x="2016" y="1920"/>
              <a:ext cx="1680" cy="1680"/>
            </a:xfrm>
            <a:prstGeom prst="ellipse">
              <a:avLst/>
            </a:prstGeom>
            <a:gradFill rotWithShape="1">
              <a:gsLst>
                <a:gs pos="0">
                  <a:srgbClr val="3399FF"/>
                </a:gs>
                <a:gs pos="100000">
                  <a:srgbClr val="184776"/>
                </a:gs>
              </a:gsLst>
              <a:lin ang="5400000" scaled="1"/>
            </a:gradFill>
            <a:ln w="9525">
              <a:noFill/>
              <a:round/>
              <a:headEnd/>
              <a:tailEnd/>
            </a:ln>
          </p:spPr>
          <p:txBody>
            <a:bodyPr wrap="none" anchor="ct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sp>
          <p:nvSpPr>
            <p:cNvPr id="18" name="Freeform 18"/>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9FCFF"/>
                </a:gs>
                <a:gs pos="100000">
                  <a:srgbClr val="3399FF"/>
                </a:gs>
              </a:gsLst>
              <a:lin ang="5400000" scaled="1"/>
            </a:gradFill>
            <a:ln w="0">
              <a:noFill/>
              <a:round/>
              <a:headEnd/>
              <a:tailEnd/>
            </a:ln>
          </p:spPr>
          <p:txBody>
            <a:bodyP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grpSp>
      <p:cxnSp>
        <p:nvCxnSpPr>
          <p:cNvPr id="19" name="AutoShape 19"/>
          <p:cNvCxnSpPr>
            <a:cxnSpLocks noChangeShapeType="1"/>
          </p:cNvCxnSpPr>
          <p:nvPr/>
        </p:nvCxnSpPr>
        <p:spPr bwMode="gray">
          <a:xfrm flipH="1">
            <a:off x="3804357" y="2552702"/>
            <a:ext cx="1411" cy="434975"/>
          </a:xfrm>
          <a:prstGeom prst="straightConnector1">
            <a:avLst/>
          </a:prstGeom>
          <a:noFill/>
          <a:ln w="38100" cap="rnd">
            <a:solidFill>
              <a:srgbClr val="86CEF6"/>
            </a:solidFill>
            <a:prstDash val="sysDot"/>
            <a:round/>
            <a:headEnd/>
            <a:tailEnd/>
          </a:ln>
        </p:spPr>
      </p:cxnSp>
      <p:sp>
        <p:nvSpPr>
          <p:cNvPr id="20" name="AutoShape 20"/>
          <p:cNvSpPr>
            <a:spLocks noChangeArrowheads="1"/>
          </p:cNvSpPr>
          <p:nvPr/>
        </p:nvSpPr>
        <p:spPr bwMode="gray">
          <a:xfrm flipH="1">
            <a:off x="3924299" y="2552700"/>
            <a:ext cx="7731545" cy="1066800"/>
          </a:xfrm>
          <a:prstGeom prst="homePlate">
            <a:avLst>
              <a:gd name="adj" fmla="val 42540"/>
            </a:avLst>
          </a:prstGeom>
          <a:solidFill>
            <a:schemeClr val="accent4">
              <a:lumMod val="20000"/>
              <a:lumOff val="8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none" anchor="ctr">
            <a:flatTx/>
          </a:bodyPr>
          <a:lstStyle/>
          <a:p>
            <a:pPr eaLnBrk="1" fontAlgn="auto" hangingPunct="1">
              <a:spcBef>
                <a:spcPts val="0"/>
              </a:spcBef>
              <a:spcAft>
                <a:spcPts val="0"/>
              </a:spcAft>
              <a:defRPr/>
            </a:pPr>
            <a:endParaRPr lang="vi-VN" sz="1800">
              <a:solidFill>
                <a:prstClr val="white"/>
              </a:solidFill>
              <a:latin typeface="Arial" panose="020B0604020202020204" pitchFamily="34" charset="0"/>
            </a:endParaRPr>
          </a:p>
        </p:txBody>
      </p:sp>
      <p:sp>
        <p:nvSpPr>
          <p:cNvPr id="21" name="Text Box 21"/>
          <p:cNvSpPr txBox="1">
            <a:spLocks noChangeArrowheads="1"/>
          </p:cNvSpPr>
          <p:nvPr/>
        </p:nvSpPr>
        <p:spPr bwMode="gray">
          <a:xfrm>
            <a:off x="4377269" y="2721434"/>
            <a:ext cx="7487897" cy="871008"/>
          </a:xfrm>
          <a:prstGeom prst="rect">
            <a:avLst/>
          </a:prstGeom>
          <a:noFill/>
          <a:ln w="9525">
            <a:noFill/>
            <a:miter lim="800000"/>
            <a:headEnd/>
            <a:tailEnd/>
          </a:ln>
        </p:spPr>
        <p:txBody>
          <a:bodyPr wrap="square">
            <a:spAutoFit/>
          </a:bodyPr>
          <a:lstStyle/>
          <a:p>
            <a:pPr eaLnBrk="1" fontAlgn="auto" hangingPunct="1">
              <a:lnSpc>
                <a:spcPct val="105000"/>
              </a:lnSpc>
              <a:spcBef>
                <a:spcPct val="20000"/>
              </a:spcBef>
              <a:spcAft>
                <a:spcPts val="0"/>
              </a:spcAft>
            </a:pPr>
            <a:r>
              <a:rPr lang="en-US" sz="2200" dirty="0" err="1">
                <a:solidFill>
                  <a:prstClr val="black"/>
                </a:solidFill>
                <a:latin typeface="Calibri"/>
                <a:cs typeface="+mn-cs"/>
              </a:rPr>
              <a:t>Nếu</a:t>
            </a:r>
            <a:r>
              <a:rPr lang="en-US" sz="2200" dirty="0">
                <a:solidFill>
                  <a:prstClr val="black"/>
                </a:solidFill>
                <a:latin typeface="Calibri"/>
                <a:cs typeface="+mn-cs"/>
              </a:rPr>
              <a:t> </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là</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một</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phần</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tử</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sinh</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của</a:t>
            </a:r>
            <a:r>
              <a:rPr lang="en-US" sz="2200" dirty="0">
                <a:solidFill>
                  <a:prstClr val="black"/>
                </a:solidFill>
                <a:latin typeface="Calibri"/>
                <a:cs typeface="+mn-cs"/>
                <a:sym typeface="Symbol" pitchFamily="18" charset="2"/>
              </a:rPr>
              <a:t> Z</a:t>
            </a:r>
            <a:r>
              <a:rPr lang="en-US" sz="2200" baseline="-25000" dirty="0">
                <a:solidFill>
                  <a:prstClr val="black"/>
                </a:solidFill>
                <a:latin typeface="Calibri"/>
                <a:cs typeface="+mn-cs"/>
                <a:sym typeface="Symbol" pitchFamily="18" charset="2"/>
              </a:rPr>
              <a:t>n</a:t>
            </a:r>
            <a:r>
              <a:rPr lang="en-US" sz="2200" baseline="30000" dirty="0">
                <a:solidFill>
                  <a:prstClr val="black"/>
                </a:solidFill>
                <a:latin typeface="Calibri"/>
                <a:cs typeface="+mn-cs"/>
                <a:sym typeface="Symbol" pitchFamily="18" charset="2"/>
              </a:rPr>
              <a:t>*</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thì</a:t>
            </a:r>
            <a:r>
              <a:rPr lang="en-US" sz="2200">
                <a:solidFill>
                  <a:prstClr val="black"/>
                </a:solidFill>
                <a:latin typeface="Calibri"/>
                <a:cs typeface="+mn-cs"/>
                <a:sym typeface="Symbol" pitchFamily="18" charset="2"/>
              </a:rPr>
              <a:t>:     </a:t>
            </a:r>
            <a:endParaRPr lang="en-US" sz="2200" smtClean="0">
              <a:solidFill>
                <a:prstClr val="black"/>
              </a:solidFill>
              <a:latin typeface="Calibri"/>
              <a:cs typeface="+mn-cs"/>
              <a:sym typeface="Symbol" pitchFamily="18" charset="2"/>
            </a:endParaRPr>
          </a:p>
          <a:p>
            <a:pPr eaLnBrk="1" fontAlgn="auto" hangingPunct="1">
              <a:lnSpc>
                <a:spcPct val="105000"/>
              </a:lnSpc>
              <a:spcBef>
                <a:spcPct val="20000"/>
              </a:spcBef>
              <a:spcAft>
                <a:spcPts val="0"/>
              </a:spcAft>
            </a:pPr>
            <a:r>
              <a:rPr lang="en-US" sz="2200" smtClean="0">
                <a:solidFill>
                  <a:prstClr val="black"/>
                </a:solidFill>
                <a:latin typeface="Calibri"/>
                <a:cs typeface="+mn-cs"/>
                <a:sym typeface="Symbol" pitchFamily="18" charset="2"/>
              </a:rPr>
              <a:t>Z</a:t>
            </a:r>
            <a:r>
              <a:rPr lang="en-US" sz="2200" baseline="-25000" smtClean="0">
                <a:solidFill>
                  <a:prstClr val="black"/>
                </a:solidFill>
                <a:latin typeface="Calibri"/>
                <a:cs typeface="+mn-cs"/>
                <a:sym typeface="Symbol" pitchFamily="18" charset="2"/>
              </a:rPr>
              <a:t>n</a:t>
            </a:r>
            <a:r>
              <a:rPr lang="en-US" sz="2200" baseline="30000" dirty="0">
                <a:solidFill>
                  <a:prstClr val="black"/>
                </a:solidFill>
                <a:latin typeface="Calibri"/>
                <a:cs typeface="+mn-cs"/>
                <a:sym typeface="Symbol" pitchFamily="18" charset="2"/>
              </a:rPr>
              <a:t>*</a:t>
            </a:r>
            <a:r>
              <a:rPr lang="en-US" sz="2200" dirty="0">
                <a:solidFill>
                  <a:prstClr val="black"/>
                </a:solidFill>
                <a:latin typeface="Calibri"/>
                <a:cs typeface="+mn-cs"/>
                <a:sym typeface="Symbol" pitchFamily="18" charset="2"/>
              </a:rPr>
              <a:t> = {</a:t>
            </a:r>
            <a:r>
              <a:rPr lang="en-US" sz="2200" baseline="30000" dirty="0" err="1">
                <a:solidFill>
                  <a:prstClr val="black"/>
                </a:solidFill>
                <a:latin typeface="Calibri"/>
                <a:cs typeface="+mn-cs"/>
                <a:sym typeface="Symbol" pitchFamily="18" charset="2"/>
              </a:rPr>
              <a:t>i</a:t>
            </a:r>
            <a:r>
              <a:rPr lang="en-US" sz="2200" dirty="0">
                <a:solidFill>
                  <a:prstClr val="black"/>
                </a:solidFill>
                <a:latin typeface="Calibri"/>
                <a:cs typeface="+mn-cs"/>
                <a:sym typeface="Symbol" pitchFamily="18" charset="2"/>
              </a:rPr>
              <a:t> mod n</a:t>
            </a:r>
            <a:r>
              <a:rPr lang="en-US" sz="2200">
                <a:solidFill>
                  <a:prstClr val="black"/>
                </a:solidFill>
                <a:latin typeface="Calibri"/>
                <a:cs typeface="+mn-cs"/>
                <a:sym typeface="Symbol" pitchFamily="18" charset="2"/>
              </a:rPr>
              <a:t>| </a:t>
            </a:r>
            <a:r>
              <a:rPr lang="en-US" sz="2200" smtClean="0">
                <a:solidFill>
                  <a:prstClr val="black"/>
                </a:solidFill>
                <a:latin typeface="Calibri"/>
                <a:cs typeface="+mn-cs"/>
                <a:sym typeface="Symbol" pitchFamily="18" charset="2"/>
              </a:rPr>
              <a:t>1 </a:t>
            </a:r>
            <a:r>
              <a:rPr lang="en-US" sz="2200" dirty="0">
                <a:solidFill>
                  <a:prstClr val="black"/>
                </a:solidFill>
                <a:latin typeface="Calibri"/>
                <a:cs typeface="+mn-cs"/>
                <a:sym typeface="Symbol" pitchFamily="18" charset="2"/>
              </a:rPr>
              <a:t>≤ </a:t>
            </a:r>
            <a:r>
              <a:rPr lang="en-US" sz="2200" dirty="0" err="1">
                <a:solidFill>
                  <a:prstClr val="black"/>
                </a:solidFill>
                <a:latin typeface="Calibri"/>
                <a:cs typeface="+mn-cs"/>
                <a:sym typeface="Symbol" pitchFamily="18" charset="2"/>
              </a:rPr>
              <a:t>i</a:t>
            </a:r>
            <a:r>
              <a:rPr lang="en-US" sz="2200" dirty="0">
                <a:solidFill>
                  <a:prstClr val="black"/>
                </a:solidFill>
                <a:latin typeface="Calibri"/>
                <a:cs typeface="+mn-cs"/>
                <a:sym typeface="Symbol" pitchFamily="18" charset="2"/>
              </a:rPr>
              <a:t> ≤ (n) – 1}</a:t>
            </a:r>
          </a:p>
        </p:txBody>
      </p:sp>
      <p:grpSp>
        <p:nvGrpSpPr>
          <p:cNvPr id="22" name="Group 22"/>
          <p:cNvGrpSpPr>
            <a:grpSpLocks/>
          </p:cNvGrpSpPr>
          <p:nvPr/>
        </p:nvGrpSpPr>
        <p:grpSpPr bwMode="auto">
          <a:xfrm>
            <a:off x="4484512" y="1811338"/>
            <a:ext cx="203200" cy="228600"/>
            <a:chOff x="2016" y="1920"/>
            <a:chExt cx="1680" cy="1680"/>
          </a:xfrm>
        </p:grpSpPr>
        <p:sp>
          <p:nvSpPr>
            <p:cNvPr id="23" name="Oval 23"/>
            <p:cNvSpPr>
              <a:spLocks noChangeArrowheads="1"/>
            </p:cNvSpPr>
            <p:nvPr/>
          </p:nvSpPr>
          <p:spPr bwMode="gray">
            <a:xfrm>
              <a:off x="2016" y="1920"/>
              <a:ext cx="1680" cy="1680"/>
            </a:xfrm>
            <a:prstGeom prst="ellipse">
              <a:avLst/>
            </a:prstGeom>
            <a:gradFill rotWithShape="1">
              <a:gsLst>
                <a:gs pos="0">
                  <a:srgbClr val="FF6600"/>
                </a:gs>
                <a:gs pos="100000">
                  <a:srgbClr val="762F00"/>
                </a:gs>
              </a:gsLst>
              <a:lin ang="5400000" scaled="1"/>
            </a:gradFill>
            <a:ln w="9525">
              <a:noFill/>
              <a:round/>
              <a:headEnd/>
              <a:tailEnd/>
            </a:ln>
          </p:spPr>
          <p:txBody>
            <a:bodyPr wrap="none" anchor="ct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sp>
          <p:nvSpPr>
            <p:cNvPr id="24" name="Freeform 24"/>
            <p:cNvSpPr>
              <a:spLocks/>
            </p:cNvSpPr>
            <p:nvPr/>
          </p:nvSpPr>
          <p:spPr bwMode="gray">
            <a:xfrm>
              <a:off x="2208" y="1948"/>
              <a:ext cx="1296" cy="634"/>
            </a:xfrm>
            <a:custGeom>
              <a:avLst/>
              <a:gdLst>
                <a:gd name="T0" fmla="*/ 995 w 1321"/>
                <a:gd name="T1" fmla="*/ 79 h 712"/>
                <a:gd name="T2" fmla="*/ 1008 w 1321"/>
                <a:gd name="T3" fmla="*/ 87 h 712"/>
                <a:gd name="T4" fmla="*/ 1011 w 1321"/>
                <a:gd name="T5" fmla="*/ 94 h 712"/>
                <a:gd name="T6" fmla="*/ 1006 w 1321"/>
                <a:gd name="T7" fmla="*/ 102 h 712"/>
                <a:gd name="T8" fmla="*/ 993 w 1321"/>
                <a:gd name="T9" fmla="*/ 107 h 712"/>
                <a:gd name="T10" fmla="*/ 973 w 1321"/>
                <a:gd name="T11" fmla="*/ 114 h 712"/>
                <a:gd name="T12" fmla="*/ 948 w 1321"/>
                <a:gd name="T13" fmla="*/ 119 h 712"/>
                <a:gd name="T14" fmla="*/ 915 w 1321"/>
                <a:gd name="T15" fmla="*/ 124 h 712"/>
                <a:gd name="T16" fmla="*/ 878 w 1321"/>
                <a:gd name="T17" fmla="*/ 128 h 712"/>
                <a:gd name="T18" fmla="*/ 836 w 1321"/>
                <a:gd name="T19" fmla="*/ 132 h 712"/>
                <a:gd name="T20" fmla="*/ 789 w 1321"/>
                <a:gd name="T21" fmla="*/ 134 h 712"/>
                <a:gd name="T22" fmla="*/ 740 w 1321"/>
                <a:gd name="T23" fmla="*/ 135 h 712"/>
                <a:gd name="T24" fmla="*/ 686 w 1321"/>
                <a:gd name="T25" fmla="*/ 139 h 712"/>
                <a:gd name="T26" fmla="*/ 631 w 1321"/>
                <a:gd name="T27" fmla="*/ 140 h 712"/>
                <a:gd name="T28" fmla="*/ 609 w 1321"/>
                <a:gd name="T29" fmla="*/ 141 h 712"/>
                <a:gd name="T30" fmla="*/ 365 w 1321"/>
                <a:gd name="T31" fmla="*/ 141 h 712"/>
                <a:gd name="T32" fmla="*/ 361 w 1321"/>
                <a:gd name="T33" fmla="*/ 141 h 712"/>
                <a:gd name="T34" fmla="*/ 313 w 1321"/>
                <a:gd name="T35" fmla="*/ 140 h 712"/>
                <a:gd name="T36" fmla="*/ 267 w 1321"/>
                <a:gd name="T37" fmla="*/ 139 h 712"/>
                <a:gd name="T38" fmla="*/ 223 w 1321"/>
                <a:gd name="T39" fmla="*/ 137 h 712"/>
                <a:gd name="T40" fmla="*/ 180 w 1321"/>
                <a:gd name="T41" fmla="*/ 134 h 712"/>
                <a:gd name="T42" fmla="*/ 143 w 1321"/>
                <a:gd name="T43" fmla="*/ 134 h 712"/>
                <a:gd name="T44" fmla="*/ 110 w 1321"/>
                <a:gd name="T45" fmla="*/ 130 h 712"/>
                <a:gd name="T46" fmla="*/ 76 w 1321"/>
                <a:gd name="T47" fmla="*/ 127 h 712"/>
                <a:gd name="T48" fmla="*/ 53 w 1321"/>
                <a:gd name="T49" fmla="*/ 125 h 712"/>
                <a:gd name="T50" fmla="*/ 26 w 1321"/>
                <a:gd name="T51" fmla="*/ 119 h 712"/>
                <a:gd name="T52" fmla="*/ 18 w 1321"/>
                <a:gd name="T53" fmla="*/ 115 h 712"/>
                <a:gd name="T54" fmla="*/ 6 w 1321"/>
                <a:gd name="T55" fmla="*/ 110 h 712"/>
                <a:gd name="T56" fmla="*/ 0 w 1321"/>
                <a:gd name="T57" fmla="*/ 103 h 712"/>
                <a:gd name="T58" fmla="*/ 0 w 1321"/>
                <a:gd name="T59" fmla="*/ 102 h 712"/>
                <a:gd name="T60" fmla="*/ 4 w 1321"/>
                <a:gd name="T61" fmla="*/ 94 h 712"/>
                <a:gd name="T62" fmla="*/ 16 w 1321"/>
                <a:gd name="T63" fmla="*/ 88 h 712"/>
                <a:gd name="T64" fmla="*/ 37 w 1321"/>
                <a:gd name="T65" fmla="*/ 73 h 712"/>
                <a:gd name="T66" fmla="*/ 72 w 1321"/>
                <a:gd name="T67" fmla="*/ 59 h 712"/>
                <a:gd name="T68" fmla="*/ 114 w 1321"/>
                <a:gd name="T69" fmla="*/ 47 h 712"/>
                <a:gd name="T70" fmla="*/ 157 w 1321"/>
                <a:gd name="T71" fmla="*/ 34 h 712"/>
                <a:gd name="T72" fmla="*/ 207 w 1321"/>
                <a:gd name="T73" fmla="*/ 24 h 712"/>
                <a:gd name="T74" fmla="*/ 262 w 1321"/>
                <a:gd name="T75" fmla="*/ 16 h 712"/>
                <a:gd name="T76" fmla="*/ 318 w 1321"/>
                <a:gd name="T77" fmla="*/ 9 h 712"/>
                <a:gd name="T78" fmla="*/ 381 w 1321"/>
                <a:gd name="T79" fmla="*/ 4 h 712"/>
                <a:gd name="T80" fmla="*/ 444 w 1321"/>
                <a:gd name="T81" fmla="*/ 4 h 712"/>
                <a:gd name="T82" fmla="*/ 511 w 1321"/>
                <a:gd name="T83" fmla="*/ 0 h 712"/>
                <a:gd name="T84" fmla="*/ 511 w 1321"/>
                <a:gd name="T85" fmla="*/ 0 h 712"/>
                <a:gd name="T86" fmla="*/ 581 w 1321"/>
                <a:gd name="T87" fmla="*/ 4 h 712"/>
                <a:gd name="T88" fmla="*/ 648 w 1321"/>
                <a:gd name="T89" fmla="*/ 4 h 712"/>
                <a:gd name="T90" fmla="*/ 713 w 1321"/>
                <a:gd name="T91" fmla="*/ 10 h 712"/>
                <a:gd name="T92" fmla="*/ 774 w 1321"/>
                <a:gd name="T93" fmla="*/ 18 h 712"/>
                <a:gd name="T94" fmla="*/ 828 w 1321"/>
                <a:gd name="T95" fmla="*/ 27 h 712"/>
                <a:gd name="T96" fmla="*/ 879 w 1321"/>
                <a:gd name="T97" fmla="*/ 38 h 712"/>
                <a:gd name="T98" fmla="*/ 924 w 1321"/>
                <a:gd name="T99" fmla="*/ 50 h 712"/>
                <a:gd name="T100" fmla="*/ 963 w 1321"/>
                <a:gd name="T101" fmla="*/ 64 h 712"/>
                <a:gd name="T102" fmla="*/ 995 w 1321"/>
                <a:gd name="T103" fmla="*/ 79 h 712"/>
                <a:gd name="T104" fmla="*/ 995 w 1321"/>
                <a:gd name="T105" fmla="*/ 7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6600"/>
                </a:gs>
              </a:gsLst>
              <a:lin ang="5400000" scaled="1"/>
            </a:gradFill>
            <a:ln w="0">
              <a:noFill/>
              <a:round/>
              <a:headEnd/>
              <a:tailEnd/>
            </a:ln>
          </p:spPr>
          <p:txBody>
            <a:bodyPr/>
            <a:lstStyle/>
            <a:p>
              <a:pPr eaLnBrk="1" fontAlgn="auto" hangingPunct="1">
                <a:spcBef>
                  <a:spcPts val="0"/>
                </a:spcBef>
                <a:spcAft>
                  <a:spcPts val="0"/>
                </a:spcAft>
              </a:pPr>
              <a:endParaRPr lang="vi-VN" sz="1800">
                <a:solidFill>
                  <a:prstClr val="black"/>
                </a:solidFill>
                <a:latin typeface="Arial" panose="020B0604020202020204" pitchFamily="34" charset="0"/>
                <a:cs typeface="+mn-cs"/>
              </a:endParaRPr>
            </a:p>
          </p:txBody>
        </p:sp>
      </p:grpSp>
      <p:cxnSp>
        <p:nvCxnSpPr>
          <p:cNvPr id="25" name="AutoShape 25"/>
          <p:cNvCxnSpPr>
            <a:cxnSpLocks noChangeShapeType="1"/>
            <a:endCxn id="23" idx="0"/>
          </p:cNvCxnSpPr>
          <p:nvPr/>
        </p:nvCxnSpPr>
        <p:spPr bwMode="gray">
          <a:xfrm flipH="1">
            <a:off x="4586113" y="1376365"/>
            <a:ext cx="1411" cy="434975"/>
          </a:xfrm>
          <a:prstGeom prst="straightConnector1">
            <a:avLst/>
          </a:prstGeom>
          <a:noFill/>
          <a:ln w="38100" cap="rnd">
            <a:solidFill>
              <a:srgbClr val="B67FF3"/>
            </a:solidFill>
            <a:prstDash val="sysDot"/>
            <a:round/>
            <a:headEnd/>
            <a:tailEnd/>
          </a:ln>
        </p:spPr>
      </p:cxnSp>
      <p:sp>
        <p:nvSpPr>
          <p:cNvPr id="26" name="AutoShape 26"/>
          <p:cNvSpPr>
            <a:spLocks noChangeArrowheads="1"/>
          </p:cNvSpPr>
          <p:nvPr/>
        </p:nvSpPr>
        <p:spPr bwMode="gray">
          <a:xfrm flipH="1">
            <a:off x="4703233" y="1373188"/>
            <a:ext cx="6952612" cy="1066800"/>
          </a:xfrm>
          <a:prstGeom prst="homePlate">
            <a:avLst>
              <a:gd name="adj" fmla="val 41657"/>
            </a:avLst>
          </a:prstGeom>
          <a:solidFill>
            <a:schemeClr val="accent4">
              <a:lumMod val="20000"/>
              <a:lumOff val="8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3">
            <a:schemeClr val="accent3"/>
          </a:fillRef>
          <a:effectRef idx="2">
            <a:schemeClr val="accent3"/>
          </a:effectRef>
          <a:fontRef idx="minor">
            <a:schemeClr val="lt1"/>
          </a:fontRef>
        </p:style>
        <p:txBody>
          <a:bodyPr wrap="none" anchor="ctr">
            <a:flatTx/>
          </a:bodyPr>
          <a:lstStyle/>
          <a:p>
            <a:pPr eaLnBrk="1" fontAlgn="auto" hangingPunct="1">
              <a:spcBef>
                <a:spcPts val="0"/>
              </a:spcBef>
              <a:spcAft>
                <a:spcPts val="0"/>
              </a:spcAft>
              <a:defRPr/>
            </a:pPr>
            <a:endParaRPr lang="vi-VN" sz="1800">
              <a:solidFill>
                <a:prstClr val="white"/>
              </a:solidFill>
              <a:latin typeface="Arial" panose="020B0604020202020204" pitchFamily="34" charset="0"/>
            </a:endParaRPr>
          </a:p>
        </p:txBody>
      </p:sp>
      <p:sp>
        <p:nvSpPr>
          <p:cNvPr id="27" name="Text Box 27"/>
          <p:cNvSpPr txBox="1">
            <a:spLocks noChangeArrowheads="1"/>
          </p:cNvSpPr>
          <p:nvPr/>
        </p:nvSpPr>
        <p:spPr bwMode="gray">
          <a:xfrm>
            <a:off x="5075767" y="1507674"/>
            <a:ext cx="6618822" cy="803297"/>
          </a:xfrm>
          <a:prstGeom prst="rect">
            <a:avLst/>
          </a:prstGeom>
          <a:noFill/>
          <a:ln w="9525">
            <a:noFill/>
            <a:miter lim="800000"/>
            <a:headEnd/>
            <a:tailEnd/>
          </a:ln>
        </p:spPr>
        <p:txBody>
          <a:bodyPr wrap="square">
            <a:spAutoFit/>
          </a:bodyPr>
          <a:lstStyle/>
          <a:p>
            <a:pPr eaLnBrk="1" fontAlgn="auto" hangingPunct="1">
              <a:lnSpc>
                <a:spcPct val="105000"/>
              </a:lnSpc>
              <a:spcBef>
                <a:spcPct val="20000"/>
              </a:spcBef>
              <a:spcAft>
                <a:spcPts val="0"/>
              </a:spcAft>
            </a:pPr>
            <a:r>
              <a:rPr lang="en-US" sz="2200">
                <a:solidFill>
                  <a:prstClr val="black"/>
                </a:solidFill>
                <a:latin typeface="Calibri"/>
                <a:cs typeface="+mn-cs"/>
              </a:rPr>
              <a:t>Z</a:t>
            </a:r>
            <a:r>
              <a:rPr lang="en-US" sz="2200" baseline="-25000">
                <a:solidFill>
                  <a:prstClr val="black"/>
                </a:solidFill>
                <a:latin typeface="Calibri"/>
                <a:cs typeface="+mn-cs"/>
              </a:rPr>
              <a:t>n</a:t>
            </a:r>
            <a:r>
              <a:rPr lang="en-US" sz="2200" baseline="30000">
                <a:solidFill>
                  <a:prstClr val="black"/>
                </a:solidFill>
                <a:latin typeface="Calibri"/>
                <a:cs typeface="+mn-cs"/>
              </a:rPr>
              <a:t>*</a:t>
            </a:r>
            <a:r>
              <a:rPr lang="en-US" sz="2200">
                <a:solidFill>
                  <a:prstClr val="black"/>
                </a:solidFill>
                <a:latin typeface="Calibri"/>
                <a:cs typeface="+mn-cs"/>
              </a:rPr>
              <a:t> có phần tử sinh nếu và chỉ nếu  n = 2, 4, p</a:t>
            </a:r>
            <a:r>
              <a:rPr lang="en-US" sz="2200" baseline="30000">
                <a:solidFill>
                  <a:prstClr val="black"/>
                </a:solidFill>
                <a:latin typeface="Calibri"/>
                <a:cs typeface="+mn-cs"/>
              </a:rPr>
              <a:t>k</a:t>
            </a:r>
            <a:r>
              <a:rPr lang="en-US" sz="2200">
                <a:solidFill>
                  <a:prstClr val="black"/>
                </a:solidFill>
                <a:latin typeface="Calibri"/>
                <a:cs typeface="+mn-cs"/>
              </a:rPr>
              <a:t> hoặc 2.p</a:t>
            </a:r>
            <a:r>
              <a:rPr lang="en-US" sz="2200" baseline="30000">
                <a:solidFill>
                  <a:prstClr val="black"/>
                </a:solidFill>
                <a:latin typeface="Calibri"/>
                <a:cs typeface="+mn-cs"/>
              </a:rPr>
              <a:t>k</a:t>
            </a:r>
            <a:r>
              <a:rPr lang="en-US" sz="2200">
                <a:solidFill>
                  <a:prstClr val="black"/>
                </a:solidFill>
                <a:latin typeface="Calibri"/>
                <a:cs typeface="+mn-cs"/>
              </a:rPr>
              <a:t>. Trong đó p là số nguyên tố lẻ và k </a:t>
            </a:r>
            <a:r>
              <a:rPr lang="en-US" sz="2200">
                <a:solidFill>
                  <a:prstClr val="black"/>
                </a:solidFill>
                <a:latin typeface="Calibri"/>
                <a:cs typeface="+mn-cs"/>
                <a:sym typeface="Symbol" pitchFamily="18" charset="2"/>
              </a:rPr>
              <a:t> 1.</a:t>
            </a:r>
            <a:r>
              <a:rPr lang="en-US" sz="1800">
                <a:solidFill>
                  <a:prstClr val="black"/>
                </a:solidFill>
                <a:latin typeface="Calibri"/>
                <a:cs typeface="+mn-cs"/>
                <a:sym typeface="Symbol" pitchFamily="18" charset="2"/>
              </a:rPr>
              <a:t> </a:t>
            </a:r>
          </a:p>
        </p:txBody>
      </p:sp>
      <p:pic>
        <p:nvPicPr>
          <p:cNvPr id="28" name="Picture 39" descr="num1"/>
          <p:cNvPicPr>
            <a:picLocks noChangeAspect="1" noChangeArrowheads="1"/>
          </p:cNvPicPr>
          <p:nvPr/>
        </p:nvPicPr>
        <p:blipFill>
          <a:blip r:embed="rId3" cstate="print"/>
          <a:srcRect/>
          <a:stretch>
            <a:fillRect/>
          </a:stretch>
        </p:blipFill>
        <p:spPr bwMode="auto">
          <a:xfrm>
            <a:off x="4295424" y="914400"/>
            <a:ext cx="441677" cy="914400"/>
          </a:xfrm>
          <a:prstGeom prst="rect">
            <a:avLst/>
          </a:prstGeom>
          <a:noFill/>
          <a:ln w="9525">
            <a:noFill/>
            <a:miter lim="800000"/>
            <a:headEnd/>
            <a:tailEnd/>
          </a:ln>
        </p:spPr>
      </p:pic>
      <p:pic>
        <p:nvPicPr>
          <p:cNvPr id="29" name="Picture 40" descr="num2"/>
          <p:cNvPicPr>
            <a:picLocks noChangeAspect="1" noChangeArrowheads="1"/>
          </p:cNvPicPr>
          <p:nvPr/>
        </p:nvPicPr>
        <p:blipFill>
          <a:blip r:embed="rId4" cstate="print"/>
          <a:srcRect/>
          <a:stretch>
            <a:fillRect/>
          </a:stretch>
        </p:blipFill>
        <p:spPr bwMode="auto">
          <a:xfrm>
            <a:off x="3450166" y="2133600"/>
            <a:ext cx="509412" cy="838200"/>
          </a:xfrm>
          <a:prstGeom prst="rect">
            <a:avLst/>
          </a:prstGeom>
          <a:noFill/>
          <a:ln w="9525">
            <a:noFill/>
            <a:miter lim="800000"/>
            <a:headEnd/>
            <a:tailEnd/>
          </a:ln>
        </p:spPr>
      </p:pic>
      <p:pic>
        <p:nvPicPr>
          <p:cNvPr id="30" name="Picture 41" descr="num3"/>
          <p:cNvPicPr>
            <a:picLocks noChangeAspect="1" noChangeArrowheads="1"/>
          </p:cNvPicPr>
          <p:nvPr/>
        </p:nvPicPr>
        <p:blipFill>
          <a:blip r:embed="rId5"/>
          <a:srcRect/>
          <a:stretch>
            <a:fillRect/>
          </a:stretch>
        </p:blipFill>
        <p:spPr bwMode="auto">
          <a:xfrm>
            <a:off x="2705101" y="3276600"/>
            <a:ext cx="516467" cy="838200"/>
          </a:xfrm>
          <a:prstGeom prst="rect">
            <a:avLst/>
          </a:prstGeom>
          <a:noFill/>
          <a:ln w="9525">
            <a:noFill/>
            <a:miter lim="800000"/>
            <a:headEnd/>
            <a:tailEnd/>
          </a:ln>
        </p:spPr>
      </p:pic>
      <p:pic>
        <p:nvPicPr>
          <p:cNvPr id="31" name="Picture 42" descr="num4"/>
          <p:cNvPicPr>
            <a:picLocks noChangeAspect="1" noChangeArrowheads="1"/>
          </p:cNvPicPr>
          <p:nvPr/>
        </p:nvPicPr>
        <p:blipFill>
          <a:blip r:embed="rId6" cstate="print"/>
          <a:srcRect/>
          <a:stretch>
            <a:fillRect/>
          </a:stretch>
        </p:blipFill>
        <p:spPr bwMode="auto">
          <a:xfrm>
            <a:off x="2027767" y="5014913"/>
            <a:ext cx="546100" cy="838200"/>
          </a:xfrm>
          <a:prstGeom prst="rect">
            <a:avLst/>
          </a:prstGeom>
          <a:noFill/>
          <a:ln w="9525">
            <a:noFill/>
            <a:miter lim="800000"/>
            <a:headEnd/>
            <a:tailEnd/>
          </a:ln>
        </p:spPr>
      </p:pic>
      <p:sp>
        <p:nvSpPr>
          <p:cNvPr id="38" name="Oval 37"/>
          <p:cNvSpPr/>
          <p:nvPr/>
        </p:nvSpPr>
        <p:spPr>
          <a:xfrm>
            <a:off x="624942" y="1104539"/>
            <a:ext cx="1823752" cy="1846262"/>
          </a:xfrm>
          <a:prstGeom prst="ellipse">
            <a:avLst/>
          </a:pr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Tính chất phần tử sinh</a:t>
            </a:r>
            <a:endParaRPr lang="en-US" sz="22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9" name="Rectangle 38"/>
          <p:cNvSpPr/>
          <p:nvPr/>
        </p:nvSpPr>
        <p:spPr>
          <a:xfrm>
            <a:off x="8813494" y="3902531"/>
            <a:ext cx="1553378" cy="45366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43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par>
                                <p:cTn id="25" presetID="3" presetClass="entr" presetSubtype="1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Horizontal)">
                                      <p:cBhvr>
                                        <p:cTn id="32" dur="500"/>
                                        <p:tgtEl>
                                          <p:spTgt spid="15"/>
                                        </p:tgtEl>
                                      </p:cBhvr>
                                    </p:animEffect>
                                  </p:childTnLst>
                                </p:cTn>
                              </p:par>
                              <p:par>
                                <p:cTn id="33" presetID="16" presetClass="entr" presetSubtype="2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Horizontal)">
                                      <p:cBhvr>
                                        <p:cTn id="35" dur="500"/>
                                        <p:tgtEl>
                                          <p:spTgt spid="14"/>
                                        </p:tgtEl>
                                      </p:cBhvr>
                                    </p:animEffect>
                                  </p:childTnLst>
                                </p:cTn>
                              </p:par>
                              <p:par>
                                <p:cTn id="36" presetID="16" presetClass="entr" presetSubtype="2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barn(inHorizontal)">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ox(in)">
                                      <p:cBhvr>
                                        <p:cTn id="47" dur="500"/>
                                        <p:tgtEl>
                                          <p:spTgt spid="31"/>
                                        </p:tgtEl>
                                      </p:cBhvr>
                                    </p:animEffect>
                                  </p:childTnLst>
                                </p:cTn>
                              </p:par>
                              <p:par>
                                <p:cTn id="48" presetID="3" presetClass="exit" presetSubtype="10" fill="hold" grpId="1" nodeType="withEffect">
                                  <p:stCondLst>
                                    <p:cond delay="0"/>
                                  </p:stCondLst>
                                  <p:childTnLst>
                                    <p:animEffect transition="out" filter="blinds(horizontal)">
                                      <p:cBhvr>
                                        <p:cTn id="49" dur="500"/>
                                        <p:tgtEl>
                                          <p:spTgt spid="39"/>
                                        </p:tgtEl>
                                      </p:cBhvr>
                                    </p:animEffect>
                                    <p:set>
                                      <p:cBhvr>
                                        <p:cTn id="50" dur="1" fill="hold">
                                          <p:stCondLst>
                                            <p:cond delay="499"/>
                                          </p:stCondLst>
                                        </p:cTn>
                                        <p:tgtEl>
                                          <p:spTgt spid="39"/>
                                        </p:tgtEl>
                                        <p:attrNameLst>
                                          <p:attrName>style.visibility</p:attrName>
                                        </p:attrNameLst>
                                      </p:cBhvr>
                                      <p:to>
                                        <p:strVal val="hidden"/>
                                      </p:to>
                                    </p:set>
                                  </p:childTnLst>
                                </p:cTn>
                              </p:par>
                              <p:par>
                                <p:cTn id="51" presetID="4" presetClass="entr" presetSubtype="16"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ox(in)">
                                      <p:cBhvr>
                                        <p:cTn id="53" dur="500"/>
                                        <p:tgtEl>
                                          <p:spTgt spid="8"/>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ox(in)">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4" grpId="0" animBg="1"/>
      <p:bldP spid="15" grpId="0"/>
      <p:bldP spid="20" grpId="0" animBg="1"/>
      <p:bldP spid="21" grpId="0"/>
      <p:bldP spid="26" grpId="0" animBg="1"/>
      <p:bldP spid="27" grpId="0"/>
      <p:bldP spid="39" grpId="0" animBg="1"/>
      <p:bldP spid="3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pPr>
              <a:defRPr/>
            </a:pPr>
            <a:r>
              <a:rPr lang="en-US" b="1"/>
              <a:t>Ví dụ:</a:t>
            </a:r>
          </a:p>
          <a:p>
            <a:pPr lvl="1">
              <a:buFontTx/>
              <a:buNone/>
              <a:defRPr/>
            </a:pPr>
            <a:r>
              <a:rPr lang="en-US"/>
              <a:t>(1) Z</a:t>
            </a:r>
            <a:r>
              <a:rPr lang="en-US" baseline="-25000"/>
              <a:t>25</a:t>
            </a:r>
            <a:r>
              <a:rPr lang="en-US" baseline="30000"/>
              <a:t>*</a:t>
            </a:r>
            <a:r>
              <a:rPr lang="en-US"/>
              <a:t> là nhóm xyclic và có phần tử sinh </a:t>
            </a:r>
            <a:r>
              <a:rPr lang="en-US">
                <a:sym typeface="Symbol" pitchFamily="18" charset="2"/>
              </a:rPr>
              <a:t> = 2. Tìm các phần tử sinh còn lại của </a:t>
            </a:r>
            <a:r>
              <a:rPr lang="en-US"/>
              <a:t>Z</a:t>
            </a:r>
            <a:r>
              <a:rPr lang="en-US" baseline="-25000"/>
              <a:t>25</a:t>
            </a:r>
            <a:r>
              <a:rPr lang="en-US" baseline="30000"/>
              <a:t>*</a:t>
            </a:r>
            <a:r>
              <a:rPr lang="en-US"/>
              <a:t>.</a:t>
            </a:r>
          </a:p>
          <a:p>
            <a:pPr lvl="1">
              <a:buFontTx/>
              <a:buNone/>
              <a:defRPr/>
            </a:pPr>
            <a:r>
              <a:rPr lang="en-US"/>
              <a:t>(2) Tìm phần tử sinh của Z</a:t>
            </a:r>
            <a:r>
              <a:rPr lang="en-US" baseline="-25000"/>
              <a:t>37</a:t>
            </a:r>
            <a:r>
              <a:rPr lang="en-US" baseline="30000"/>
              <a:t>*</a:t>
            </a:r>
            <a:r>
              <a:rPr lang="en-US"/>
              <a:t>. Từ phần tử sinh vừa tìm được tìm tất cả các phần tử sinh còn lại của Z</a:t>
            </a:r>
            <a:r>
              <a:rPr lang="en-US" baseline="-25000"/>
              <a:t>37</a:t>
            </a:r>
            <a:r>
              <a:rPr lang="en-US" baseline="30000"/>
              <a:t>*</a:t>
            </a:r>
            <a:r>
              <a:rPr lang="en-US"/>
              <a:t>.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4026487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44379" y="886688"/>
            <a:ext cx="11759152" cy="5563097"/>
          </a:xfrm>
        </p:spPr>
        <p:txBody>
          <a:bodyPr/>
          <a:lstStyle/>
          <a:p>
            <a:r>
              <a:rPr lang="en-US" b="1" smtClean="0"/>
              <a:t>Giải:</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32619573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r>
              <a:rPr lang="en-US" b="1" smtClean="0"/>
              <a:t>BTVN:</a:t>
            </a:r>
          </a:p>
          <a:p>
            <a:pPr lvl="1"/>
            <a:r>
              <a:rPr lang="en-US" smtClean="0"/>
              <a:t>Tìm tất cả các phần tử sinh của </a:t>
            </a:r>
            <a:r>
              <a:rPr lang="en-US"/>
              <a:t>Z</a:t>
            </a:r>
            <a:r>
              <a:rPr lang="en-US" baseline="-25000"/>
              <a:t>59</a:t>
            </a:r>
            <a:r>
              <a:rPr lang="en-US" baseline="30000"/>
              <a:t>*</a:t>
            </a:r>
            <a:r>
              <a:rPr lang="en-US"/>
              <a:t>, Z</a:t>
            </a:r>
            <a:r>
              <a:rPr lang="en-US" baseline="-25000"/>
              <a:t>41</a:t>
            </a:r>
            <a:r>
              <a:rPr lang="en-US" baseline="30000"/>
              <a:t>*</a:t>
            </a:r>
            <a:r>
              <a:rPr lang="en-US"/>
              <a:t>.</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985374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4" name="Rectangle 2"/>
          <p:cNvSpPr>
            <a:spLocks noGrp="1" noChangeArrowheads="1"/>
          </p:cNvSpPr>
          <p:nvPr>
            <p:ph type="body" idx="1"/>
          </p:nvPr>
        </p:nvSpPr>
        <p:spPr>
          <a:xfrm>
            <a:off x="506186" y="914400"/>
            <a:ext cx="11397343" cy="4876800"/>
          </a:xfrm>
        </p:spPr>
        <p:txBody>
          <a:bodyPr/>
          <a:lstStyle/>
          <a:p>
            <a:pPr>
              <a:defRPr/>
            </a:pPr>
            <a:r>
              <a:rPr lang="en-US" b="1">
                <a:solidFill>
                  <a:schemeClr val="tx1"/>
                </a:solidFill>
              </a:rPr>
              <a:t>Định lí phần dư Trung Hoa</a:t>
            </a:r>
          </a:p>
          <a:p>
            <a:pPr lvl="1">
              <a:buFontTx/>
              <a:buNone/>
              <a:defRPr/>
            </a:pPr>
            <a:r>
              <a:rPr lang="en-US">
                <a:solidFill>
                  <a:schemeClr val="tx1"/>
                </a:solidFill>
              </a:rPr>
              <a:t>	n</a:t>
            </a:r>
            <a:r>
              <a:rPr lang="en-US" baseline="-25000">
                <a:solidFill>
                  <a:schemeClr val="tx1"/>
                </a:solidFill>
              </a:rPr>
              <a:t>1</a:t>
            </a:r>
            <a:r>
              <a:rPr lang="en-US">
                <a:solidFill>
                  <a:schemeClr val="tx1"/>
                </a:solidFill>
              </a:rPr>
              <a:t>, …, n</a:t>
            </a:r>
            <a:r>
              <a:rPr lang="en-US" baseline="-25000">
                <a:solidFill>
                  <a:schemeClr val="tx1"/>
                </a:solidFill>
              </a:rPr>
              <a:t>k</a:t>
            </a:r>
            <a:r>
              <a:rPr lang="en-US">
                <a:solidFill>
                  <a:schemeClr val="tx1"/>
                </a:solidFill>
              </a:rPr>
              <a:t> nguyên tố cùng nhau từng đôi một thì hệ sau có nghiệm duy nhất theo modulo n = n</a:t>
            </a:r>
            <a:r>
              <a:rPr lang="en-US" baseline="-25000">
                <a:solidFill>
                  <a:schemeClr val="tx1"/>
                </a:solidFill>
              </a:rPr>
              <a:t>1</a:t>
            </a:r>
            <a:r>
              <a:rPr lang="en-US">
                <a:solidFill>
                  <a:schemeClr val="tx1"/>
                </a:solidFill>
              </a:rPr>
              <a:t>…n</a:t>
            </a:r>
            <a:r>
              <a:rPr lang="en-US" baseline="-25000">
                <a:solidFill>
                  <a:schemeClr val="tx1"/>
                </a:solidFill>
              </a:rPr>
              <a:t>k</a:t>
            </a:r>
            <a:r>
              <a:rPr lang="en-US"/>
              <a:t> </a:t>
            </a:r>
          </a:p>
          <a:p>
            <a:pPr>
              <a:defRPr/>
            </a:pPr>
            <a:endParaRPr lang="en-US"/>
          </a:p>
        </p:txBody>
      </p:sp>
      <p:pic>
        <p:nvPicPr>
          <p:cNvPr id="5" name="Picture 4"/>
          <p:cNvPicPr>
            <a:picLocks noChangeAspect="1" noChangeArrowheads="1"/>
          </p:cNvPicPr>
          <p:nvPr/>
        </p:nvPicPr>
        <p:blipFill>
          <a:blip r:embed="rId2"/>
          <a:srcRect/>
          <a:stretch>
            <a:fillRect/>
          </a:stretch>
        </p:blipFill>
        <p:spPr bwMode="auto">
          <a:xfrm>
            <a:off x="4646990" y="3107872"/>
            <a:ext cx="3115733" cy="2209800"/>
          </a:xfrm>
          <a:prstGeom prst="rect">
            <a:avLst/>
          </a:prstGeom>
          <a:noFill/>
          <a:ln w="9525">
            <a:noFill/>
            <a:miter lim="800000"/>
            <a:headEnd/>
            <a:tailEnd/>
          </a:ln>
        </p:spPr>
      </p:pic>
    </p:spTree>
    <p:extLst>
      <p:ext uri="{BB962C8B-B14F-4D97-AF65-F5344CB8AC3E}">
        <p14:creationId xmlns:p14="http://schemas.microsoft.com/office/powerpoint/2010/main" val="41666500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59230" y="1086667"/>
            <a:ext cx="11814707" cy="5351078"/>
          </a:xfrm>
        </p:spPr>
        <p:txBody>
          <a:bodyPr/>
          <a:lstStyle/>
          <a:p>
            <a:pPr>
              <a:lnSpc>
                <a:spcPct val="90000"/>
              </a:lnSpc>
              <a:defRPr/>
            </a:pPr>
            <a:r>
              <a:rPr lang="sv-SE" b="1">
                <a:solidFill>
                  <a:schemeClr val="tx1"/>
                </a:solidFill>
              </a:rPr>
              <a:t>Giải hệ phương trình modulo:</a:t>
            </a:r>
            <a:endParaRPr lang="sv-SE">
              <a:solidFill>
                <a:schemeClr val="tx1"/>
              </a:solidFill>
            </a:endParaRPr>
          </a:p>
          <a:p>
            <a:pPr lvl="1">
              <a:lnSpc>
                <a:spcPct val="90000"/>
              </a:lnSpc>
              <a:defRPr/>
            </a:pPr>
            <a:r>
              <a:rPr lang="sv-SE">
                <a:solidFill>
                  <a:schemeClr val="tx1"/>
                </a:solidFill>
              </a:rPr>
              <a:t>Cho	</a:t>
            </a:r>
            <a:r>
              <a:rPr lang="sv-SE" smtClean="0">
                <a:solidFill>
                  <a:schemeClr val="tx1"/>
                </a:solidFill>
              </a:rPr>
              <a:t>:</a:t>
            </a:r>
          </a:p>
          <a:p>
            <a:pPr lvl="2">
              <a:lnSpc>
                <a:spcPct val="90000"/>
              </a:lnSpc>
              <a:buFontTx/>
              <a:buNone/>
              <a:defRPr/>
            </a:pPr>
            <a:r>
              <a:rPr lang="sv-SE" smtClean="0">
                <a:solidFill>
                  <a:schemeClr val="tx1"/>
                </a:solidFill>
              </a:rPr>
              <a:t>		x ≡ a</a:t>
            </a:r>
            <a:r>
              <a:rPr lang="sv-SE" baseline="-25000" smtClean="0">
                <a:solidFill>
                  <a:schemeClr val="tx1"/>
                </a:solidFill>
              </a:rPr>
              <a:t>1</a:t>
            </a:r>
            <a:r>
              <a:rPr lang="sv-SE" smtClean="0">
                <a:solidFill>
                  <a:schemeClr val="tx1"/>
                </a:solidFill>
              </a:rPr>
              <a:t> mod n</a:t>
            </a:r>
            <a:r>
              <a:rPr lang="sv-SE" baseline="-25000" smtClean="0">
                <a:solidFill>
                  <a:schemeClr val="tx1"/>
                </a:solidFill>
              </a:rPr>
              <a:t>1</a:t>
            </a:r>
          </a:p>
          <a:p>
            <a:pPr lvl="2">
              <a:lnSpc>
                <a:spcPct val="90000"/>
              </a:lnSpc>
              <a:buFontTx/>
              <a:buNone/>
              <a:defRPr/>
            </a:pPr>
            <a:r>
              <a:rPr lang="sv-SE">
                <a:solidFill>
                  <a:schemeClr val="tx1"/>
                </a:solidFill>
              </a:rPr>
              <a:t>		x ≡ a</a:t>
            </a:r>
            <a:r>
              <a:rPr lang="sv-SE" baseline="-25000">
                <a:solidFill>
                  <a:schemeClr val="tx1"/>
                </a:solidFill>
              </a:rPr>
              <a:t>2</a:t>
            </a:r>
            <a:r>
              <a:rPr lang="sv-SE">
                <a:solidFill>
                  <a:schemeClr val="tx1"/>
                </a:solidFill>
              </a:rPr>
              <a:t> mod n</a:t>
            </a:r>
            <a:r>
              <a:rPr lang="sv-SE" baseline="-25000">
                <a:solidFill>
                  <a:schemeClr val="tx1"/>
                </a:solidFill>
              </a:rPr>
              <a:t>2</a:t>
            </a:r>
          </a:p>
          <a:p>
            <a:pPr lvl="2">
              <a:lnSpc>
                <a:spcPct val="90000"/>
              </a:lnSpc>
              <a:buFontTx/>
              <a:buNone/>
              <a:defRPr/>
            </a:pPr>
            <a:r>
              <a:rPr lang="sv-SE" baseline="-25000">
                <a:solidFill>
                  <a:schemeClr val="tx1"/>
                </a:solidFill>
              </a:rPr>
              <a:t>		</a:t>
            </a:r>
            <a:r>
              <a:rPr lang="sv-SE" b="1" baseline="-25000">
                <a:solidFill>
                  <a:schemeClr val="tx1"/>
                </a:solidFill>
                <a:effectLst>
                  <a:outerShdw blurRad="38100" dist="38100" dir="2700000" algn="tl">
                    <a:srgbClr val="C0C0C0"/>
                  </a:outerShdw>
                </a:effectLst>
              </a:rPr>
              <a:t>...</a:t>
            </a:r>
          </a:p>
          <a:p>
            <a:pPr lvl="2">
              <a:lnSpc>
                <a:spcPct val="90000"/>
              </a:lnSpc>
              <a:buFontTx/>
              <a:buNone/>
              <a:defRPr/>
            </a:pPr>
            <a:r>
              <a:rPr lang="sv-SE">
                <a:solidFill>
                  <a:schemeClr val="tx1"/>
                </a:solidFill>
              </a:rPr>
              <a:t>		x ≡ a</a:t>
            </a:r>
            <a:r>
              <a:rPr lang="sv-SE" baseline="-25000">
                <a:solidFill>
                  <a:schemeClr val="tx1"/>
                </a:solidFill>
              </a:rPr>
              <a:t>k</a:t>
            </a:r>
            <a:r>
              <a:rPr lang="sv-SE">
                <a:solidFill>
                  <a:schemeClr val="tx1"/>
                </a:solidFill>
              </a:rPr>
              <a:t> mod n</a:t>
            </a:r>
            <a:r>
              <a:rPr lang="sv-SE" baseline="-25000">
                <a:solidFill>
                  <a:schemeClr val="tx1"/>
                </a:solidFill>
              </a:rPr>
              <a:t>k</a:t>
            </a:r>
            <a:endParaRPr lang="sv-SE" b="1">
              <a:solidFill>
                <a:schemeClr val="tx1"/>
              </a:solidFill>
            </a:endParaRPr>
          </a:p>
          <a:p>
            <a:pPr lvl="1">
              <a:lnSpc>
                <a:spcPct val="90000"/>
              </a:lnSpc>
              <a:defRPr/>
            </a:pPr>
            <a:r>
              <a:rPr lang="sv-SE">
                <a:solidFill>
                  <a:schemeClr val="tx1"/>
                </a:solidFill>
              </a:rPr>
              <a:t>Với  GCD(n</a:t>
            </a:r>
            <a:r>
              <a:rPr lang="sv-SE" baseline="-25000">
                <a:solidFill>
                  <a:schemeClr val="tx1"/>
                </a:solidFill>
              </a:rPr>
              <a:t>i</a:t>
            </a:r>
            <a:r>
              <a:rPr lang="sv-SE">
                <a:solidFill>
                  <a:schemeClr val="tx1"/>
                </a:solidFill>
              </a:rPr>
              <a:t>, n</a:t>
            </a:r>
            <a:r>
              <a:rPr lang="sv-SE" baseline="-25000">
                <a:solidFill>
                  <a:schemeClr val="tx1"/>
                </a:solidFill>
              </a:rPr>
              <a:t>j</a:t>
            </a:r>
            <a:r>
              <a:rPr lang="sv-SE">
                <a:solidFill>
                  <a:schemeClr val="tx1"/>
                </a:solidFill>
              </a:rPr>
              <a:t>) = 1, </a:t>
            </a:r>
            <a:r>
              <a:rPr lang="sv-SE">
                <a:solidFill>
                  <a:schemeClr val="tx1"/>
                </a:solidFill>
                <a:sym typeface="Symbol" pitchFamily="18" charset="2"/>
              </a:rPr>
              <a:t> i  j</a:t>
            </a:r>
            <a:r>
              <a:rPr lang="sv-SE">
                <a:solidFill>
                  <a:schemeClr val="tx1"/>
                </a:solidFill>
              </a:rPr>
              <a:t>. Khi đó ta cũng áp dụng Định lý phần dư Trung Hoa để tìm x. </a:t>
            </a:r>
          </a:p>
          <a:p>
            <a:pPr lvl="1">
              <a:lnSpc>
                <a:spcPct val="90000"/>
              </a:lnSpc>
              <a:defRPr/>
            </a:pPr>
            <a:r>
              <a:rPr lang="sv-SE">
                <a:solidFill>
                  <a:schemeClr val="tx1"/>
                </a:solidFill>
              </a:rPr>
              <a:t>Nghiệm x của hệ phương trình được tính như sau:</a:t>
            </a:r>
          </a:p>
          <a:p>
            <a:pPr lvl="2">
              <a:lnSpc>
                <a:spcPct val="90000"/>
              </a:lnSpc>
              <a:defRPr/>
            </a:pPr>
            <a:endParaRPr lang="sv-SE">
              <a:solidFill>
                <a:schemeClr val="tx1"/>
              </a:solidFill>
            </a:endParaRPr>
          </a:p>
          <a:p>
            <a:pPr lvl="2">
              <a:lnSpc>
                <a:spcPct val="90000"/>
              </a:lnSpc>
              <a:defRPr/>
            </a:pPr>
            <a:endParaRPr lang="sv-SE">
              <a:solidFill>
                <a:schemeClr val="tx1"/>
              </a:solidFill>
            </a:endParaRPr>
          </a:p>
          <a:p>
            <a:pPr lvl="1">
              <a:lnSpc>
                <a:spcPct val="90000"/>
              </a:lnSpc>
              <a:defRPr/>
            </a:pPr>
            <a:r>
              <a:rPr lang="sv-SE">
                <a:solidFill>
                  <a:schemeClr val="tx1"/>
                </a:solidFill>
              </a:rPr>
              <a:t>Trong đó: N = n</a:t>
            </a:r>
            <a:r>
              <a:rPr lang="sv-SE" baseline="-25000">
                <a:solidFill>
                  <a:schemeClr val="tx1"/>
                </a:solidFill>
              </a:rPr>
              <a:t>1</a:t>
            </a:r>
            <a:r>
              <a:rPr lang="sv-SE">
                <a:solidFill>
                  <a:schemeClr val="tx1"/>
                </a:solidFill>
              </a:rPr>
              <a:t>...n</a:t>
            </a:r>
            <a:r>
              <a:rPr lang="sv-SE" baseline="-25000">
                <a:solidFill>
                  <a:schemeClr val="tx1"/>
                </a:solidFill>
              </a:rPr>
              <a:t>k</a:t>
            </a:r>
            <a:r>
              <a:rPr lang="sv-SE">
                <a:solidFill>
                  <a:schemeClr val="tx1"/>
                </a:solidFill>
              </a:rPr>
              <a:t>. N</a:t>
            </a:r>
            <a:r>
              <a:rPr lang="sv-SE" baseline="-25000">
                <a:solidFill>
                  <a:schemeClr val="tx1"/>
                </a:solidFill>
              </a:rPr>
              <a:t>i</a:t>
            </a:r>
            <a:r>
              <a:rPr lang="sv-SE">
                <a:solidFill>
                  <a:schemeClr val="tx1"/>
                </a:solidFill>
              </a:rPr>
              <a:t> = N/n</a:t>
            </a:r>
            <a:r>
              <a:rPr lang="sv-SE" baseline="-25000">
                <a:solidFill>
                  <a:schemeClr val="tx1"/>
                </a:solidFill>
              </a:rPr>
              <a:t>i</a:t>
            </a:r>
            <a:r>
              <a:rPr lang="sv-SE">
                <a:solidFill>
                  <a:schemeClr val="tx1"/>
                </a:solidFill>
              </a:rPr>
              <a:t>. M</a:t>
            </a:r>
            <a:r>
              <a:rPr lang="sv-SE" baseline="-25000">
                <a:solidFill>
                  <a:schemeClr val="tx1"/>
                </a:solidFill>
              </a:rPr>
              <a:t>i</a:t>
            </a:r>
            <a:r>
              <a:rPr lang="sv-SE">
                <a:solidFill>
                  <a:schemeClr val="tx1"/>
                </a:solidFill>
              </a:rPr>
              <a:t> = N</a:t>
            </a:r>
            <a:r>
              <a:rPr lang="sv-SE" baseline="-25000">
                <a:solidFill>
                  <a:schemeClr val="tx1"/>
                </a:solidFill>
              </a:rPr>
              <a:t>i</a:t>
            </a:r>
            <a:r>
              <a:rPr lang="sv-SE" baseline="30000">
                <a:solidFill>
                  <a:schemeClr val="tx1"/>
                </a:solidFill>
              </a:rPr>
              <a:t>-1</a:t>
            </a:r>
            <a:r>
              <a:rPr lang="sv-SE">
                <a:solidFill>
                  <a:schemeClr val="tx1"/>
                </a:solidFill>
              </a:rPr>
              <a:t> mod n</a:t>
            </a:r>
            <a:r>
              <a:rPr lang="sv-SE" baseline="-25000">
                <a:solidFill>
                  <a:schemeClr val="tx1"/>
                </a:solidFill>
              </a:rPr>
              <a:t>i</a:t>
            </a:r>
            <a:r>
              <a:rPr lang="sv-SE" smtClean="0">
                <a:solidFill>
                  <a:schemeClr val="tx1"/>
                </a:solidFill>
              </a:rPr>
              <a:t>.</a:t>
            </a:r>
            <a:endParaRPr lang="sv-SE">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graphicFrame>
        <p:nvGraphicFramePr>
          <p:cNvPr id="4" name="Object 4"/>
          <p:cNvGraphicFramePr>
            <a:graphicFrameLocks noChangeAspect="1"/>
          </p:cNvGraphicFramePr>
          <p:nvPr>
            <p:extLst>
              <p:ext uri="{D42A27DB-BD31-4B8C-83A1-F6EECF244321}">
                <p14:modId xmlns:p14="http://schemas.microsoft.com/office/powerpoint/2010/main" val="777847516"/>
              </p:ext>
            </p:extLst>
          </p:nvPr>
        </p:nvGraphicFramePr>
        <p:xfrm>
          <a:off x="4380599" y="4240559"/>
          <a:ext cx="2947205" cy="936171"/>
        </p:xfrm>
        <a:graphic>
          <a:graphicData uri="http://schemas.openxmlformats.org/presentationml/2006/ole">
            <mc:AlternateContent xmlns:mc="http://schemas.openxmlformats.org/markup-compatibility/2006">
              <mc:Choice xmlns:v="urn:schemas-microsoft-com:vml" Requires="v">
                <p:oleObj spid="_x0000_s2146" name="Equation" r:id="rId3" imgW="1524000" imgH="457200" progId="Equation.3">
                  <p:embed/>
                </p:oleObj>
              </mc:Choice>
              <mc:Fallback>
                <p:oleObj name="Equation" r:id="rId3" imgW="1524000" imgH="457200" progId="Equation.3">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599" y="4240559"/>
                        <a:ext cx="2947205" cy="936171"/>
                      </a:xfrm>
                      <a:prstGeom prst="rect">
                        <a:avLst/>
                      </a:prstGeom>
                      <a:noFill/>
                      <a:extLst/>
                    </p:spPr>
                  </p:pic>
                </p:oleObj>
              </mc:Fallback>
            </mc:AlternateContent>
          </a:graphicData>
        </a:graphic>
      </p:graphicFrame>
    </p:spTree>
    <p:extLst>
      <p:ext uri="{BB962C8B-B14F-4D97-AF65-F5344CB8AC3E}">
        <p14:creationId xmlns:p14="http://schemas.microsoft.com/office/powerpoint/2010/main" val="31389592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r>
              <a:rPr lang="en-US" b="1" smtClean="0">
                <a:solidFill>
                  <a:schemeClr val="tx1"/>
                </a:solidFill>
              </a:rPr>
              <a:t>Ví dụ giải hệ phương trình:</a:t>
            </a:r>
          </a:p>
          <a:p>
            <a:pPr lvl="1">
              <a:defRPr/>
            </a:pPr>
            <a:r>
              <a:rPr lang="sv-SE">
                <a:solidFill>
                  <a:schemeClr val="tx1"/>
                </a:solidFill>
              </a:rPr>
              <a:t>x ≡ 10 mod </a:t>
            </a:r>
            <a:r>
              <a:rPr lang="sv-SE" smtClean="0">
                <a:solidFill>
                  <a:schemeClr val="tx1"/>
                </a:solidFill>
              </a:rPr>
              <a:t>11</a:t>
            </a:r>
          </a:p>
          <a:p>
            <a:pPr marL="795847" lvl="1" indent="0">
              <a:buNone/>
              <a:defRPr/>
            </a:pPr>
            <a:r>
              <a:rPr lang="sv-SE" smtClean="0">
                <a:solidFill>
                  <a:schemeClr val="tx1"/>
                </a:solidFill>
              </a:rPr>
              <a:t>     x </a:t>
            </a:r>
            <a:r>
              <a:rPr lang="sv-SE">
                <a:solidFill>
                  <a:schemeClr val="tx1"/>
                </a:solidFill>
              </a:rPr>
              <a:t>≡ 19 mod </a:t>
            </a:r>
            <a:r>
              <a:rPr lang="sv-SE" smtClean="0">
                <a:solidFill>
                  <a:schemeClr val="tx1"/>
                </a:solidFill>
              </a:rPr>
              <a:t>21</a:t>
            </a:r>
          </a:p>
          <a:p>
            <a:pPr marL="795847" lvl="1" indent="0">
              <a:buNone/>
              <a:defRPr/>
            </a:pPr>
            <a:r>
              <a:rPr lang="sv-SE">
                <a:solidFill>
                  <a:schemeClr val="tx1"/>
                </a:solidFill>
              </a:rPr>
              <a:t> </a:t>
            </a:r>
            <a:r>
              <a:rPr lang="sv-SE" smtClean="0">
                <a:solidFill>
                  <a:schemeClr val="tx1"/>
                </a:solidFill>
              </a:rPr>
              <a:t>    x </a:t>
            </a:r>
            <a:r>
              <a:rPr lang="sv-SE">
                <a:solidFill>
                  <a:schemeClr val="tx1"/>
                </a:solidFill>
              </a:rPr>
              <a:t>≡ 20 mod 26</a:t>
            </a:r>
          </a:p>
          <a:p>
            <a:pPr lvl="2">
              <a:buFontTx/>
              <a:buNone/>
              <a:defRPr/>
            </a:pPr>
            <a:endParaRPr lang="sv-SE" sz="2800" smtClean="0">
              <a:solidFill>
                <a:schemeClr val="tx1"/>
              </a:solidFill>
              <a:effectLst>
                <a:outerShdw blurRad="38100" dist="38100" dir="2700000" algn="tl">
                  <a:srgbClr val="C0C0C0"/>
                </a:outerShdw>
              </a:effectLst>
            </a:endParaRPr>
          </a:p>
          <a:p>
            <a:pPr lvl="1">
              <a:defRPr/>
            </a:pPr>
            <a:r>
              <a:rPr lang="sv-SE" smtClean="0">
                <a:solidFill>
                  <a:schemeClr val="tx1"/>
                </a:solidFill>
              </a:rPr>
              <a:t>x </a:t>
            </a:r>
            <a:r>
              <a:rPr lang="sv-SE">
                <a:solidFill>
                  <a:schemeClr val="tx1"/>
                </a:solidFill>
              </a:rPr>
              <a:t>≡ 7 mod </a:t>
            </a:r>
            <a:r>
              <a:rPr lang="sv-SE" smtClean="0">
                <a:solidFill>
                  <a:schemeClr val="tx1"/>
                </a:solidFill>
              </a:rPr>
              <a:t>9</a:t>
            </a:r>
          </a:p>
          <a:p>
            <a:pPr marL="795847" lvl="1" indent="0">
              <a:buNone/>
              <a:defRPr/>
            </a:pPr>
            <a:r>
              <a:rPr lang="sv-SE" smtClean="0">
                <a:solidFill>
                  <a:schemeClr val="tx1"/>
                </a:solidFill>
              </a:rPr>
              <a:t>     x </a:t>
            </a:r>
            <a:r>
              <a:rPr lang="sv-SE">
                <a:solidFill>
                  <a:schemeClr val="tx1"/>
                </a:solidFill>
              </a:rPr>
              <a:t>≡ 4 mod 10 </a:t>
            </a:r>
            <a:endParaRPr lang="sv-SE" smtClean="0">
              <a:solidFill>
                <a:schemeClr val="tx1"/>
              </a:solidFill>
            </a:endParaRPr>
          </a:p>
          <a:p>
            <a:pPr marL="795847" lvl="1" indent="0">
              <a:buNone/>
              <a:defRPr/>
            </a:pPr>
            <a:r>
              <a:rPr lang="sv-SE" smtClean="0">
                <a:solidFill>
                  <a:schemeClr val="tx1"/>
                </a:solidFill>
              </a:rPr>
              <a:t>     x </a:t>
            </a:r>
            <a:r>
              <a:rPr lang="sv-SE">
                <a:solidFill>
                  <a:schemeClr val="tx1"/>
                </a:solidFill>
              </a:rPr>
              <a:t>≡ 15 mod 23</a:t>
            </a:r>
            <a:endParaRPr lang="en-US">
              <a:solidFill>
                <a:schemeClr val="tx1"/>
              </a:solidFill>
            </a:endParaRP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a:t>
            </a:r>
            <a:r>
              <a:rPr lang="en-US">
                <a:solidFill>
                  <a:schemeClr val="tx1"/>
                </a:solidFill>
              </a:rPr>
              <a:t>số kiến thức toán học</a:t>
            </a:r>
          </a:p>
        </p:txBody>
      </p:sp>
      <p:sp>
        <p:nvSpPr>
          <p:cNvPr id="4" name="AutoShape 4"/>
          <p:cNvSpPr>
            <a:spLocks noChangeArrowheads="1"/>
          </p:cNvSpPr>
          <p:nvPr/>
        </p:nvSpPr>
        <p:spPr bwMode="auto">
          <a:xfrm>
            <a:off x="4615544" y="2295934"/>
            <a:ext cx="3048000" cy="762000"/>
          </a:xfrm>
          <a:prstGeom prst="wedgeRectCallout">
            <a:avLst>
              <a:gd name="adj1" fmla="val -64861"/>
              <a:gd name="adj2" fmla="val 15000"/>
            </a:avLst>
          </a:prstGeom>
          <a:solidFill>
            <a:schemeClr val="tx2">
              <a:lumMod val="60000"/>
              <a:lumOff val="4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endParaRPr lang="en-US" sz="1200" b="1">
              <a:solidFill>
                <a:srgbClr val="FFFF00"/>
              </a:solidFill>
              <a:effectLst>
                <a:outerShdw blurRad="38100" dist="38100" dir="2700000" algn="tl">
                  <a:srgbClr val="000000"/>
                </a:outerShdw>
              </a:effectLst>
            </a:endParaRPr>
          </a:p>
          <a:p>
            <a:pPr algn="ctr">
              <a:defRPr/>
            </a:pPr>
            <a:r>
              <a:rPr lang="en-US" b="1">
                <a:solidFill>
                  <a:schemeClr val="bg1"/>
                </a:solidFill>
                <a:effectLst>
                  <a:outerShdw blurRad="38100" dist="38100" dir="2700000" algn="tl">
                    <a:srgbClr val="000000"/>
                  </a:outerShdw>
                </a:effectLst>
              </a:rPr>
              <a:t>X ≡ 670 mod 6006</a:t>
            </a:r>
          </a:p>
        </p:txBody>
      </p:sp>
      <p:sp>
        <p:nvSpPr>
          <p:cNvPr id="6" name="AutoShape 4"/>
          <p:cNvSpPr>
            <a:spLocks noChangeArrowheads="1"/>
          </p:cNvSpPr>
          <p:nvPr/>
        </p:nvSpPr>
        <p:spPr bwMode="auto">
          <a:xfrm>
            <a:off x="4615544" y="5082878"/>
            <a:ext cx="3048000" cy="762000"/>
          </a:xfrm>
          <a:prstGeom prst="wedgeRectCallout">
            <a:avLst>
              <a:gd name="adj1" fmla="val -64861"/>
              <a:gd name="adj2" fmla="val 15000"/>
            </a:avLst>
          </a:prstGeom>
          <a:solidFill>
            <a:schemeClr val="tx2">
              <a:lumMod val="60000"/>
              <a:lumOff val="4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endParaRPr lang="en-US" sz="1200" b="1">
              <a:solidFill>
                <a:srgbClr val="FFFF00"/>
              </a:solidFill>
              <a:effectLst>
                <a:outerShdw blurRad="38100" dist="38100" dir="2700000" algn="tl">
                  <a:srgbClr val="000000"/>
                </a:outerShdw>
              </a:effectLst>
            </a:endParaRPr>
          </a:p>
          <a:p>
            <a:pPr algn="ctr">
              <a:defRPr/>
            </a:pPr>
            <a:r>
              <a:rPr lang="en-US" b="1">
                <a:solidFill>
                  <a:schemeClr val="bg1"/>
                </a:solidFill>
                <a:effectLst>
                  <a:outerShdw blurRad="38100" dist="38100" dir="2700000" algn="tl">
                    <a:srgbClr val="000000"/>
                  </a:outerShdw>
                </a:effectLst>
              </a:rPr>
              <a:t>X ≡ </a:t>
            </a:r>
            <a:r>
              <a:rPr lang="en-US" b="1" smtClean="0">
                <a:solidFill>
                  <a:schemeClr val="bg1"/>
                </a:solidFill>
                <a:effectLst>
                  <a:outerShdw blurRad="38100" dist="38100" dir="2700000" algn="tl">
                    <a:srgbClr val="000000"/>
                  </a:outerShdw>
                </a:effectLst>
              </a:rPr>
              <a:t>1924 </a:t>
            </a:r>
            <a:r>
              <a:rPr lang="en-US" b="1">
                <a:solidFill>
                  <a:schemeClr val="bg1"/>
                </a:solidFill>
                <a:effectLst>
                  <a:outerShdw blurRad="38100" dist="38100" dir="2700000" algn="tl">
                    <a:srgbClr val="000000"/>
                  </a:outerShdw>
                </a:effectLst>
              </a:rPr>
              <a:t>mod </a:t>
            </a:r>
            <a:r>
              <a:rPr lang="en-US" b="1" smtClean="0">
                <a:solidFill>
                  <a:schemeClr val="bg1"/>
                </a:solidFill>
                <a:effectLst>
                  <a:outerShdw blurRad="38100" dist="38100" dir="2700000" algn="tl">
                    <a:srgbClr val="000000"/>
                  </a:outerShdw>
                </a:effectLst>
              </a:rPr>
              <a:t>2070</a:t>
            </a:r>
            <a:endParaRPr lang="en-US" b="1">
              <a:solidFill>
                <a:schemeClr val="bg1"/>
              </a:solidFill>
              <a:effectLst>
                <a:outerShdw blurRad="38100" dist="38100" dir="2700000" algn="tl">
                  <a:srgbClr val="000000"/>
                </a:outerShdw>
              </a:effectLst>
            </a:endParaRPr>
          </a:p>
        </p:txBody>
      </p:sp>
    </p:spTree>
    <p:extLst>
      <p:ext uri="{BB962C8B-B14F-4D97-AF65-F5344CB8AC3E}">
        <p14:creationId xmlns:p14="http://schemas.microsoft.com/office/powerpoint/2010/main" val="446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pPr>
              <a:defRPr/>
            </a:pPr>
            <a:r>
              <a:rPr lang="en-US" b="1">
                <a:solidFill>
                  <a:schemeClr val="tx1"/>
                </a:solidFill>
              </a:rPr>
              <a:t>Định lý:</a:t>
            </a:r>
          </a:p>
          <a:p>
            <a:pPr lvl="1">
              <a:defRPr/>
            </a:pPr>
            <a:r>
              <a:rPr lang="en-US">
                <a:solidFill>
                  <a:schemeClr val="tx1"/>
                </a:solidFill>
              </a:rPr>
              <a:t>Nếu (n</a:t>
            </a:r>
            <a:r>
              <a:rPr lang="en-US" baseline="-25000">
                <a:solidFill>
                  <a:schemeClr val="tx1"/>
                </a:solidFill>
              </a:rPr>
              <a:t>1</a:t>
            </a:r>
            <a:r>
              <a:rPr lang="en-US">
                <a:solidFill>
                  <a:schemeClr val="tx1"/>
                </a:solidFill>
              </a:rPr>
              <a:t>, n</a:t>
            </a:r>
            <a:r>
              <a:rPr lang="en-US" baseline="-25000">
                <a:solidFill>
                  <a:schemeClr val="tx1"/>
                </a:solidFill>
              </a:rPr>
              <a:t>2</a:t>
            </a:r>
            <a:r>
              <a:rPr lang="en-US">
                <a:solidFill>
                  <a:schemeClr val="tx1"/>
                </a:solidFill>
              </a:rPr>
              <a:t>) = 1 thì cặp phương trình đồng dư:</a:t>
            </a:r>
          </a:p>
          <a:p>
            <a:pPr lvl="1">
              <a:buFontTx/>
              <a:buNone/>
              <a:defRPr/>
            </a:pPr>
            <a:r>
              <a:rPr lang="en-US">
                <a:solidFill>
                  <a:schemeClr val="tx1"/>
                </a:solidFill>
              </a:rPr>
              <a:t>			x ≡ a mod n</a:t>
            </a:r>
            <a:r>
              <a:rPr lang="en-US" baseline="-25000">
                <a:solidFill>
                  <a:schemeClr val="tx1"/>
                </a:solidFill>
              </a:rPr>
              <a:t>1</a:t>
            </a:r>
            <a:endParaRPr lang="en-US">
              <a:solidFill>
                <a:schemeClr val="tx1"/>
              </a:solidFill>
            </a:endParaRPr>
          </a:p>
          <a:p>
            <a:pPr lvl="1">
              <a:buFontTx/>
              <a:buNone/>
              <a:defRPr/>
            </a:pPr>
            <a:r>
              <a:rPr lang="en-US">
                <a:solidFill>
                  <a:schemeClr val="tx1"/>
                </a:solidFill>
              </a:rPr>
              <a:t>			x ≡ a mod n</a:t>
            </a:r>
            <a:r>
              <a:rPr lang="en-US" baseline="-25000">
                <a:solidFill>
                  <a:schemeClr val="tx1"/>
                </a:solidFill>
              </a:rPr>
              <a:t>2</a:t>
            </a:r>
            <a:r>
              <a:rPr lang="en-US">
                <a:solidFill>
                  <a:schemeClr val="tx1"/>
                </a:solidFill>
              </a:rPr>
              <a:t> </a:t>
            </a:r>
          </a:p>
          <a:p>
            <a:pPr lvl="1">
              <a:buFontTx/>
              <a:buNone/>
              <a:defRPr/>
            </a:pPr>
            <a:r>
              <a:rPr lang="en-US">
                <a:solidFill>
                  <a:schemeClr val="tx1"/>
                </a:solidFill>
              </a:rPr>
              <a:t>Có nghiệm duy nhất x ≡ a mod n</a:t>
            </a:r>
            <a:r>
              <a:rPr lang="en-US" baseline="-25000">
                <a:solidFill>
                  <a:schemeClr val="tx1"/>
                </a:solidFill>
              </a:rPr>
              <a:t>1</a:t>
            </a:r>
            <a:r>
              <a:rPr lang="en-US">
                <a:solidFill>
                  <a:schemeClr val="tx1"/>
                </a:solidFill>
              </a:rPr>
              <a:t>.n</a:t>
            </a:r>
            <a:r>
              <a:rPr lang="en-US" baseline="-25000">
                <a:solidFill>
                  <a:schemeClr val="tx1"/>
                </a:solidFill>
              </a:rPr>
              <a:t>2</a:t>
            </a:r>
            <a:r>
              <a:rPr lang="en-US">
                <a:solidFill>
                  <a:schemeClr val="tx1"/>
                </a:solidFill>
              </a:rPr>
              <a:t>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a:t>
            </a:r>
            <a:r>
              <a:rPr lang="en-US">
                <a:solidFill>
                  <a:schemeClr val="tx1"/>
                </a:solidFill>
              </a:rPr>
              <a:t>số kiến thức toán học</a:t>
            </a:r>
          </a:p>
        </p:txBody>
      </p:sp>
    </p:spTree>
    <p:extLst>
      <p:ext uri="{BB962C8B-B14F-4D97-AF65-F5344CB8AC3E}">
        <p14:creationId xmlns:p14="http://schemas.microsoft.com/office/powerpoint/2010/main" val="16470173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1086667"/>
                <a:ext cx="11527972" cy="5351078"/>
              </a:xfrm>
            </p:spPr>
            <p:txBody>
              <a:bodyPr/>
              <a:lstStyle/>
              <a:p>
                <a:pPr>
                  <a:defRPr/>
                </a:pPr>
                <a:r>
                  <a:rPr lang="en-US" b="1" smtClean="0"/>
                  <a:t>Định nghĩa thặng dư bậc hai và bất thặng dư bậc hai:</a:t>
                </a:r>
              </a:p>
              <a:p>
                <a:pPr lvl="1">
                  <a:defRPr/>
                </a:pPr>
                <a:r>
                  <a:rPr lang="en-US" sz="3000"/>
                  <a:t>Cho a </a:t>
                </a:r>
                <a:r>
                  <a:rPr lang="en-US" sz="3000">
                    <a:sym typeface="Symbol"/>
                  </a:rPr>
                  <a:t> Z</a:t>
                </a:r>
                <a:r>
                  <a:rPr lang="en-US" sz="3000" baseline="-25000">
                    <a:sym typeface="Symbol"/>
                  </a:rPr>
                  <a:t>n</a:t>
                </a:r>
                <a:r>
                  <a:rPr lang="en-US" sz="3000" baseline="30000">
                    <a:sym typeface="Symbol"/>
                  </a:rPr>
                  <a:t>*</a:t>
                </a:r>
                <a:r>
                  <a:rPr lang="en-US" sz="3000">
                    <a:sym typeface="Symbol"/>
                  </a:rPr>
                  <a:t>, a được gọi là thặng dư bậc hai theo modulo n (hay bình phương modulo n) nếu  x  Z</a:t>
                </a:r>
                <a:r>
                  <a:rPr lang="en-US" sz="3000" baseline="-25000">
                    <a:sym typeface="Symbol"/>
                  </a:rPr>
                  <a:t>n</a:t>
                </a:r>
                <a:r>
                  <a:rPr lang="en-US" sz="3000" baseline="30000">
                    <a:sym typeface="Symbol"/>
                  </a:rPr>
                  <a:t>*</a:t>
                </a:r>
                <a:r>
                  <a:rPr lang="en-US" sz="3000">
                    <a:sym typeface="Symbol"/>
                  </a:rPr>
                  <a:t>:  </a:t>
                </a:r>
                <a:r>
                  <a:rPr lang="en-US" sz="3000">
                    <a:solidFill>
                      <a:srgbClr val="FF0000"/>
                    </a:solidFill>
                    <a:sym typeface="Symbol"/>
                  </a:rPr>
                  <a:t>x</a:t>
                </a:r>
                <a:r>
                  <a:rPr lang="en-US" sz="3000" baseline="30000">
                    <a:solidFill>
                      <a:srgbClr val="FF0000"/>
                    </a:solidFill>
                    <a:sym typeface="Symbol"/>
                  </a:rPr>
                  <a:t>2</a:t>
                </a:r>
                <a:r>
                  <a:rPr lang="en-US" sz="3000">
                    <a:solidFill>
                      <a:srgbClr val="FF0000"/>
                    </a:solidFill>
                    <a:sym typeface="Symbol"/>
                  </a:rPr>
                  <a:t>  a mod n</a:t>
                </a:r>
                <a:r>
                  <a:rPr lang="en-US" sz="3000">
                    <a:sym typeface="Symbol"/>
                  </a:rPr>
                  <a:t>. Nếu không tồn tại x như vậy thì a được gọi là </a:t>
                </a:r>
                <a:r>
                  <a:rPr lang="en-US" sz="3000" smtClean="0">
                    <a:sym typeface="Symbol"/>
                  </a:rPr>
                  <a:t>bất thặng dư bậc </a:t>
                </a:r>
                <a:r>
                  <a:rPr lang="en-US" sz="3000">
                    <a:sym typeface="Symbol"/>
                  </a:rPr>
                  <a:t>hai mod n.</a:t>
                </a:r>
              </a:p>
              <a:p>
                <a:pPr lvl="1">
                  <a:defRPr/>
                </a:pPr>
                <a:r>
                  <a:rPr lang="en-US" sz="3000">
                    <a:sym typeface="Symbol"/>
                  </a:rPr>
                  <a:t>Tập tất cả các thặng dư bậc hai modulo n được KH</a:t>
                </a:r>
                <a:r>
                  <a:rPr lang="en-US" sz="3000" smtClean="0">
                    <a:sym typeface="Symbol"/>
                  </a:rPr>
                  <a:t>: </a:t>
                </a:r>
                <a14:m>
                  <m:oMath xmlns:m="http://schemas.openxmlformats.org/officeDocument/2006/math">
                    <m:sSub>
                      <m:sSubPr>
                        <m:ctrlPr>
                          <a:rPr lang="en-US" sz="3000" i="1" smtClean="0">
                            <a:latin typeface="Cambria Math" panose="02040503050406030204" pitchFamily="18" charset="0"/>
                            <a:sym typeface="Symbol"/>
                          </a:rPr>
                        </m:ctrlPr>
                      </m:sSubPr>
                      <m:e>
                        <m:r>
                          <a:rPr lang="en-US" sz="3000" b="0" i="1" smtClean="0">
                            <a:latin typeface="Cambria Math" panose="02040503050406030204" pitchFamily="18" charset="0"/>
                            <a:sym typeface="Symbol"/>
                          </a:rPr>
                          <m:t>𝑄</m:t>
                        </m:r>
                      </m:e>
                      <m:sub>
                        <m:r>
                          <a:rPr lang="en-US" sz="3000" b="0" i="1" smtClean="0">
                            <a:latin typeface="Cambria Math" panose="02040503050406030204" pitchFamily="18" charset="0"/>
                            <a:sym typeface="Symbol"/>
                          </a:rPr>
                          <m:t>𝑛</m:t>
                        </m:r>
                      </m:sub>
                    </m:sSub>
                  </m:oMath>
                </a14:m>
                <a:r>
                  <a:rPr lang="en-US" sz="3000" smtClean="0">
                    <a:sym typeface="Symbol"/>
                  </a:rPr>
                  <a:t>.</a:t>
                </a:r>
                <a:endParaRPr lang="en-US" sz="3000">
                  <a:sym typeface="Symbol"/>
                </a:endParaRPr>
              </a:p>
              <a:p>
                <a:pPr lvl="1">
                  <a:defRPr/>
                </a:pPr>
                <a:r>
                  <a:rPr lang="en-US" sz="3000">
                    <a:sym typeface="Symbol"/>
                  </a:rPr>
                  <a:t>Tập tất cả các </a:t>
                </a:r>
                <a:r>
                  <a:rPr lang="en-US" sz="3000" smtClean="0">
                    <a:sym typeface="Symbol"/>
                  </a:rPr>
                  <a:t>bất </a:t>
                </a:r>
                <a:r>
                  <a:rPr lang="en-US" sz="3000">
                    <a:sym typeface="Symbol"/>
                  </a:rPr>
                  <a:t>thặng dư bậc hai modulo n được KH</a:t>
                </a:r>
                <a:r>
                  <a:rPr lang="en-US" sz="3000" smtClean="0">
                    <a:sym typeface="Symbol"/>
                  </a:rPr>
                  <a:t>:</a:t>
                </a:r>
                <a14:m>
                  <m:oMath xmlns:m="http://schemas.openxmlformats.org/officeDocument/2006/math">
                    <m:sSub>
                      <m:sSubPr>
                        <m:ctrlPr>
                          <a:rPr lang="en-US" sz="3200" i="1">
                            <a:latin typeface="Cambria Math" panose="02040503050406030204" pitchFamily="18" charset="0"/>
                            <a:sym typeface="Symbol"/>
                          </a:rPr>
                        </m:ctrlPr>
                      </m:sSubPr>
                      <m:e>
                        <m:acc>
                          <m:accPr>
                            <m:chr m:val="̅"/>
                            <m:ctrlPr>
                              <a:rPr lang="en-US" sz="3200" i="1">
                                <a:latin typeface="Cambria Math" panose="02040503050406030204" pitchFamily="18" charset="0"/>
                                <a:sym typeface="Symbol"/>
                              </a:rPr>
                            </m:ctrlPr>
                          </m:accPr>
                          <m:e>
                            <m:r>
                              <a:rPr lang="en-US" sz="3200" i="1">
                                <a:latin typeface="Cambria Math" panose="02040503050406030204" pitchFamily="18" charset="0"/>
                                <a:sym typeface="Symbol"/>
                              </a:rPr>
                              <m:t>𝑄</m:t>
                            </m:r>
                          </m:e>
                        </m:acc>
                      </m:e>
                      <m:sub>
                        <m:r>
                          <a:rPr lang="en-US" sz="3200" b="0" i="1" smtClean="0">
                            <a:latin typeface="Cambria Math" panose="02040503050406030204" pitchFamily="18" charset="0"/>
                            <a:sym typeface="Symbol"/>
                          </a:rPr>
                          <m:t>𝑛</m:t>
                        </m:r>
                      </m:sub>
                    </m:sSub>
                  </m:oMath>
                </a14:m>
                <a:endParaRPr lang="en-US" sz="3000"/>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1086667"/>
                <a:ext cx="11527972"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2267909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r>
              <a:rPr lang="en-US" b="0" smtClean="0">
                <a:solidFill>
                  <a:schemeClr val="tx1"/>
                </a:solidFill>
              </a:rPr>
              <a:t>SV nắm </a:t>
            </a:r>
            <a:r>
              <a:rPr lang="en-US" b="0">
                <a:solidFill>
                  <a:schemeClr val="tx1"/>
                </a:solidFill>
              </a:rPr>
              <a:t>được một số kiến thức cơ bản về lí thuyết số (số học modulo), cấu trúc đại số được ứng dụng trong mật mã cũng như một số thuật toán cơ bản liên quan đến tính nghịch đảo theo modulo, tính các kí hiệu Legendre và Jacobi.</a:t>
            </a:r>
          </a:p>
          <a:p>
            <a:endParaRPr lang="en-US"/>
          </a:p>
        </p:txBody>
      </p:sp>
      <p:sp>
        <p:nvSpPr>
          <p:cNvPr id="3" name="Title 2"/>
          <p:cNvSpPr>
            <a:spLocks noGrp="1"/>
          </p:cNvSpPr>
          <p:nvPr>
            <p:ph type="title"/>
          </p:nvPr>
        </p:nvSpPr>
        <p:spPr>
          <a:xfrm>
            <a:off x="994061" y="110168"/>
            <a:ext cx="11016586" cy="711205"/>
          </a:xfrm>
          <a:prstGeom prst="rect">
            <a:avLst/>
          </a:prstGeom>
        </p:spPr>
        <p:txBody>
          <a:bodyPr/>
          <a:lstStyle/>
          <a:p>
            <a:r>
              <a:rPr lang="en-US" smtClean="0"/>
              <a:t> Bài 01. Bổ túc cơ sở toán học </a:t>
            </a:r>
            <a:endParaRPr lang="en-US"/>
          </a:p>
        </p:txBody>
      </p:sp>
      <p:sp>
        <p:nvSpPr>
          <p:cNvPr id="4" name="文本框 29"/>
          <p:cNvSpPr txBox="1"/>
          <p:nvPr/>
        </p:nvSpPr>
        <p:spPr>
          <a:xfrm>
            <a:off x="1182231" y="596079"/>
            <a:ext cx="5061857" cy="369332"/>
          </a:xfrm>
          <a:prstGeom prst="rect">
            <a:avLst/>
          </a:prstGeom>
          <a:noFill/>
        </p:spPr>
        <p:txBody>
          <a:bodyPr wrap="square" rtlCol="0">
            <a:spAutoFit/>
            <a:scene3d>
              <a:camera prst="orthographicFront"/>
              <a:lightRig rig="threePt" dir="t"/>
            </a:scene3d>
            <a:sp3d contourW="12700"/>
          </a:bodyPr>
          <a:lstStyle/>
          <a:p>
            <a:r>
              <a:rPr lang="en-US" altLang="zh-CN" smtClean="0">
                <a:solidFill>
                  <a:schemeClr val="bg1">
                    <a:lumMod val="65000"/>
                  </a:schemeClr>
                </a:solidFill>
                <a:latin typeface="Calibri" panose="020F0502020204030204" pitchFamily="34" charset="0"/>
              </a:rPr>
              <a:t>Mục tiêu bài học </a:t>
            </a:r>
            <a:endParaRPr lang="en-US" altLang="zh-CN">
              <a:solidFill>
                <a:schemeClr val="bg1">
                  <a:lumMod val="65000"/>
                </a:schemeClr>
              </a:solidFill>
              <a:latin typeface="Calibri" panose="020F0502020204030204" pitchFamily="34" charset="0"/>
            </a:endParaRPr>
          </a:p>
        </p:txBody>
      </p:sp>
    </p:spTree>
    <p:extLst>
      <p:ext uri="{BB962C8B-B14F-4D97-AF65-F5344CB8AC3E}">
        <p14:creationId xmlns:p14="http://schemas.microsoft.com/office/powerpoint/2010/main" val="7356616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939705"/>
                <a:ext cx="11527972" cy="5673365"/>
              </a:xfrm>
            </p:spPr>
            <p:txBody>
              <a:bodyPr/>
              <a:lstStyle/>
              <a:p>
                <a:pPr>
                  <a:defRPr/>
                </a:pPr>
                <a:r>
                  <a:rPr lang="en-US" b="1" smtClean="0"/>
                  <a:t>Định lý:</a:t>
                </a:r>
              </a:p>
              <a:p>
                <a:pPr lvl="1">
                  <a:defRPr/>
                </a:pPr>
                <a:r>
                  <a:rPr lang="en-US"/>
                  <a:t>Cho p là nguyên tố lẻ và </a:t>
                </a:r>
                <a:r>
                  <a:rPr lang="en-US">
                    <a:sym typeface="Symbol"/>
                  </a:rPr>
                  <a:t> là phần tử sinh của Z</a:t>
                </a:r>
                <a:r>
                  <a:rPr lang="en-US" baseline="-25000">
                    <a:sym typeface="Symbol"/>
                  </a:rPr>
                  <a:t>p</a:t>
                </a:r>
                <a:r>
                  <a:rPr lang="en-US" baseline="30000">
                    <a:sym typeface="Symbol"/>
                  </a:rPr>
                  <a:t>*</a:t>
                </a:r>
                <a:r>
                  <a:rPr lang="en-US">
                    <a:sym typeface="Symbol"/>
                  </a:rPr>
                  <a:t>. Khi đó </a:t>
                </a:r>
                <a:r>
                  <a:rPr lang="en-US"/>
                  <a:t>a </a:t>
                </a:r>
                <a:r>
                  <a:rPr lang="en-US">
                    <a:sym typeface="Symbol"/>
                  </a:rPr>
                  <a:t> Z</a:t>
                </a:r>
                <a:r>
                  <a:rPr lang="en-US" baseline="-25000">
                    <a:sym typeface="Symbol"/>
                  </a:rPr>
                  <a:t>p</a:t>
                </a:r>
                <a:r>
                  <a:rPr lang="en-US" baseline="30000">
                    <a:sym typeface="Symbol"/>
                  </a:rPr>
                  <a:t>*</a:t>
                </a:r>
                <a:r>
                  <a:rPr lang="en-US">
                    <a:sym typeface="Symbol"/>
                  </a:rPr>
                  <a:t> là một thặng dư bậc hai modulo p nếu và chỉ nếu </a:t>
                </a:r>
                <a:r>
                  <a:rPr lang="en-US">
                    <a:solidFill>
                      <a:srgbClr val="FF0000"/>
                    </a:solidFill>
                    <a:sym typeface="Symbol"/>
                  </a:rPr>
                  <a:t>a = </a:t>
                </a:r>
                <a:r>
                  <a:rPr lang="en-US" baseline="30000">
                    <a:solidFill>
                      <a:srgbClr val="FF0000"/>
                    </a:solidFill>
                    <a:sym typeface="Symbol"/>
                  </a:rPr>
                  <a:t>i</a:t>
                </a:r>
                <a:r>
                  <a:rPr lang="en-US">
                    <a:solidFill>
                      <a:srgbClr val="FF0000"/>
                    </a:solidFill>
                    <a:sym typeface="Symbol"/>
                  </a:rPr>
                  <a:t> mod p</a:t>
                </a:r>
                <a:r>
                  <a:rPr lang="en-US">
                    <a:sym typeface="Symbol"/>
                  </a:rPr>
                  <a:t> với </a:t>
                </a:r>
                <a:r>
                  <a:rPr lang="en-US">
                    <a:solidFill>
                      <a:srgbClr val="FF0000"/>
                    </a:solidFill>
                    <a:sym typeface="Symbol"/>
                  </a:rPr>
                  <a:t>i là số nguyên chẵn</a:t>
                </a:r>
              </a:p>
              <a:p>
                <a:pPr>
                  <a:defRPr/>
                </a:pPr>
                <a:r>
                  <a:rPr lang="en-US" b="1">
                    <a:sym typeface="Symbol"/>
                  </a:rPr>
                  <a:t>Hệ quả</a:t>
                </a:r>
                <a:r>
                  <a:rPr lang="en-US" b="1" smtClean="0">
                    <a:sym typeface="Symbol"/>
                  </a:rPr>
                  <a:t>:</a:t>
                </a:r>
                <a14:m>
                  <m:oMath xmlns:m="http://schemas.openxmlformats.org/officeDocument/2006/math">
                    <m:r>
                      <a:rPr lang="en-US" b="1" i="0" smtClean="0">
                        <a:latin typeface="Cambria Math" panose="02040503050406030204" pitchFamily="18" charset="0"/>
                        <a:sym typeface="Symbol"/>
                      </a:rPr>
                      <m:t> </m:t>
                    </m:r>
                    <m:d>
                      <m:dPr>
                        <m:begChr m:val="|"/>
                        <m:endChr m:val="|"/>
                        <m:ctrlPr>
                          <a:rPr lang="en-US" i="1" smtClean="0">
                            <a:latin typeface="Cambria Math" panose="02040503050406030204" pitchFamily="18" charset="0"/>
                            <a:sym typeface="Symbol"/>
                          </a:rPr>
                        </m:ctrlPr>
                      </m:dPr>
                      <m:e>
                        <m:sSub>
                          <m:sSubPr>
                            <m:ctrlPr>
                              <a:rPr lang="en-US" i="1" smtClean="0">
                                <a:latin typeface="Cambria Math" panose="02040503050406030204" pitchFamily="18" charset="0"/>
                                <a:sym typeface="Symbol"/>
                              </a:rPr>
                            </m:ctrlPr>
                          </m:sSubPr>
                          <m:e>
                            <m:r>
                              <a:rPr lang="en-US" b="0" i="1" smtClean="0">
                                <a:latin typeface="Cambria Math" panose="02040503050406030204" pitchFamily="18" charset="0"/>
                                <a:sym typeface="Symbol"/>
                              </a:rPr>
                              <m:t>𝑄</m:t>
                            </m:r>
                          </m:e>
                          <m:sub>
                            <m:r>
                              <a:rPr lang="en-US" b="0" i="1" smtClean="0">
                                <a:latin typeface="Cambria Math" panose="02040503050406030204" pitchFamily="18" charset="0"/>
                                <a:sym typeface="Symbol"/>
                              </a:rPr>
                              <m:t>𝑝</m:t>
                            </m:r>
                          </m:sub>
                        </m:sSub>
                      </m:e>
                    </m:d>
                    <m:r>
                      <a:rPr lang="en-US" b="0" i="1" smtClean="0">
                        <a:latin typeface="Cambria Math" panose="02040503050406030204" pitchFamily="18" charset="0"/>
                        <a:sym typeface="Symbol"/>
                      </a:rPr>
                      <m:t>=</m:t>
                    </m:r>
                    <m:f>
                      <m:fPr>
                        <m:ctrlPr>
                          <a:rPr lang="en-US" b="0" i="1" smtClean="0">
                            <a:latin typeface="Cambria Math" panose="02040503050406030204" pitchFamily="18" charset="0"/>
                            <a:sym typeface="Symbol"/>
                          </a:rPr>
                        </m:ctrlPr>
                      </m:fPr>
                      <m:num>
                        <m:d>
                          <m:dPr>
                            <m:ctrlPr>
                              <a:rPr lang="en-US" b="0" i="1" smtClean="0">
                                <a:latin typeface="Cambria Math" panose="02040503050406030204" pitchFamily="18" charset="0"/>
                                <a:sym typeface="Symbol"/>
                              </a:rPr>
                            </m:ctrlPr>
                          </m:dPr>
                          <m:e>
                            <m:r>
                              <a:rPr lang="en-US" b="0" i="1" smtClean="0">
                                <a:latin typeface="Cambria Math" panose="02040503050406030204" pitchFamily="18" charset="0"/>
                                <a:sym typeface="Symbol"/>
                              </a:rPr>
                              <m:t>𝑝</m:t>
                            </m:r>
                            <m:r>
                              <a:rPr lang="en-US" b="0" i="1" smtClean="0">
                                <a:latin typeface="Cambria Math" panose="02040503050406030204" pitchFamily="18" charset="0"/>
                                <a:sym typeface="Symbol"/>
                              </a:rPr>
                              <m:t>−1</m:t>
                            </m:r>
                          </m:e>
                        </m:d>
                      </m:num>
                      <m:den>
                        <m:r>
                          <a:rPr lang="en-US" b="0" i="1" smtClean="0">
                            <a:latin typeface="Cambria Math" panose="02040503050406030204" pitchFamily="18" charset="0"/>
                            <a:sym typeface="Symbol"/>
                          </a:rPr>
                          <m:t>2</m:t>
                        </m:r>
                      </m:den>
                    </m:f>
                  </m:oMath>
                </a14:m>
                <a:r>
                  <a:rPr lang="en-US" smtClean="0">
                    <a:sym typeface="Symbol"/>
                  </a:rPr>
                  <a:t>  ; </a:t>
                </a:r>
                <a14:m>
                  <m:oMath xmlns:m="http://schemas.openxmlformats.org/officeDocument/2006/math">
                    <m:d>
                      <m:dPr>
                        <m:begChr m:val="|"/>
                        <m:endChr m:val="|"/>
                        <m:ctrlPr>
                          <a:rPr lang="en-US" i="1">
                            <a:latin typeface="Cambria Math" panose="02040503050406030204" pitchFamily="18" charset="0"/>
                            <a:sym typeface="Symbol"/>
                          </a:rPr>
                        </m:ctrlPr>
                      </m:dPr>
                      <m:e>
                        <m:sSub>
                          <m:sSubPr>
                            <m:ctrlPr>
                              <a:rPr lang="en-US" i="1">
                                <a:latin typeface="Cambria Math" panose="02040503050406030204" pitchFamily="18" charset="0"/>
                                <a:sym typeface="Symbol"/>
                              </a:rPr>
                            </m:ctrlPr>
                          </m:sSubPr>
                          <m:e>
                            <m:acc>
                              <m:accPr>
                                <m:chr m:val="̅"/>
                                <m:ctrlPr>
                                  <a:rPr lang="en-US" i="1" smtClean="0">
                                    <a:latin typeface="Cambria Math" panose="02040503050406030204" pitchFamily="18" charset="0"/>
                                    <a:sym typeface="Symbol"/>
                                  </a:rPr>
                                </m:ctrlPr>
                              </m:accPr>
                              <m:e>
                                <m:r>
                                  <a:rPr lang="en-US" b="0" i="1" smtClean="0">
                                    <a:latin typeface="Cambria Math" panose="02040503050406030204" pitchFamily="18" charset="0"/>
                                    <a:sym typeface="Symbol"/>
                                  </a:rPr>
                                  <m:t>𝑄</m:t>
                                </m:r>
                              </m:e>
                            </m:acc>
                          </m:e>
                          <m:sub>
                            <m:r>
                              <a:rPr lang="en-US" i="1">
                                <a:latin typeface="Cambria Math" panose="02040503050406030204" pitchFamily="18" charset="0"/>
                                <a:sym typeface="Symbol"/>
                              </a:rPr>
                              <m:t>𝑝</m:t>
                            </m:r>
                          </m:sub>
                        </m:sSub>
                      </m:e>
                    </m:d>
                    <m:r>
                      <a:rPr lang="en-US" i="1">
                        <a:latin typeface="Cambria Math" panose="02040503050406030204" pitchFamily="18" charset="0"/>
                        <a:sym typeface="Symbol"/>
                      </a:rPr>
                      <m:t>=</m:t>
                    </m:r>
                    <m:f>
                      <m:fPr>
                        <m:ctrlPr>
                          <a:rPr lang="en-US" i="1">
                            <a:latin typeface="Cambria Math" panose="02040503050406030204" pitchFamily="18" charset="0"/>
                            <a:sym typeface="Symbol"/>
                          </a:rPr>
                        </m:ctrlPr>
                      </m:fPr>
                      <m:num>
                        <m:d>
                          <m:dPr>
                            <m:ctrlPr>
                              <a:rPr lang="en-US" i="1">
                                <a:latin typeface="Cambria Math" panose="02040503050406030204" pitchFamily="18" charset="0"/>
                                <a:sym typeface="Symbol"/>
                              </a:rPr>
                            </m:ctrlPr>
                          </m:dPr>
                          <m:e>
                            <m:r>
                              <a:rPr lang="en-US" i="1">
                                <a:latin typeface="Cambria Math" panose="02040503050406030204" pitchFamily="18" charset="0"/>
                                <a:sym typeface="Symbol"/>
                              </a:rPr>
                              <m:t>𝑝</m:t>
                            </m:r>
                            <m:r>
                              <a:rPr lang="en-US" i="1">
                                <a:latin typeface="Cambria Math" panose="02040503050406030204" pitchFamily="18" charset="0"/>
                                <a:sym typeface="Symbol"/>
                              </a:rPr>
                              <m:t>−1</m:t>
                            </m:r>
                          </m:e>
                        </m:d>
                      </m:num>
                      <m:den>
                        <m:r>
                          <a:rPr lang="en-US" i="1">
                            <a:latin typeface="Cambria Math" panose="02040503050406030204" pitchFamily="18" charset="0"/>
                            <a:sym typeface="Symbol"/>
                          </a:rPr>
                          <m:t>2</m:t>
                        </m:r>
                      </m:den>
                    </m:f>
                  </m:oMath>
                </a14:m>
                <a:r>
                  <a:rPr lang="en-US">
                    <a:sym typeface="Symbol"/>
                  </a:rPr>
                  <a:t> </a:t>
                </a:r>
              </a:p>
              <a:p>
                <a:pPr>
                  <a:defRPr/>
                </a:pPr>
                <a:r>
                  <a:rPr lang="en-US" b="1">
                    <a:sym typeface="Symbol"/>
                  </a:rPr>
                  <a:t>Ví dụ: </a:t>
                </a:r>
              </a:p>
              <a:p>
                <a:pPr lvl="1">
                  <a:defRPr/>
                </a:pPr>
                <a:r>
                  <a:rPr lang="en-US">
                    <a:sym typeface="Symbol"/>
                  </a:rPr>
                  <a:t>Cho  = 3 là phần tử sinh của Z</a:t>
                </a:r>
                <a:r>
                  <a:rPr lang="en-US" baseline="30000">
                    <a:sym typeface="Symbol"/>
                  </a:rPr>
                  <a:t>*</a:t>
                </a:r>
                <a:r>
                  <a:rPr lang="en-US" baseline="-25000">
                    <a:sym typeface="Symbol"/>
                  </a:rPr>
                  <a:t>17</a:t>
                </a:r>
                <a:r>
                  <a:rPr lang="en-US">
                    <a:sym typeface="Symbol"/>
                  </a:rPr>
                  <a:t>. </a:t>
                </a:r>
                <a:endParaRPr lang="en-US" baseline="-25000">
                  <a:sym typeface="Symbol"/>
                </a:endParaRPr>
              </a:p>
              <a:p>
                <a:pPr lvl="1">
                  <a:defRPr/>
                </a:pPr>
                <a:r>
                  <a:rPr lang="en-US">
                    <a:sym typeface="Symbol"/>
                  </a:rPr>
                  <a:t>Tìm </a:t>
                </a:r>
                <a14:m>
                  <m:oMath xmlns:m="http://schemas.openxmlformats.org/officeDocument/2006/math">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𝑄</m:t>
                        </m:r>
                      </m:e>
                      <m:sub>
                        <m:r>
                          <a:rPr lang="en-US" b="0" i="1" smtClean="0">
                            <a:latin typeface="Cambria Math" panose="02040503050406030204" pitchFamily="18" charset="0"/>
                            <a:sym typeface="Symbol"/>
                          </a:rPr>
                          <m:t>17</m:t>
                        </m:r>
                      </m:sub>
                    </m:sSub>
                  </m:oMath>
                </a14:m>
                <a:r>
                  <a:rPr lang="en-US" smtClean="0">
                    <a:sym typeface="Symbol"/>
                  </a:rPr>
                  <a:t>, </a:t>
                </a:r>
                <a14:m>
                  <m:oMath xmlns:m="http://schemas.openxmlformats.org/officeDocument/2006/math">
                    <m:sSub>
                      <m:sSubPr>
                        <m:ctrlPr>
                          <a:rPr lang="en-US" i="1" smtClean="0">
                            <a:latin typeface="Cambria Math" panose="02040503050406030204" pitchFamily="18" charset="0"/>
                            <a:sym typeface="Symbol"/>
                          </a:rPr>
                        </m:ctrlPr>
                      </m:sSubPr>
                      <m:e>
                        <m:acc>
                          <m:accPr>
                            <m:chr m:val="̅"/>
                            <m:ctrlPr>
                              <a:rPr lang="en-US" i="1" smtClean="0">
                                <a:latin typeface="Cambria Math" panose="02040503050406030204" pitchFamily="18" charset="0"/>
                                <a:sym typeface="Symbol"/>
                              </a:rPr>
                            </m:ctrlPr>
                          </m:accPr>
                          <m:e>
                            <m:r>
                              <a:rPr lang="en-US" b="0" i="1" smtClean="0">
                                <a:latin typeface="Cambria Math" panose="02040503050406030204" pitchFamily="18" charset="0"/>
                                <a:sym typeface="Symbol"/>
                              </a:rPr>
                              <m:t>𝑄</m:t>
                            </m:r>
                          </m:e>
                        </m:acc>
                      </m:e>
                      <m:sub>
                        <m:r>
                          <a:rPr lang="en-US" b="0" i="1" smtClean="0">
                            <a:latin typeface="Cambria Math" panose="02040503050406030204" pitchFamily="18" charset="0"/>
                            <a:sym typeface="Symbol"/>
                          </a:rPr>
                          <m:t>17</m:t>
                        </m:r>
                      </m:sub>
                    </m:sSub>
                  </m:oMath>
                </a14:m>
                <a:endParaRPr lang="en-US">
                  <a:sym typeface="Symbol"/>
                </a:endParaRPr>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939705"/>
                <a:ext cx="11527972" cy="5673365"/>
              </a:xfrm>
              <a:blipFill>
                <a:blip r:embed="rId2"/>
                <a:stretch>
                  <a:fillRect r="-952"/>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22984730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1086667"/>
                <a:ext cx="11527972" cy="5351078"/>
              </a:xfrm>
            </p:spPr>
            <p:txBody>
              <a:bodyPr/>
              <a:lstStyle/>
              <a:p>
                <a:pPr>
                  <a:defRPr/>
                </a:pPr>
                <a:r>
                  <a:rPr lang="en-US" b="1" smtClean="0"/>
                  <a:t>Định lý:</a:t>
                </a:r>
              </a:p>
              <a:p>
                <a:pPr lvl="1">
                  <a:defRPr/>
                </a:pPr>
                <a:r>
                  <a:rPr lang="en-US" sz="3000"/>
                  <a:t>Cho n = p.q, với p, q là hai số nguyên tố, p ≠ q. Khi đó a </a:t>
                </a:r>
                <a:r>
                  <a:rPr lang="en-US" sz="3000">
                    <a:sym typeface="Symbol"/>
                  </a:rPr>
                  <a:t> Z</a:t>
                </a:r>
                <a:r>
                  <a:rPr lang="en-US" sz="3000" baseline="30000">
                    <a:sym typeface="Symbol"/>
                  </a:rPr>
                  <a:t>*</a:t>
                </a:r>
                <a:r>
                  <a:rPr lang="en-US" sz="3000" baseline="-25000">
                    <a:sym typeface="Symbol"/>
                  </a:rPr>
                  <a:t>p</a:t>
                </a:r>
                <a:r>
                  <a:rPr lang="en-US" sz="3000">
                    <a:sym typeface="Symbol"/>
                  </a:rPr>
                  <a:t> là thặng dư bậc hai theo modulo n nếu và chỉ nếu </a:t>
                </a:r>
                <a:r>
                  <a:rPr lang="en-US" sz="3000"/>
                  <a:t>a </a:t>
                </a:r>
                <a:r>
                  <a:rPr lang="en-US" sz="3000">
                    <a:sym typeface="Symbol"/>
                  </a:rPr>
                  <a:t> Q</a:t>
                </a:r>
                <a:r>
                  <a:rPr lang="en-US" sz="3000" baseline="-25000">
                    <a:sym typeface="Symbol"/>
                  </a:rPr>
                  <a:t>p</a:t>
                </a:r>
                <a:r>
                  <a:rPr lang="en-US" sz="3000">
                    <a:sym typeface="Symbol"/>
                  </a:rPr>
                  <a:t> và </a:t>
                </a:r>
                <a:r>
                  <a:rPr lang="en-US" sz="3000"/>
                  <a:t>a </a:t>
                </a:r>
                <a:r>
                  <a:rPr lang="en-US" sz="3000">
                    <a:sym typeface="Symbol"/>
                  </a:rPr>
                  <a:t> Q</a:t>
                </a:r>
                <a:r>
                  <a:rPr lang="en-US" sz="3000" baseline="-25000">
                    <a:sym typeface="Symbol"/>
                  </a:rPr>
                  <a:t>q</a:t>
                </a:r>
                <a:r>
                  <a:rPr lang="en-US" sz="3000">
                    <a:sym typeface="Symbol"/>
                  </a:rPr>
                  <a:t>.</a:t>
                </a:r>
              </a:p>
              <a:p>
                <a:pPr>
                  <a:defRPr/>
                </a:pPr>
                <a:r>
                  <a:rPr lang="en-US" b="1">
                    <a:sym typeface="Symbol"/>
                  </a:rPr>
                  <a:t>Hệ quả: </a:t>
                </a:r>
                <a:endParaRPr lang="en-US" b="1" smtClean="0">
                  <a:sym typeface="Symbol"/>
                </a:endParaRPr>
              </a:p>
              <a:p>
                <a:pPr marL="152396" indent="0" algn="ctr">
                  <a:buNone/>
                  <a:defRPr/>
                </a:pPr>
                <a14:m>
                  <m:oMath xmlns:m="http://schemas.openxmlformats.org/officeDocument/2006/math">
                    <m:d>
                      <m:dPr>
                        <m:begChr m:val="|"/>
                        <m:endChr m:val="|"/>
                        <m:ctrlPr>
                          <a:rPr lang="en-US" i="1">
                            <a:latin typeface="Cambria Math" panose="02040503050406030204" pitchFamily="18" charset="0"/>
                            <a:sym typeface="Symbol"/>
                          </a:rPr>
                        </m:ctrlPr>
                      </m:dPr>
                      <m:e>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𝑄</m:t>
                            </m:r>
                          </m:e>
                          <m:sub>
                            <m:r>
                              <a:rPr lang="en-US" b="0" i="1" smtClean="0">
                                <a:latin typeface="Cambria Math" panose="02040503050406030204" pitchFamily="18" charset="0"/>
                                <a:sym typeface="Symbol"/>
                              </a:rPr>
                              <m:t>𝑛</m:t>
                            </m:r>
                          </m:sub>
                        </m:sSub>
                      </m:e>
                    </m:d>
                    <m:r>
                      <a:rPr lang="en-US" i="1">
                        <a:latin typeface="Cambria Math" panose="02040503050406030204" pitchFamily="18" charset="0"/>
                        <a:sym typeface="Symbol"/>
                      </a:rPr>
                      <m:t>=</m:t>
                    </m:r>
                    <m:f>
                      <m:fPr>
                        <m:ctrlPr>
                          <a:rPr lang="en-US" i="1">
                            <a:latin typeface="Cambria Math" panose="02040503050406030204" pitchFamily="18" charset="0"/>
                            <a:sym typeface="Symbol"/>
                          </a:rPr>
                        </m:ctrlPr>
                      </m:fPr>
                      <m:num>
                        <m:d>
                          <m:dPr>
                            <m:ctrlPr>
                              <a:rPr lang="en-US" i="1">
                                <a:latin typeface="Cambria Math" panose="02040503050406030204" pitchFamily="18" charset="0"/>
                                <a:sym typeface="Symbol"/>
                              </a:rPr>
                            </m:ctrlPr>
                          </m:dPr>
                          <m:e>
                            <m:r>
                              <a:rPr lang="en-US" i="1">
                                <a:latin typeface="Cambria Math" panose="02040503050406030204" pitchFamily="18" charset="0"/>
                                <a:sym typeface="Symbol"/>
                              </a:rPr>
                              <m:t>𝑝</m:t>
                            </m:r>
                            <m:r>
                              <a:rPr lang="en-US" i="1">
                                <a:latin typeface="Cambria Math" panose="02040503050406030204" pitchFamily="18" charset="0"/>
                                <a:sym typeface="Symbol"/>
                              </a:rPr>
                              <m:t>−1</m:t>
                            </m:r>
                          </m:e>
                        </m:d>
                        <m:r>
                          <a:rPr lang="en-US" b="0" i="1" smtClean="0">
                            <a:latin typeface="Cambria Math" panose="02040503050406030204" pitchFamily="18" charset="0"/>
                            <a:sym typeface="Symbol"/>
                          </a:rPr>
                          <m:t>(</m:t>
                        </m:r>
                        <m:r>
                          <a:rPr lang="en-US" b="0" i="1" smtClean="0">
                            <a:latin typeface="Cambria Math" panose="02040503050406030204" pitchFamily="18" charset="0"/>
                            <a:sym typeface="Symbol"/>
                          </a:rPr>
                          <m:t>𝑞</m:t>
                        </m:r>
                        <m:r>
                          <a:rPr lang="en-US" b="0" i="1" smtClean="0">
                            <a:latin typeface="Cambria Math" panose="02040503050406030204" pitchFamily="18" charset="0"/>
                            <a:sym typeface="Symbol"/>
                          </a:rPr>
                          <m:t>−1)</m:t>
                        </m:r>
                      </m:num>
                      <m:den>
                        <m:r>
                          <a:rPr lang="en-US" b="0" i="1" smtClean="0">
                            <a:latin typeface="Cambria Math" panose="02040503050406030204" pitchFamily="18" charset="0"/>
                            <a:sym typeface="Symbol"/>
                          </a:rPr>
                          <m:t>4</m:t>
                        </m:r>
                      </m:den>
                    </m:f>
                  </m:oMath>
                </a14:m>
                <a:r>
                  <a:rPr lang="en-US">
                    <a:sym typeface="Symbol"/>
                  </a:rPr>
                  <a:t>  ; </a:t>
                </a:r>
                <a14:m>
                  <m:oMath xmlns:m="http://schemas.openxmlformats.org/officeDocument/2006/math">
                    <m:d>
                      <m:dPr>
                        <m:begChr m:val="|"/>
                        <m:endChr m:val="|"/>
                        <m:ctrlPr>
                          <a:rPr lang="en-US" i="1">
                            <a:latin typeface="Cambria Math" panose="02040503050406030204" pitchFamily="18" charset="0"/>
                            <a:sym typeface="Symbol"/>
                          </a:rPr>
                        </m:ctrlPr>
                      </m:dPr>
                      <m:e>
                        <m:sSub>
                          <m:sSubPr>
                            <m:ctrlPr>
                              <a:rPr lang="en-US" i="1">
                                <a:latin typeface="Cambria Math" panose="02040503050406030204" pitchFamily="18" charset="0"/>
                                <a:sym typeface="Symbol"/>
                              </a:rPr>
                            </m:ctrlPr>
                          </m:sSubPr>
                          <m:e>
                            <m:acc>
                              <m:accPr>
                                <m:chr m:val="̅"/>
                                <m:ctrlPr>
                                  <a:rPr lang="en-US" i="1">
                                    <a:latin typeface="Cambria Math" panose="02040503050406030204" pitchFamily="18" charset="0"/>
                                    <a:sym typeface="Symbol"/>
                                  </a:rPr>
                                </m:ctrlPr>
                              </m:accPr>
                              <m:e>
                                <m:r>
                                  <a:rPr lang="en-US" i="1">
                                    <a:latin typeface="Cambria Math" panose="02040503050406030204" pitchFamily="18" charset="0"/>
                                    <a:sym typeface="Symbol"/>
                                  </a:rPr>
                                  <m:t>𝑄</m:t>
                                </m:r>
                              </m:e>
                            </m:acc>
                          </m:e>
                          <m:sub>
                            <m:r>
                              <a:rPr lang="en-US" i="1">
                                <a:latin typeface="Cambria Math" panose="02040503050406030204" pitchFamily="18" charset="0"/>
                                <a:sym typeface="Symbol"/>
                              </a:rPr>
                              <m:t>𝑝</m:t>
                            </m:r>
                          </m:sub>
                        </m:sSub>
                      </m:e>
                    </m:d>
                    <m:r>
                      <a:rPr lang="en-US" i="1">
                        <a:latin typeface="Cambria Math" panose="02040503050406030204" pitchFamily="18" charset="0"/>
                        <a:sym typeface="Symbol"/>
                      </a:rPr>
                      <m:t>=</m:t>
                    </m:r>
                    <m:f>
                      <m:fPr>
                        <m:ctrlPr>
                          <a:rPr lang="en-US" i="1">
                            <a:latin typeface="Cambria Math" panose="02040503050406030204" pitchFamily="18" charset="0"/>
                            <a:sym typeface="Symbol"/>
                          </a:rPr>
                        </m:ctrlPr>
                      </m:fPr>
                      <m:num>
                        <m:r>
                          <a:rPr lang="en-US" b="0" i="1" smtClean="0">
                            <a:latin typeface="Cambria Math" panose="02040503050406030204" pitchFamily="18" charset="0"/>
                            <a:sym typeface="Symbol"/>
                          </a:rPr>
                          <m:t>3</m:t>
                        </m:r>
                        <m:d>
                          <m:dPr>
                            <m:ctrlPr>
                              <a:rPr lang="en-US" i="1">
                                <a:latin typeface="Cambria Math" panose="02040503050406030204" pitchFamily="18" charset="0"/>
                                <a:sym typeface="Symbol"/>
                              </a:rPr>
                            </m:ctrlPr>
                          </m:dPr>
                          <m:e>
                            <m:r>
                              <a:rPr lang="en-US" i="1">
                                <a:latin typeface="Cambria Math" panose="02040503050406030204" pitchFamily="18" charset="0"/>
                                <a:sym typeface="Symbol"/>
                              </a:rPr>
                              <m:t>𝑝</m:t>
                            </m:r>
                            <m:r>
                              <a:rPr lang="en-US" i="1">
                                <a:latin typeface="Cambria Math" panose="02040503050406030204" pitchFamily="18" charset="0"/>
                                <a:sym typeface="Symbol"/>
                              </a:rPr>
                              <m:t>−1</m:t>
                            </m:r>
                          </m:e>
                        </m:d>
                        <m:r>
                          <a:rPr lang="en-US" b="0" i="1" smtClean="0">
                            <a:latin typeface="Cambria Math" panose="02040503050406030204" pitchFamily="18" charset="0"/>
                            <a:sym typeface="Symbol"/>
                          </a:rPr>
                          <m:t>(</m:t>
                        </m:r>
                        <m:r>
                          <a:rPr lang="en-US" b="0" i="1" smtClean="0">
                            <a:latin typeface="Cambria Math" panose="02040503050406030204" pitchFamily="18" charset="0"/>
                            <a:sym typeface="Symbol"/>
                          </a:rPr>
                          <m:t>𝑞</m:t>
                        </m:r>
                        <m:r>
                          <a:rPr lang="en-US" b="0" i="1" smtClean="0">
                            <a:latin typeface="Cambria Math" panose="02040503050406030204" pitchFamily="18" charset="0"/>
                            <a:sym typeface="Symbol"/>
                          </a:rPr>
                          <m:t>−1)</m:t>
                        </m:r>
                      </m:num>
                      <m:den>
                        <m:r>
                          <a:rPr lang="en-US" b="0" i="1" smtClean="0">
                            <a:latin typeface="Cambria Math" panose="02040503050406030204" pitchFamily="18" charset="0"/>
                            <a:sym typeface="Symbol"/>
                          </a:rPr>
                          <m:t>4</m:t>
                        </m:r>
                      </m:den>
                    </m:f>
                  </m:oMath>
                </a14:m>
                <a:r>
                  <a:rPr lang="en-US">
                    <a:sym typeface="Symbol"/>
                  </a:rPr>
                  <a:t> </a:t>
                </a:r>
              </a:p>
              <a:p>
                <a:pPr marL="152396" indent="0">
                  <a:buNone/>
                  <a:defRPr/>
                </a:pPr>
                <a:endParaRPr lang="en-US" b="1"/>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1086667"/>
                <a:ext cx="11527972" cy="5351078"/>
              </a:xfrm>
              <a:blipFill>
                <a:blip r:embed="rId2"/>
                <a:stretch>
                  <a:fillRect r="-212"/>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36856268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886689"/>
                <a:ext cx="11527972" cy="5759040"/>
              </a:xfrm>
            </p:spPr>
            <p:txBody>
              <a:bodyPr/>
              <a:lstStyle/>
              <a:p>
                <a:pPr>
                  <a:defRPr/>
                </a:pPr>
                <a:r>
                  <a:rPr lang="en-US" b="1" smtClean="0"/>
                  <a:t>Định nghĩa căn bậc hai của một số modulo n:</a:t>
                </a:r>
              </a:p>
              <a:p>
                <a:pPr lvl="1">
                  <a:defRPr/>
                </a:pPr>
                <a:r>
                  <a:rPr lang="en-US"/>
                  <a:t>Cho a </a:t>
                </a:r>
                <a:r>
                  <a:rPr lang="en-US">
                    <a:sym typeface="Symbol"/>
                  </a:rPr>
                  <a:t> Q</a:t>
                </a:r>
                <a:r>
                  <a:rPr lang="en-US" baseline="-25000">
                    <a:sym typeface="Symbol"/>
                  </a:rPr>
                  <a:t>n</a:t>
                </a:r>
                <a:r>
                  <a:rPr lang="en-US">
                    <a:sym typeface="Symbol"/>
                  </a:rPr>
                  <a:t>. Nếu x  Z</a:t>
                </a:r>
                <a:r>
                  <a:rPr lang="en-US" baseline="30000">
                    <a:sym typeface="Symbol"/>
                  </a:rPr>
                  <a:t>*</a:t>
                </a:r>
                <a:r>
                  <a:rPr lang="en-US" baseline="-25000">
                    <a:sym typeface="Symbol"/>
                  </a:rPr>
                  <a:t>n</a:t>
                </a:r>
                <a:r>
                  <a:rPr lang="en-US">
                    <a:sym typeface="Symbol"/>
                  </a:rPr>
                  <a:t>. thỏa mãn x</a:t>
                </a:r>
                <a:r>
                  <a:rPr lang="en-US" baseline="30000">
                    <a:sym typeface="Symbol"/>
                  </a:rPr>
                  <a:t>2</a:t>
                </a:r>
                <a:r>
                  <a:rPr lang="en-US">
                    <a:sym typeface="Symbol"/>
                  </a:rPr>
                  <a:t> = a mod n thì x được gọi là căn bậc hai của a mod n.</a:t>
                </a:r>
              </a:p>
              <a:p>
                <a:pPr>
                  <a:defRPr/>
                </a:pPr>
                <a:r>
                  <a:rPr lang="en-US" b="1">
                    <a:sym typeface="Symbol"/>
                  </a:rPr>
                  <a:t>Định lý về số căn bậc hai của một số modulo n:</a:t>
                </a:r>
              </a:p>
              <a:p>
                <a:pPr lvl="1">
                  <a:defRPr/>
                </a:pPr>
                <a:r>
                  <a:rPr lang="en-US">
                    <a:sym typeface="Symbol"/>
                  </a:rPr>
                  <a:t>Cho </a:t>
                </a:r>
                <a14:m>
                  <m:oMath xmlns:m="http://schemas.openxmlformats.org/officeDocument/2006/math">
                    <m:r>
                      <a:rPr lang="en-US" b="0" i="1" smtClean="0">
                        <a:latin typeface="Cambria Math" panose="02040503050406030204" pitchFamily="18" charset="0"/>
                        <a:sym typeface="Symbol"/>
                      </a:rPr>
                      <m:t>𝑛</m:t>
                    </m:r>
                    <m:r>
                      <a:rPr lang="en-US" b="0" i="1" smtClean="0">
                        <a:latin typeface="Cambria Math" panose="02040503050406030204" pitchFamily="18" charset="0"/>
                        <a:sym typeface="Symbol"/>
                      </a:rPr>
                      <m:t>=</m:t>
                    </m:r>
                    <m:sSubSup>
                      <m:sSubSupPr>
                        <m:ctrlPr>
                          <a:rPr lang="en-US" b="0" i="1" smtClean="0">
                            <a:latin typeface="Cambria Math" panose="02040503050406030204" pitchFamily="18" charset="0"/>
                            <a:sym typeface="Symbol"/>
                          </a:rPr>
                        </m:ctrlPr>
                      </m:sSubSupPr>
                      <m:e>
                        <m:r>
                          <a:rPr lang="en-US" b="0" i="1" smtClean="0">
                            <a:latin typeface="Cambria Math" panose="02040503050406030204" pitchFamily="18" charset="0"/>
                            <a:sym typeface="Symbol"/>
                          </a:rPr>
                          <m:t>𝑝</m:t>
                        </m:r>
                      </m:e>
                      <m:sub>
                        <m:r>
                          <a:rPr lang="en-US" b="0" i="1" smtClean="0">
                            <a:latin typeface="Cambria Math" panose="02040503050406030204" pitchFamily="18" charset="0"/>
                            <a:sym typeface="Symbol"/>
                          </a:rPr>
                          <m:t>1</m:t>
                        </m:r>
                      </m:sub>
                      <m:sup>
                        <m:sSub>
                          <m:sSubPr>
                            <m:ctrlPr>
                              <a:rPr lang="en-US" b="0" i="1" smtClean="0">
                                <a:latin typeface="Cambria Math" panose="02040503050406030204" pitchFamily="18" charset="0"/>
                                <a:sym typeface="Symbol"/>
                              </a:rPr>
                            </m:ctrlPr>
                          </m:sSubPr>
                          <m:e>
                            <m:r>
                              <a:rPr lang="en-US" b="0" i="1" smtClean="0">
                                <a:latin typeface="Cambria Math" panose="02040503050406030204" pitchFamily="18" charset="0"/>
                                <a:sym typeface="Symbol"/>
                              </a:rPr>
                              <m:t>𝑒</m:t>
                            </m:r>
                          </m:e>
                          <m:sub>
                            <m:r>
                              <a:rPr lang="en-US" b="0" i="1" smtClean="0">
                                <a:latin typeface="Cambria Math" panose="02040503050406030204" pitchFamily="18" charset="0"/>
                                <a:sym typeface="Symbol"/>
                              </a:rPr>
                              <m:t>1</m:t>
                            </m:r>
                          </m:sub>
                        </m:sSub>
                      </m:sup>
                    </m:sSubSup>
                    <m:r>
                      <a:rPr lang="en-US" b="0" i="1" smtClean="0">
                        <a:latin typeface="Cambria Math" panose="02040503050406030204" pitchFamily="18" charset="0"/>
                        <a:sym typeface="Symbol"/>
                      </a:rPr>
                      <m:t>.</m:t>
                    </m:r>
                    <m:sSubSup>
                      <m:sSubSupPr>
                        <m:ctrlPr>
                          <a:rPr lang="en-US" i="1">
                            <a:latin typeface="Cambria Math" panose="02040503050406030204" pitchFamily="18" charset="0"/>
                            <a:sym typeface="Symbol"/>
                          </a:rPr>
                        </m:ctrlPr>
                      </m:sSubSupPr>
                      <m:e>
                        <m:r>
                          <a:rPr lang="en-US" i="1">
                            <a:latin typeface="Cambria Math" panose="02040503050406030204" pitchFamily="18" charset="0"/>
                            <a:sym typeface="Symbol"/>
                          </a:rPr>
                          <m:t>𝑝</m:t>
                        </m:r>
                      </m:e>
                      <m:sub>
                        <m:r>
                          <a:rPr lang="en-US" b="0" i="1" smtClean="0">
                            <a:latin typeface="Cambria Math" panose="02040503050406030204" pitchFamily="18" charset="0"/>
                            <a:sym typeface="Symbol"/>
                          </a:rPr>
                          <m:t>2</m:t>
                        </m:r>
                      </m:sub>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b="0" i="1" smtClean="0">
                                <a:latin typeface="Cambria Math" panose="02040503050406030204" pitchFamily="18" charset="0"/>
                                <a:sym typeface="Symbol"/>
                              </a:rPr>
                              <m:t>2</m:t>
                            </m:r>
                          </m:sub>
                        </m:sSub>
                      </m:sup>
                    </m:sSubSup>
                    <m:r>
                      <a:rPr lang="en-US" b="0" i="1" smtClean="0">
                        <a:latin typeface="Cambria Math" panose="02040503050406030204" pitchFamily="18" charset="0"/>
                        <a:sym typeface="Symbol"/>
                      </a:rPr>
                      <m:t>…</m:t>
                    </m:r>
                    <m:sSubSup>
                      <m:sSubSupPr>
                        <m:ctrlPr>
                          <a:rPr lang="en-US" i="1">
                            <a:latin typeface="Cambria Math" panose="02040503050406030204" pitchFamily="18" charset="0"/>
                            <a:sym typeface="Symbol"/>
                          </a:rPr>
                        </m:ctrlPr>
                      </m:sSubSupPr>
                      <m:e>
                        <m:r>
                          <a:rPr lang="en-US" i="1">
                            <a:latin typeface="Cambria Math" panose="02040503050406030204" pitchFamily="18" charset="0"/>
                            <a:sym typeface="Symbol"/>
                          </a:rPr>
                          <m:t>𝑝</m:t>
                        </m:r>
                      </m:e>
                      <m:sub>
                        <m:r>
                          <a:rPr lang="en-US" b="0" i="1" smtClean="0">
                            <a:latin typeface="Cambria Math" panose="02040503050406030204" pitchFamily="18" charset="0"/>
                            <a:sym typeface="Symbol"/>
                          </a:rPr>
                          <m:t>𝑘</m:t>
                        </m:r>
                      </m:sub>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b="0" i="1" smtClean="0">
                                <a:latin typeface="Cambria Math" panose="02040503050406030204" pitchFamily="18" charset="0"/>
                                <a:sym typeface="Symbol"/>
                              </a:rPr>
                              <m:t>𝑘</m:t>
                            </m:r>
                          </m:sub>
                        </m:sSub>
                      </m:sup>
                    </m:sSubSup>
                  </m:oMath>
                </a14:m>
                <a:r>
                  <a:rPr lang="en-US">
                    <a:sym typeface="Symbol"/>
                  </a:rPr>
                  <a:t>, trong đó p</a:t>
                </a:r>
                <a:r>
                  <a:rPr lang="en-US" baseline="-25000">
                    <a:sym typeface="Symbol"/>
                  </a:rPr>
                  <a:t>i</a:t>
                </a:r>
                <a:r>
                  <a:rPr lang="en-US">
                    <a:sym typeface="Symbol"/>
                  </a:rPr>
                  <a:t> là các số nguyên tố lẻ phân biệt và e</a:t>
                </a:r>
                <a:r>
                  <a:rPr lang="en-US" baseline="-25000">
                    <a:sym typeface="Symbol"/>
                  </a:rPr>
                  <a:t>i</a:t>
                </a:r>
                <a:r>
                  <a:rPr lang="en-US">
                    <a:sym typeface="Symbol"/>
                  </a:rPr>
                  <a:t>  1. Nếu a  Q</a:t>
                </a:r>
                <a:r>
                  <a:rPr lang="en-US" baseline="-25000">
                    <a:sym typeface="Symbol"/>
                  </a:rPr>
                  <a:t>n</a:t>
                </a:r>
                <a:r>
                  <a:rPr lang="en-US">
                    <a:sym typeface="Symbol"/>
                  </a:rPr>
                  <a:t> thì có đúng </a:t>
                </a:r>
                <a:r>
                  <a:rPr lang="en-US">
                    <a:solidFill>
                      <a:srgbClr val="FF0000"/>
                    </a:solidFill>
                    <a:effectLst>
                      <a:outerShdw blurRad="38100" dist="38100" dir="2700000" algn="tl">
                        <a:srgbClr val="000000">
                          <a:alpha val="43137"/>
                        </a:srgbClr>
                      </a:outerShdw>
                    </a:effectLst>
                    <a:sym typeface="Symbol"/>
                  </a:rPr>
                  <a:t>2</a:t>
                </a:r>
                <a:r>
                  <a:rPr lang="en-US" baseline="30000">
                    <a:solidFill>
                      <a:srgbClr val="FF0000"/>
                    </a:solidFill>
                    <a:effectLst>
                      <a:outerShdw blurRad="38100" dist="38100" dir="2700000" algn="tl">
                        <a:srgbClr val="000000">
                          <a:alpha val="43137"/>
                        </a:srgbClr>
                      </a:outerShdw>
                    </a:effectLst>
                    <a:sym typeface="Symbol"/>
                  </a:rPr>
                  <a:t>k</a:t>
                </a:r>
                <a:r>
                  <a:rPr lang="en-US">
                    <a:solidFill>
                      <a:srgbClr val="FF0000"/>
                    </a:solidFill>
                    <a:effectLst>
                      <a:outerShdw blurRad="38100" dist="38100" dir="2700000" algn="tl">
                        <a:srgbClr val="000000">
                          <a:alpha val="43137"/>
                        </a:srgbClr>
                      </a:outerShdw>
                    </a:effectLst>
                    <a:sym typeface="Symbol"/>
                  </a:rPr>
                  <a:t> căn bậc hai </a:t>
                </a:r>
                <a:r>
                  <a:rPr lang="en-US">
                    <a:sym typeface="Symbol"/>
                  </a:rPr>
                  <a:t>khác nhau theo modulo n</a:t>
                </a:r>
              </a:p>
              <a:p>
                <a:pPr>
                  <a:defRPr/>
                </a:pPr>
                <a:r>
                  <a:rPr lang="en-US" b="1">
                    <a:sym typeface="Symbol"/>
                  </a:rPr>
                  <a:t>Ví dụ</a:t>
                </a:r>
                <a:r>
                  <a:rPr lang="en-US" b="1" smtClean="0">
                    <a:sym typeface="Symbol"/>
                  </a:rPr>
                  <a:t>: </a:t>
                </a:r>
                <a:r>
                  <a:rPr lang="en-US" smtClean="0">
                    <a:sym typeface="Symbol"/>
                  </a:rPr>
                  <a:t>Tìm </a:t>
                </a:r>
                <a:r>
                  <a:rPr lang="en-US">
                    <a:sym typeface="Symbol"/>
                  </a:rPr>
                  <a:t>các căn bậc hai của 4 mod 15? </a:t>
                </a:r>
                <a:r>
                  <a:rPr lang="en-US" smtClean="0">
                    <a:sym typeface="Symbol"/>
                  </a:rPr>
                  <a:t>1 </a:t>
                </a:r>
                <a:r>
                  <a:rPr lang="en-US">
                    <a:sym typeface="Symbol"/>
                  </a:rPr>
                  <a:t>mod 15? </a:t>
                </a:r>
                <a:endParaRPr lang="en-US" smtClean="0">
                  <a:sym typeface="Symbol"/>
                </a:endParaRPr>
              </a:p>
              <a:p>
                <a:pPr lvl="1">
                  <a:defRPr/>
                </a:pPr>
                <a:r>
                  <a:rPr lang="en-US" smtClean="0">
                    <a:sym typeface="Symbol"/>
                  </a:rPr>
                  <a:t>Căn bậc hai của 4 mod 15 là: 2, 13, 7, 8</a:t>
                </a:r>
              </a:p>
              <a:p>
                <a:pPr lvl="1">
                  <a:defRPr/>
                </a:pPr>
                <a:r>
                  <a:rPr lang="en-US">
                    <a:sym typeface="Symbol"/>
                  </a:rPr>
                  <a:t>Căn bậc hai của 4 mod 15 là: </a:t>
                </a:r>
                <a:r>
                  <a:rPr lang="en-US" smtClean="0">
                    <a:sym typeface="Symbol"/>
                  </a:rPr>
                  <a:t>1, 14, 4, 11 </a:t>
                </a:r>
                <a:endParaRPr lang="en-US">
                  <a:sym typeface="Symbol"/>
                </a:endParaRPr>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886689"/>
                <a:ext cx="11527972" cy="5759040"/>
              </a:xfrm>
              <a:blipFill>
                <a:blip r:embed="rId4"/>
                <a:stretch>
                  <a:fillRect r="-1269" b="-2116"/>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358808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1086667"/>
                <a:ext cx="11527972" cy="5351078"/>
              </a:xfrm>
            </p:spPr>
            <p:txBody>
              <a:bodyPr/>
              <a:lstStyle/>
              <a:p>
                <a:pPr>
                  <a:lnSpc>
                    <a:spcPct val="100000"/>
                  </a:lnSpc>
                  <a:defRPr/>
                </a:pPr>
                <a:r>
                  <a:rPr lang="en-US" b="1" smtClean="0"/>
                  <a:t>Ký hiệu Legendre và Jacobi:</a:t>
                </a:r>
              </a:p>
              <a:p>
                <a:pPr lvl="1">
                  <a:lnSpc>
                    <a:spcPct val="100000"/>
                  </a:lnSpc>
                  <a:defRPr/>
                </a:pPr>
                <a:r>
                  <a:rPr lang="en-US" smtClean="0">
                    <a:solidFill>
                      <a:schemeClr val="tx1"/>
                    </a:solidFill>
                    <a:effectLst>
                      <a:outerShdw blurRad="38100" dist="38100" dir="2700000" algn="tl">
                        <a:srgbClr val="000000">
                          <a:alpha val="43137"/>
                        </a:srgbClr>
                      </a:outerShdw>
                    </a:effectLst>
                  </a:rPr>
                  <a:t>Định nghĩa:  </a:t>
                </a:r>
                <a:r>
                  <a:rPr lang="en-US">
                    <a:solidFill>
                      <a:schemeClr val="tx1"/>
                    </a:solidFill>
                  </a:rPr>
                  <a:t>p là số nguyên tố lẻ, a là số nguyên. KH Legendre </a:t>
                </a:r>
                <a14:m>
                  <m:oMath xmlns:m="http://schemas.openxmlformats.org/officeDocument/2006/math">
                    <m:d>
                      <m:dPr>
                        <m:ctrlPr>
                          <a:rPr lang="en-US" i="1" smtClean="0">
                            <a:solidFill>
                              <a:schemeClr val="tx1"/>
                            </a:solidFill>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𝑎</m:t>
                            </m:r>
                          </m:num>
                          <m:den>
                            <m:r>
                              <a:rPr lang="en-US" b="0" i="1" smtClean="0">
                                <a:solidFill>
                                  <a:schemeClr val="tx1"/>
                                </a:solidFill>
                                <a:latin typeface="Cambria Math" panose="02040503050406030204" pitchFamily="18" charset="0"/>
                              </a:rPr>
                              <m:t>𝑝</m:t>
                            </m:r>
                          </m:den>
                        </m:f>
                      </m:e>
                    </m:d>
                  </m:oMath>
                </a14:m>
                <a:r>
                  <a:rPr lang="en-US" smtClean="0">
                    <a:solidFill>
                      <a:schemeClr val="tx1"/>
                    </a:solidFill>
                  </a:rPr>
                  <a:t>       </a:t>
                </a:r>
                <a:r>
                  <a:rPr lang="en-US">
                    <a:solidFill>
                      <a:schemeClr val="tx1"/>
                    </a:solidFill>
                  </a:rPr>
                  <a:t>được xác định như sau</a:t>
                </a:r>
                <a:r>
                  <a:rPr lang="en-US" smtClean="0">
                    <a:solidFill>
                      <a:schemeClr val="tx1"/>
                    </a:solidFill>
                  </a:rPr>
                  <a:t>:</a:t>
                </a:r>
              </a:p>
              <a:p>
                <a:pPr lvl="1">
                  <a:lnSpc>
                    <a:spcPct val="100000"/>
                  </a:lnSpc>
                  <a:defRPr/>
                </a:pPr>
                <a:endParaRPr lang="en-US"/>
              </a:p>
              <a:p>
                <a:pPr lvl="1">
                  <a:lnSpc>
                    <a:spcPct val="100000"/>
                  </a:lnSpc>
                  <a:defRPr/>
                </a:pPr>
                <a:endParaRPr lang="en-US" smtClean="0"/>
              </a:p>
              <a:p>
                <a:pPr lvl="1">
                  <a:lnSpc>
                    <a:spcPct val="100000"/>
                  </a:lnSpc>
                  <a:defRPr/>
                </a:pPr>
                <a:endParaRPr lang="en-US"/>
              </a:p>
              <a:p>
                <a:pPr lvl="1">
                  <a:lnSpc>
                    <a:spcPct val="100000"/>
                  </a:lnSpc>
                  <a:defRPr/>
                </a:pPr>
                <a:endParaRPr lang="en-US" smtClean="0"/>
              </a:p>
              <a:p>
                <a:pPr lvl="1">
                  <a:lnSpc>
                    <a:spcPct val="100000"/>
                  </a:lnSpc>
                  <a:defRPr/>
                </a:pPr>
                <a:r>
                  <a:rPr lang="en-US"/>
                  <a:t>Các tính chất ký hiệu Legendre: SGK (T112)</a:t>
                </a:r>
              </a:p>
              <a:p>
                <a:pPr lvl="1">
                  <a:lnSpc>
                    <a:spcPct val="100000"/>
                  </a:lnSpc>
                  <a:defRPr/>
                </a:pPr>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1086667"/>
                <a:ext cx="11527972" cy="5351078"/>
              </a:xfrm>
              <a:blipFill>
                <a:blip r:embed="rId2"/>
                <a:stretch>
                  <a:fillRect t="-569"/>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pic>
        <p:nvPicPr>
          <p:cNvPr id="5" name="Picture 4"/>
          <p:cNvPicPr>
            <a:picLocks noChangeAspect="1"/>
          </p:cNvPicPr>
          <p:nvPr/>
        </p:nvPicPr>
        <p:blipFill>
          <a:blip r:embed="rId3"/>
          <a:stretch>
            <a:fillRect/>
          </a:stretch>
        </p:blipFill>
        <p:spPr>
          <a:xfrm>
            <a:off x="4095004" y="3010615"/>
            <a:ext cx="3076575" cy="1495425"/>
          </a:xfrm>
          <a:prstGeom prst="rect">
            <a:avLst/>
          </a:prstGeom>
        </p:spPr>
      </p:pic>
    </p:spTree>
    <p:extLst>
      <p:ext uri="{BB962C8B-B14F-4D97-AF65-F5344CB8AC3E}">
        <p14:creationId xmlns:p14="http://schemas.microsoft.com/office/powerpoint/2010/main" val="33036240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1086667"/>
                <a:ext cx="11527972" cy="5351078"/>
              </a:xfrm>
            </p:spPr>
            <p:txBody>
              <a:bodyPr/>
              <a:lstStyle/>
              <a:p>
                <a:pPr>
                  <a:defRPr/>
                </a:pPr>
                <a:r>
                  <a:rPr lang="en-US" b="1" smtClean="0"/>
                  <a:t>Định nghĩa:</a:t>
                </a:r>
              </a:p>
              <a:p>
                <a:pPr lvl="1">
                  <a:defRPr/>
                </a:pPr>
                <a:r>
                  <a:rPr lang="en-US"/>
                  <a:t>Cho n </a:t>
                </a:r>
                <a:r>
                  <a:rPr lang="en-US">
                    <a:sym typeface="Symbol"/>
                  </a:rPr>
                  <a:t> 3 là các số nguyên lẻ có phân tích:            </a:t>
                </a:r>
              </a:p>
              <a:p>
                <a:pPr marL="457200" lvl="1" indent="0">
                  <a:buNone/>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Symbol"/>
                        </a:rPr>
                        <m:t>𝑛</m:t>
                      </m:r>
                      <m:r>
                        <a:rPr lang="en-US" i="1">
                          <a:latin typeface="Cambria Math" panose="02040503050406030204" pitchFamily="18" charset="0"/>
                          <a:sym typeface="Symbol"/>
                        </a:rPr>
                        <m:t>=</m:t>
                      </m:r>
                      <m:sSubSup>
                        <m:sSubSupPr>
                          <m:ctrlPr>
                            <a:rPr lang="en-US" i="1">
                              <a:latin typeface="Cambria Math" panose="02040503050406030204" pitchFamily="18" charset="0"/>
                              <a:sym typeface="Symbol"/>
                            </a:rPr>
                          </m:ctrlPr>
                        </m:sSubSupPr>
                        <m:e>
                          <m:r>
                            <a:rPr lang="en-US" i="1">
                              <a:latin typeface="Cambria Math" panose="02040503050406030204" pitchFamily="18" charset="0"/>
                              <a:sym typeface="Symbol"/>
                            </a:rPr>
                            <m:t>𝑝</m:t>
                          </m:r>
                        </m:e>
                        <m:sub>
                          <m:r>
                            <a:rPr lang="en-US" i="1">
                              <a:latin typeface="Cambria Math" panose="02040503050406030204" pitchFamily="18" charset="0"/>
                              <a:sym typeface="Symbol"/>
                            </a:rPr>
                            <m:t>1</m:t>
                          </m:r>
                        </m:sub>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1</m:t>
                              </m:r>
                            </m:sub>
                          </m:sSub>
                        </m:sup>
                      </m:sSubSup>
                      <m:r>
                        <a:rPr lang="en-US" i="1">
                          <a:latin typeface="Cambria Math" panose="02040503050406030204" pitchFamily="18" charset="0"/>
                          <a:sym typeface="Symbol"/>
                        </a:rPr>
                        <m:t>.</m:t>
                      </m:r>
                      <m:sSubSup>
                        <m:sSubSupPr>
                          <m:ctrlPr>
                            <a:rPr lang="en-US" i="1">
                              <a:latin typeface="Cambria Math" panose="02040503050406030204" pitchFamily="18" charset="0"/>
                              <a:sym typeface="Symbol"/>
                            </a:rPr>
                          </m:ctrlPr>
                        </m:sSubSupPr>
                        <m:e>
                          <m:r>
                            <a:rPr lang="en-US" i="1">
                              <a:latin typeface="Cambria Math" panose="02040503050406030204" pitchFamily="18" charset="0"/>
                              <a:sym typeface="Symbol"/>
                            </a:rPr>
                            <m:t>𝑝</m:t>
                          </m:r>
                        </m:e>
                        <m:sub>
                          <m:r>
                            <a:rPr lang="en-US" i="1">
                              <a:latin typeface="Cambria Math" panose="02040503050406030204" pitchFamily="18" charset="0"/>
                              <a:sym typeface="Symbol"/>
                            </a:rPr>
                            <m:t>2</m:t>
                          </m:r>
                        </m:sub>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2</m:t>
                              </m:r>
                            </m:sub>
                          </m:sSub>
                        </m:sup>
                      </m:sSubSup>
                      <m:r>
                        <a:rPr lang="en-US" i="1">
                          <a:latin typeface="Cambria Math" panose="02040503050406030204" pitchFamily="18" charset="0"/>
                          <a:sym typeface="Symbol"/>
                        </a:rPr>
                        <m:t>…</m:t>
                      </m:r>
                      <m:sSubSup>
                        <m:sSubSupPr>
                          <m:ctrlPr>
                            <a:rPr lang="en-US" i="1">
                              <a:latin typeface="Cambria Math" panose="02040503050406030204" pitchFamily="18" charset="0"/>
                              <a:sym typeface="Symbol"/>
                            </a:rPr>
                          </m:ctrlPr>
                        </m:sSubSupPr>
                        <m:e>
                          <m:r>
                            <a:rPr lang="en-US" i="1">
                              <a:latin typeface="Cambria Math" panose="02040503050406030204" pitchFamily="18" charset="0"/>
                              <a:sym typeface="Symbol"/>
                            </a:rPr>
                            <m:t>𝑝</m:t>
                          </m:r>
                        </m:e>
                        <m:sub>
                          <m:r>
                            <a:rPr lang="en-US" i="1">
                              <a:latin typeface="Cambria Math" panose="02040503050406030204" pitchFamily="18" charset="0"/>
                              <a:sym typeface="Symbol"/>
                            </a:rPr>
                            <m:t>𝑘</m:t>
                          </m:r>
                        </m:sub>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𝑘</m:t>
                              </m:r>
                            </m:sub>
                          </m:sSub>
                        </m:sup>
                      </m:sSubSup>
                    </m:oMath>
                  </m:oMathPara>
                </a14:m>
                <a:endParaRPr lang="en-US">
                  <a:sym typeface="Symbol"/>
                </a:endParaRPr>
              </a:p>
              <a:p>
                <a:pPr marL="457200" lvl="1" indent="0">
                  <a:buNone/>
                  <a:defRPr/>
                </a:pPr>
                <a:r>
                  <a:rPr lang="en-US">
                    <a:sym typeface="Symbol"/>
                  </a:rPr>
                  <a:t>Khi đó KH Jacobi </a:t>
                </a:r>
                <a14:m>
                  <m:oMath xmlns:m="http://schemas.openxmlformats.org/officeDocument/2006/math">
                    <m:d>
                      <m:dPr>
                        <m:ctrlPr>
                          <a:rPr lang="en-US" i="1" smtClean="0">
                            <a:latin typeface="Cambria Math" panose="02040503050406030204" pitchFamily="18" charset="0"/>
                            <a:sym typeface="Symbol"/>
                          </a:rPr>
                        </m:ctrlPr>
                      </m:dPr>
                      <m:e>
                        <m:f>
                          <m:fPr>
                            <m:ctrlPr>
                              <a:rPr lang="en-US" i="1" smtClean="0">
                                <a:latin typeface="Cambria Math" panose="02040503050406030204" pitchFamily="18" charset="0"/>
                                <a:sym typeface="Symbol"/>
                              </a:rPr>
                            </m:ctrlPr>
                          </m:fPr>
                          <m:num>
                            <m:r>
                              <a:rPr lang="en-US" b="0" i="1" smtClean="0">
                                <a:latin typeface="Cambria Math" panose="02040503050406030204" pitchFamily="18" charset="0"/>
                                <a:sym typeface="Symbol"/>
                              </a:rPr>
                              <m:t>𝑎</m:t>
                            </m:r>
                          </m:num>
                          <m:den>
                            <m:r>
                              <a:rPr lang="en-US" b="0" i="1" smtClean="0">
                                <a:latin typeface="Cambria Math" panose="02040503050406030204" pitchFamily="18" charset="0"/>
                                <a:sym typeface="Symbol"/>
                              </a:rPr>
                              <m:t>𝑛</m:t>
                            </m:r>
                          </m:den>
                        </m:f>
                      </m:e>
                    </m:d>
                    <m:r>
                      <a:rPr lang="en-US" b="0" i="0" smtClean="0">
                        <a:latin typeface="Cambria Math" panose="02040503050406030204" pitchFamily="18" charset="0"/>
                        <a:sym typeface="Symbol"/>
                      </a:rPr>
                      <m:t> </m:t>
                    </m:r>
                  </m:oMath>
                </a14:m>
                <a:r>
                  <a:rPr lang="en-US" smtClean="0">
                    <a:sym typeface="Symbol"/>
                  </a:rPr>
                  <a:t>được </a:t>
                </a:r>
                <a:r>
                  <a:rPr lang="en-US">
                    <a:sym typeface="Symbol"/>
                  </a:rPr>
                  <a:t>định nghĩa là:</a:t>
                </a:r>
              </a:p>
              <a:p>
                <a:pPr marL="457200" lvl="1" indent="0">
                  <a:buNone/>
                  <a:defRPr/>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sym typeface="Symbol"/>
                            </a:rPr>
                          </m:ctrlPr>
                        </m:dPr>
                        <m:e>
                          <m:f>
                            <m:fPr>
                              <m:ctrlPr>
                                <a:rPr lang="en-US" i="1" smtClean="0">
                                  <a:latin typeface="Cambria Math" panose="02040503050406030204" pitchFamily="18" charset="0"/>
                                  <a:sym typeface="Symbol"/>
                                </a:rPr>
                              </m:ctrlPr>
                            </m:fPr>
                            <m:num>
                              <m:r>
                                <a:rPr lang="en-US" b="0" i="1" smtClean="0">
                                  <a:latin typeface="Cambria Math" panose="02040503050406030204" pitchFamily="18" charset="0"/>
                                  <a:sym typeface="Symbol"/>
                                </a:rPr>
                                <m:t>𝑎</m:t>
                              </m:r>
                            </m:num>
                            <m:den>
                              <m:r>
                                <a:rPr lang="en-US" b="0" i="1" smtClean="0">
                                  <a:latin typeface="Cambria Math" panose="02040503050406030204" pitchFamily="18" charset="0"/>
                                  <a:sym typeface="Symbol"/>
                                </a:rPr>
                                <m:t>𝑛</m:t>
                              </m:r>
                            </m:den>
                          </m:f>
                        </m:e>
                      </m:d>
                      <m:r>
                        <a:rPr lang="en-US" b="0" i="1" smtClean="0">
                          <a:latin typeface="Cambria Math" panose="02040503050406030204" pitchFamily="18" charset="0"/>
                          <a:sym typeface="Symbol"/>
                        </a:rPr>
                        <m:t>=</m:t>
                      </m:r>
                      <m:sSup>
                        <m:sSupPr>
                          <m:ctrlPr>
                            <a:rPr lang="en-US" i="1">
                              <a:latin typeface="Cambria Math" panose="02040503050406030204" pitchFamily="18" charset="0"/>
                              <a:sym typeface="Symbol"/>
                            </a:rPr>
                          </m:ctrlPr>
                        </m:sSupPr>
                        <m:e>
                          <m:d>
                            <m:dPr>
                              <m:ctrlPr>
                                <a:rPr lang="en-US" i="1">
                                  <a:latin typeface="Cambria Math" panose="02040503050406030204" pitchFamily="18" charset="0"/>
                                  <a:sym typeface="Symbol"/>
                                </a:rPr>
                              </m:ctrlPr>
                            </m:dPr>
                            <m:e>
                              <m:f>
                                <m:fPr>
                                  <m:ctrlPr>
                                    <a:rPr lang="en-US" i="1">
                                      <a:latin typeface="Cambria Math" panose="02040503050406030204" pitchFamily="18" charset="0"/>
                                      <a:sym typeface="Symbol"/>
                                    </a:rPr>
                                  </m:ctrlPr>
                                </m:fPr>
                                <m:num>
                                  <m:r>
                                    <a:rPr lang="en-US" i="1">
                                      <a:latin typeface="Cambria Math" panose="02040503050406030204" pitchFamily="18" charset="0"/>
                                      <a:sym typeface="Symbol"/>
                                    </a:rPr>
                                    <m:t>𝑎</m:t>
                                  </m:r>
                                </m:num>
                                <m:den>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𝑝</m:t>
                                      </m:r>
                                    </m:e>
                                    <m:sub>
                                      <m:r>
                                        <a:rPr lang="en-US" i="1">
                                          <a:latin typeface="Cambria Math" panose="02040503050406030204" pitchFamily="18" charset="0"/>
                                          <a:sym typeface="Symbol"/>
                                        </a:rPr>
                                        <m:t>1</m:t>
                                      </m:r>
                                    </m:sub>
                                  </m:sSub>
                                </m:den>
                              </m:f>
                            </m:e>
                          </m:d>
                        </m:e>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1</m:t>
                              </m:r>
                            </m:sub>
                          </m:sSub>
                        </m:sup>
                      </m:sSup>
                      <m:r>
                        <a:rPr lang="en-US" i="1">
                          <a:latin typeface="Cambria Math" panose="02040503050406030204" pitchFamily="18" charset="0"/>
                          <a:sym typeface="Symbol"/>
                        </a:rPr>
                        <m:t>.</m:t>
                      </m:r>
                      <m:sSup>
                        <m:sSupPr>
                          <m:ctrlPr>
                            <a:rPr lang="en-US" i="1">
                              <a:latin typeface="Cambria Math" panose="02040503050406030204" pitchFamily="18" charset="0"/>
                              <a:sym typeface="Symbol"/>
                            </a:rPr>
                          </m:ctrlPr>
                        </m:sSupPr>
                        <m:e>
                          <m:d>
                            <m:dPr>
                              <m:ctrlPr>
                                <a:rPr lang="en-US" i="1">
                                  <a:latin typeface="Cambria Math" panose="02040503050406030204" pitchFamily="18" charset="0"/>
                                  <a:sym typeface="Symbol"/>
                                </a:rPr>
                              </m:ctrlPr>
                            </m:dPr>
                            <m:e>
                              <m:f>
                                <m:fPr>
                                  <m:ctrlPr>
                                    <a:rPr lang="en-US" i="1">
                                      <a:latin typeface="Cambria Math" panose="02040503050406030204" pitchFamily="18" charset="0"/>
                                      <a:sym typeface="Symbol"/>
                                    </a:rPr>
                                  </m:ctrlPr>
                                </m:fPr>
                                <m:num>
                                  <m:r>
                                    <a:rPr lang="en-US" i="1">
                                      <a:latin typeface="Cambria Math" panose="02040503050406030204" pitchFamily="18" charset="0"/>
                                      <a:sym typeface="Symbol"/>
                                    </a:rPr>
                                    <m:t>𝑎</m:t>
                                  </m:r>
                                </m:num>
                                <m:den>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𝑝</m:t>
                                      </m:r>
                                    </m:e>
                                    <m:sub>
                                      <m:r>
                                        <a:rPr lang="en-US" i="1">
                                          <a:latin typeface="Cambria Math" panose="02040503050406030204" pitchFamily="18" charset="0"/>
                                          <a:sym typeface="Symbol"/>
                                        </a:rPr>
                                        <m:t>2</m:t>
                                      </m:r>
                                    </m:sub>
                                  </m:sSub>
                                </m:den>
                              </m:f>
                            </m:e>
                          </m:d>
                        </m:e>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2</m:t>
                              </m:r>
                            </m:sub>
                          </m:sSub>
                        </m:sup>
                      </m:sSup>
                      <m:r>
                        <a:rPr lang="en-US" i="1">
                          <a:latin typeface="Cambria Math" panose="02040503050406030204" pitchFamily="18" charset="0"/>
                          <a:sym typeface="Symbol"/>
                        </a:rPr>
                        <m:t>…</m:t>
                      </m:r>
                      <m:sSup>
                        <m:sSupPr>
                          <m:ctrlPr>
                            <a:rPr lang="en-US" i="1">
                              <a:latin typeface="Cambria Math" panose="02040503050406030204" pitchFamily="18" charset="0"/>
                              <a:sym typeface="Symbol"/>
                            </a:rPr>
                          </m:ctrlPr>
                        </m:sSupPr>
                        <m:e>
                          <m:d>
                            <m:dPr>
                              <m:ctrlPr>
                                <a:rPr lang="en-US" i="1">
                                  <a:latin typeface="Cambria Math" panose="02040503050406030204" pitchFamily="18" charset="0"/>
                                  <a:sym typeface="Symbol"/>
                                </a:rPr>
                              </m:ctrlPr>
                            </m:dPr>
                            <m:e>
                              <m:f>
                                <m:fPr>
                                  <m:ctrlPr>
                                    <a:rPr lang="en-US" i="1">
                                      <a:latin typeface="Cambria Math" panose="02040503050406030204" pitchFamily="18" charset="0"/>
                                      <a:sym typeface="Symbol"/>
                                    </a:rPr>
                                  </m:ctrlPr>
                                </m:fPr>
                                <m:num>
                                  <m:r>
                                    <a:rPr lang="en-US" i="1">
                                      <a:latin typeface="Cambria Math" panose="02040503050406030204" pitchFamily="18" charset="0"/>
                                      <a:sym typeface="Symbol"/>
                                    </a:rPr>
                                    <m:t>𝑎</m:t>
                                  </m:r>
                                </m:num>
                                <m:den>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𝑝</m:t>
                                      </m:r>
                                    </m:e>
                                    <m:sub>
                                      <m:r>
                                        <a:rPr lang="en-US" i="1">
                                          <a:latin typeface="Cambria Math" panose="02040503050406030204" pitchFamily="18" charset="0"/>
                                          <a:sym typeface="Symbol"/>
                                        </a:rPr>
                                        <m:t>𝑘</m:t>
                                      </m:r>
                                    </m:sub>
                                  </m:sSub>
                                </m:den>
                              </m:f>
                            </m:e>
                          </m:d>
                        </m:e>
                        <m:sup>
                          <m:sSub>
                            <m:sSubPr>
                              <m:ctrlPr>
                                <a:rPr lang="en-US" i="1">
                                  <a:latin typeface="Cambria Math" panose="02040503050406030204" pitchFamily="18" charset="0"/>
                                  <a:sym typeface="Symbol"/>
                                </a:rPr>
                              </m:ctrlPr>
                            </m:sSubPr>
                            <m:e>
                              <m:r>
                                <a:rPr lang="en-US" i="1">
                                  <a:latin typeface="Cambria Math" panose="02040503050406030204" pitchFamily="18" charset="0"/>
                                  <a:sym typeface="Symbol"/>
                                </a:rPr>
                                <m:t>𝑒</m:t>
                              </m:r>
                            </m:e>
                            <m:sub>
                              <m:r>
                                <a:rPr lang="en-US" i="1">
                                  <a:latin typeface="Cambria Math" panose="02040503050406030204" pitchFamily="18" charset="0"/>
                                  <a:sym typeface="Symbol"/>
                                </a:rPr>
                                <m:t>𝑘</m:t>
                              </m:r>
                            </m:sub>
                          </m:sSub>
                        </m:sup>
                      </m:sSup>
                    </m:oMath>
                  </m:oMathPara>
                </a14:m>
                <a:endParaRPr lang="en-US">
                  <a:sym typeface="Symbol"/>
                </a:endParaRPr>
              </a:p>
              <a:p>
                <a:pPr marL="457200" lvl="1" indent="0">
                  <a:buNone/>
                  <a:defRPr/>
                </a:pPr>
                <a:r>
                  <a:rPr lang="en-US" smtClean="0">
                    <a:sym typeface="Symbol"/>
                  </a:rPr>
                  <a:t>Ta </a:t>
                </a:r>
                <a:r>
                  <a:rPr lang="en-US">
                    <a:sym typeface="Symbol"/>
                  </a:rPr>
                  <a:t>thấy rằng nếu n là số nguyên tố thì KH Jacobi chính là kí hiệu Legendre.</a:t>
                </a:r>
                <a:endParaRPr lang="en-US"/>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1086667"/>
                <a:ext cx="11527972"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2990143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1384364" y="195922"/>
            <a:ext cx="9490465" cy="1161305"/>
          </a:xfrm>
          <a:custGeom>
            <a:avLst/>
            <a:gdLst>
              <a:gd name="connsiteX0" fmla="*/ 0 w 9490465"/>
              <a:gd name="connsiteY0" fmla="*/ 116131 h 1161305"/>
              <a:gd name="connsiteX1" fmla="*/ 116131 w 9490465"/>
              <a:gd name="connsiteY1" fmla="*/ 0 h 1161305"/>
              <a:gd name="connsiteX2" fmla="*/ 9374335 w 9490465"/>
              <a:gd name="connsiteY2" fmla="*/ 0 h 1161305"/>
              <a:gd name="connsiteX3" fmla="*/ 9490466 w 9490465"/>
              <a:gd name="connsiteY3" fmla="*/ 116131 h 1161305"/>
              <a:gd name="connsiteX4" fmla="*/ 9490465 w 9490465"/>
              <a:gd name="connsiteY4" fmla="*/ 1045175 h 1161305"/>
              <a:gd name="connsiteX5" fmla="*/ 9374334 w 9490465"/>
              <a:gd name="connsiteY5" fmla="*/ 1161306 h 1161305"/>
              <a:gd name="connsiteX6" fmla="*/ 116131 w 9490465"/>
              <a:gd name="connsiteY6" fmla="*/ 1161305 h 1161305"/>
              <a:gd name="connsiteX7" fmla="*/ 0 w 9490465"/>
              <a:gd name="connsiteY7" fmla="*/ 1045174 h 1161305"/>
              <a:gd name="connsiteX8" fmla="*/ 0 w 9490465"/>
              <a:gd name="connsiteY8" fmla="*/ 116131 h 11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465" h="1161305">
                <a:moveTo>
                  <a:pt x="0" y="116131"/>
                </a:moveTo>
                <a:cubicBezTo>
                  <a:pt x="0" y="51994"/>
                  <a:pt x="51994" y="0"/>
                  <a:pt x="116131" y="0"/>
                </a:cubicBezTo>
                <a:lnTo>
                  <a:pt x="9374335" y="0"/>
                </a:lnTo>
                <a:cubicBezTo>
                  <a:pt x="9438472" y="0"/>
                  <a:pt x="9490466" y="51994"/>
                  <a:pt x="9490466" y="116131"/>
                </a:cubicBezTo>
                <a:cubicBezTo>
                  <a:pt x="9490466" y="425812"/>
                  <a:pt x="9490465" y="735494"/>
                  <a:pt x="9490465" y="1045175"/>
                </a:cubicBezTo>
                <a:cubicBezTo>
                  <a:pt x="9490465" y="1109312"/>
                  <a:pt x="9438471" y="1161306"/>
                  <a:pt x="9374334" y="1161306"/>
                </a:cubicBezTo>
                <a:lnTo>
                  <a:pt x="116131" y="1161305"/>
                </a:lnTo>
                <a:cubicBezTo>
                  <a:pt x="51994" y="1161305"/>
                  <a:pt x="0" y="1109311"/>
                  <a:pt x="0" y="1045174"/>
                </a:cubicBezTo>
                <a:lnTo>
                  <a:pt x="0" y="116131"/>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hemeClr val="accent2">
              <a:hueOff val="0"/>
              <a:satOff val="0"/>
              <a:lumOff val="0"/>
              <a:alphaOff val="0"/>
            </a:schemeClr>
          </a:fillRef>
          <a:effectRef idx="0">
            <a:scrgbClr r="0" g="0" b="0"/>
          </a:effectRef>
          <a:fontRef idx="minor">
            <a:schemeClr val="lt1"/>
          </a:fontRef>
        </p:style>
        <p:txBody>
          <a:bodyPr spcFirstLastPara="0" vert="horz" wrap="square" lIns="2223773" tIns="209550" rIns="209551" bIns="209550" numCol="1" spcCol="1270" anchor="ctr" anchorCtr="0">
            <a:noAutofit/>
          </a:bodyPr>
          <a:lstStyle/>
          <a:p>
            <a:pPr lvl="0" algn="l" defTabSz="2444750">
              <a:lnSpc>
                <a:spcPct val="90000"/>
              </a:lnSpc>
              <a:spcBef>
                <a:spcPct val="0"/>
              </a:spcBef>
              <a:spcAft>
                <a:spcPct val="35000"/>
              </a:spcAft>
            </a:pPr>
            <a:endParaRPr lang="en-US" sz="5500" kern="1200" smtClean="0"/>
          </a:p>
        </p:txBody>
      </p:sp>
      <p:sp>
        <p:nvSpPr>
          <p:cNvPr id="20" name="Rounded Rectangle 19"/>
          <p:cNvSpPr/>
          <p:nvPr/>
        </p:nvSpPr>
        <p:spPr>
          <a:xfrm>
            <a:off x="1500494" y="312052"/>
            <a:ext cx="1898093" cy="929044"/>
          </a:xfrm>
          <a:prstGeom prst="roundRect">
            <a:avLst>
              <a:gd name="adj" fmla="val 10000"/>
            </a:avLst>
          </a:prstGeom>
        </p:spPr>
        <p:style>
          <a:lnRef idx="2">
            <a:schemeClr val="lt1">
              <a:hueOff val="0"/>
              <a:satOff val="0"/>
              <a:lumOff val="0"/>
              <a:alphaOff val="0"/>
            </a:schemeClr>
          </a:lnRef>
          <a:fillRef idx="1">
            <a:schemeClr val="accent2">
              <a:tint val="50000"/>
              <a:hueOff val="0"/>
              <a:satOff val="0"/>
              <a:lumOff val="0"/>
              <a:alphaOff val="0"/>
            </a:schemeClr>
          </a:fillRef>
          <a:effectRef idx="0">
            <a:schemeClr val="accent2">
              <a:tint val="50000"/>
              <a:hueOff val="0"/>
              <a:satOff val="0"/>
              <a:lumOff val="0"/>
              <a:alphaOff val="0"/>
            </a:schemeClr>
          </a:effectRef>
          <a:fontRef idx="minor">
            <a:schemeClr val="lt1">
              <a:hueOff val="0"/>
              <a:satOff val="0"/>
              <a:lumOff val="0"/>
              <a:alphaOff val="0"/>
            </a:schemeClr>
          </a:fontRef>
        </p:style>
      </p:sp>
      <p:sp>
        <p:nvSpPr>
          <p:cNvPr id="21" name="Freeform 20"/>
          <p:cNvSpPr/>
          <p:nvPr/>
        </p:nvSpPr>
        <p:spPr>
          <a:xfrm>
            <a:off x="1384364" y="1471744"/>
            <a:ext cx="9490465" cy="1161305"/>
          </a:xfrm>
          <a:custGeom>
            <a:avLst/>
            <a:gdLst>
              <a:gd name="connsiteX0" fmla="*/ 0 w 9490465"/>
              <a:gd name="connsiteY0" fmla="*/ 116131 h 1161305"/>
              <a:gd name="connsiteX1" fmla="*/ 116131 w 9490465"/>
              <a:gd name="connsiteY1" fmla="*/ 0 h 1161305"/>
              <a:gd name="connsiteX2" fmla="*/ 9374335 w 9490465"/>
              <a:gd name="connsiteY2" fmla="*/ 0 h 1161305"/>
              <a:gd name="connsiteX3" fmla="*/ 9490466 w 9490465"/>
              <a:gd name="connsiteY3" fmla="*/ 116131 h 1161305"/>
              <a:gd name="connsiteX4" fmla="*/ 9490465 w 9490465"/>
              <a:gd name="connsiteY4" fmla="*/ 1045175 h 1161305"/>
              <a:gd name="connsiteX5" fmla="*/ 9374334 w 9490465"/>
              <a:gd name="connsiteY5" fmla="*/ 1161306 h 1161305"/>
              <a:gd name="connsiteX6" fmla="*/ 116131 w 9490465"/>
              <a:gd name="connsiteY6" fmla="*/ 1161305 h 1161305"/>
              <a:gd name="connsiteX7" fmla="*/ 0 w 9490465"/>
              <a:gd name="connsiteY7" fmla="*/ 1045174 h 1161305"/>
              <a:gd name="connsiteX8" fmla="*/ 0 w 9490465"/>
              <a:gd name="connsiteY8" fmla="*/ 116131 h 11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465" h="1161305">
                <a:moveTo>
                  <a:pt x="0" y="116131"/>
                </a:moveTo>
                <a:cubicBezTo>
                  <a:pt x="0" y="51994"/>
                  <a:pt x="51994" y="0"/>
                  <a:pt x="116131" y="0"/>
                </a:cubicBezTo>
                <a:lnTo>
                  <a:pt x="9374335" y="0"/>
                </a:lnTo>
                <a:cubicBezTo>
                  <a:pt x="9438472" y="0"/>
                  <a:pt x="9490466" y="51994"/>
                  <a:pt x="9490466" y="116131"/>
                </a:cubicBezTo>
                <a:cubicBezTo>
                  <a:pt x="9490466" y="425812"/>
                  <a:pt x="9490465" y="735494"/>
                  <a:pt x="9490465" y="1045175"/>
                </a:cubicBezTo>
                <a:cubicBezTo>
                  <a:pt x="9490465" y="1109312"/>
                  <a:pt x="9438471" y="1161306"/>
                  <a:pt x="9374334" y="1161306"/>
                </a:cubicBezTo>
                <a:lnTo>
                  <a:pt x="116131" y="1161305"/>
                </a:lnTo>
                <a:cubicBezTo>
                  <a:pt x="51994" y="1161305"/>
                  <a:pt x="0" y="1109311"/>
                  <a:pt x="0" y="1045174"/>
                </a:cubicBezTo>
                <a:lnTo>
                  <a:pt x="0" y="116131"/>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hemeClr val="accent2">
              <a:hueOff val="7035778"/>
              <a:satOff val="24934"/>
              <a:lumOff val="5098"/>
              <a:alphaOff val="0"/>
            </a:schemeClr>
          </a:fillRef>
          <a:effectRef idx="0">
            <a:scrgbClr r="0" g="0" b="0"/>
          </a:effectRef>
          <a:fontRef idx="minor">
            <a:schemeClr val="lt1"/>
          </a:fontRef>
        </p:style>
        <p:txBody>
          <a:bodyPr spcFirstLastPara="0" vert="horz" wrap="square" lIns="2223773" tIns="209550" rIns="209551" bIns="209550" numCol="1" spcCol="1270" anchor="ctr" anchorCtr="0">
            <a:noAutofit/>
          </a:bodyPr>
          <a:lstStyle/>
          <a:p>
            <a:pPr lvl="0" algn="l" defTabSz="2444750">
              <a:lnSpc>
                <a:spcPct val="90000"/>
              </a:lnSpc>
              <a:spcBef>
                <a:spcPct val="0"/>
              </a:spcBef>
              <a:spcAft>
                <a:spcPct val="35000"/>
              </a:spcAft>
            </a:pPr>
            <a:r>
              <a:rPr lang="en-US" sz="5500" kern="1200" smtClean="0"/>
              <a:t> </a:t>
            </a:r>
            <a:endParaRPr lang="en-US" sz="5500" kern="1200"/>
          </a:p>
        </p:txBody>
      </p:sp>
      <p:sp>
        <p:nvSpPr>
          <p:cNvPr id="22" name="Rounded Rectangle 21"/>
          <p:cNvSpPr/>
          <p:nvPr/>
        </p:nvSpPr>
        <p:spPr>
          <a:xfrm>
            <a:off x="1500494" y="1589488"/>
            <a:ext cx="1898093" cy="929044"/>
          </a:xfrm>
          <a:prstGeom prst="roundRect">
            <a:avLst>
              <a:gd name="adj" fmla="val 10000"/>
            </a:avLst>
          </a:prstGeom>
        </p:spPr>
        <p:style>
          <a:lnRef idx="2">
            <a:schemeClr val="lt1">
              <a:hueOff val="0"/>
              <a:satOff val="0"/>
              <a:lumOff val="0"/>
              <a:alphaOff val="0"/>
            </a:schemeClr>
          </a:lnRef>
          <a:fillRef idx="1">
            <a:schemeClr val="accent2">
              <a:tint val="50000"/>
              <a:hueOff val="7144505"/>
              <a:satOff val="20825"/>
              <a:lumOff val="2428"/>
              <a:alphaOff val="0"/>
            </a:schemeClr>
          </a:fillRef>
          <a:effectRef idx="0">
            <a:schemeClr val="accent2">
              <a:tint val="50000"/>
              <a:hueOff val="7144505"/>
              <a:satOff val="20825"/>
              <a:lumOff val="2428"/>
              <a:alphaOff val="0"/>
            </a:schemeClr>
          </a:effectRef>
          <a:fontRef idx="minor">
            <a:schemeClr val="lt1">
              <a:hueOff val="0"/>
              <a:satOff val="0"/>
              <a:lumOff val="0"/>
              <a:alphaOff val="0"/>
            </a:schemeClr>
          </a:fontRef>
        </p:style>
      </p:sp>
      <p:sp>
        <p:nvSpPr>
          <p:cNvPr id="5" name="TextBox 4"/>
          <p:cNvSpPr txBox="1"/>
          <p:nvPr/>
        </p:nvSpPr>
        <p:spPr>
          <a:xfrm>
            <a:off x="3510635" y="275397"/>
            <a:ext cx="3657600" cy="1169551"/>
          </a:xfrm>
          <a:prstGeom prst="rect">
            <a:avLst/>
          </a:prstGeom>
          <a:noFill/>
        </p:spPr>
        <p:txBody>
          <a:bodyPr wrap="square" rtlCol="0">
            <a:spAutoFit/>
          </a:bodyPr>
          <a:lstStyle/>
          <a:p>
            <a:pPr lvl="0"/>
            <a:r>
              <a:rPr lang="en-US" sz="2600" b="1">
                <a:solidFill>
                  <a:schemeClr val="bg1"/>
                </a:solidFill>
                <a:latin typeface="Calibri" panose="020F0502020204030204" pitchFamily="34" charset="0"/>
                <a:cs typeface="Calibri" panose="020F0502020204030204" pitchFamily="34" charset="0"/>
              </a:rPr>
              <a:t>Nếu n là số nguyên </a:t>
            </a:r>
            <a:r>
              <a:rPr lang="en-US" sz="2600" b="1" smtClean="0">
                <a:solidFill>
                  <a:schemeClr val="bg1"/>
                </a:solidFill>
                <a:latin typeface="Calibri" panose="020F0502020204030204" pitchFamily="34" charset="0"/>
                <a:cs typeface="Calibri" panose="020F0502020204030204" pitchFamily="34" charset="0"/>
              </a:rPr>
              <a:t>lẻ </a:t>
            </a:r>
            <a:r>
              <a:rPr lang="en-US" sz="2600" b="1">
                <a:solidFill>
                  <a:schemeClr val="bg1"/>
                </a:solidFill>
                <a:latin typeface="Calibri" panose="020F0502020204030204" pitchFamily="34" charset="0"/>
                <a:cs typeface="Calibri" panose="020F0502020204030204" pitchFamily="34" charset="0"/>
              </a:rPr>
              <a:t>và m</a:t>
            </a:r>
            <a:r>
              <a:rPr lang="en-US" sz="2600" b="1" baseline="-25000">
                <a:solidFill>
                  <a:schemeClr val="bg1"/>
                </a:solidFill>
                <a:latin typeface="Calibri" panose="020F0502020204030204" pitchFamily="34" charset="0"/>
                <a:cs typeface="Calibri" panose="020F0502020204030204" pitchFamily="34" charset="0"/>
              </a:rPr>
              <a:t>1</a:t>
            </a:r>
            <a:r>
              <a:rPr lang="en-US" sz="2600" b="1">
                <a:solidFill>
                  <a:schemeClr val="bg1"/>
                </a:solidFill>
                <a:latin typeface="Calibri" panose="020F0502020204030204" pitchFamily="34" charset="0"/>
                <a:cs typeface="Calibri" panose="020F0502020204030204" pitchFamily="34" charset="0"/>
              </a:rPr>
              <a:t> </a:t>
            </a:r>
            <a:r>
              <a:rPr lang="en-US" sz="2600" b="1">
                <a:solidFill>
                  <a:schemeClr val="bg1"/>
                </a:solidFill>
                <a:latin typeface="Calibri" panose="020F0502020204030204" pitchFamily="34" charset="0"/>
                <a:cs typeface="Calibri" panose="020F0502020204030204" pitchFamily="34" charset="0"/>
                <a:sym typeface="Symbol" panose="05050102010706020507" pitchFamily="18" charset="2"/>
              </a:rPr>
              <a:t> m</a:t>
            </a:r>
            <a:r>
              <a:rPr lang="en-US" sz="2600" b="1" baseline="-25000">
                <a:solidFill>
                  <a:schemeClr val="bg1"/>
                </a:solidFill>
                <a:latin typeface="Calibri" panose="020F0502020204030204" pitchFamily="34" charset="0"/>
                <a:cs typeface="Calibri" panose="020F0502020204030204" pitchFamily="34" charset="0"/>
                <a:sym typeface="Symbol" panose="05050102010706020507" pitchFamily="18" charset="2"/>
              </a:rPr>
              <a:t>2</a:t>
            </a:r>
            <a:r>
              <a:rPr lang="en-US" sz="2600" b="1">
                <a:solidFill>
                  <a:schemeClr val="bg1"/>
                </a:solidFill>
                <a:latin typeface="Calibri" panose="020F0502020204030204" pitchFamily="34" charset="0"/>
                <a:cs typeface="Calibri" panose="020F0502020204030204" pitchFamily="34" charset="0"/>
                <a:sym typeface="Symbol" panose="05050102010706020507" pitchFamily="18" charset="2"/>
              </a:rPr>
              <a:t> mod n thì:</a:t>
            </a:r>
            <a:endParaRPr lang="en-US" sz="2600" b="1">
              <a:solidFill>
                <a:schemeClr val="bg1"/>
              </a:solidFill>
              <a:latin typeface="Calibri" panose="020F0502020204030204" pitchFamily="34" charset="0"/>
              <a:cs typeface="Calibri" panose="020F0502020204030204" pitchFamily="34" charset="0"/>
            </a:endParaRPr>
          </a:p>
          <a:p>
            <a:endParaRPr lang="en-US"/>
          </a:p>
        </p:txBody>
      </p:sp>
      <p:sp>
        <p:nvSpPr>
          <p:cNvPr id="6" name="Rectangle 5"/>
          <p:cNvSpPr/>
          <p:nvPr/>
        </p:nvSpPr>
        <p:spPr>
          <a:xfrm>
            <a:off x="2197770" y="329696"/>
            <a:ext cx="569387" cy="923330"/>
          </a:xfrm>
          <a:prstGeom prst="rect">
            <a:avLst/>
          </a:prstGeom>
          <a:noFill/>
        </p:spPr>
        <p:txBody>
          <a:bodyPr wrap="none" lIns="91440" tIns="45720" rIns="91440" bIns="45720">
            <a:spAutoFit/>
          </a:bodyPr>
          <a:lstStyle/>
          <a:p>
            <a:pPr algn="ctr"/>
            <a:r>
              <a:rPr lang="en-US" sz="5400" b="1" cap="none" spc="0" smtClean="0">
                <a:ln w="22225">
                  <a:solidFill>
                    <a:schemeClr val="accent2"/>
                  </a:solidFill>
                  <a:prstDash val="solid"/>
                </a:ln>
                <a:solidFill>
                  <a:schemeClr val="tx1">
                    <a:lumMod val="65000"/>
                    <a:lumOff val="35000"/>
                  </a:schemeClr>
                </a:solidFill>
                <a:effectLst/>
              </a:rPr>
              <a:t>1</a:t>
            </a:r>
            <a:endParaRPr lang="en-US" sz="5400" b="1" cap="none" spc="0">
              <a:ln w="22225">
                <a:solidFill>
                  <a:schemeClr val="accent2"/>
                </a:solidFill>
                <a:prstDash val="solid"/>
              </a:ln>
              <a:solidFill>
                <a:schemeClr val="tx1">
                  <a:lumMod val="65000"/>
                  <a:lumOff val="35000"/>
                </a:schemeClr>
              </a:solidFill>
              <a:effectLst/>
            </a:endParaRPr>
          </a:p>
        </p:txBody>
      </p:sp>
      <mc:AlternateContent xmlns:mc="http://schemas.openxmlformats.org/markup-compatibility/2006" xmlns:a14="http://schemas.microsoft.com/office/drawing/2010/main">
        <mc:Choice Requires="a14">
          <p:sp>
            <p:nvSpPr>
              <p:cNvPr id="8" name="TextBox 7"/>
              <p:cNvSpPr txBox="1"/>
              <p:nvPr/>
            </p:nvSpPr>
            <p:spPr>
              <a:xfrm>
                <a:off x="7205817" y="326095"/>
                <a:ext cx="2754217" cy="7998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600" b="1" i="1" smtClean="0">
                              <a:solidFill>
                                <a:schemeClr val="bg1"/>
                              </a:solidFill>
                              <a:latin typeface="Cambria Math" panose="02040503050406030204" pitchFamily="18" charset="0"/>
                            </a:rPr>
                          </m:ctrlPr>
                        </m:dPr>
                        <m:e>
                          <m:f>
                            <m:fPr>
                              <m:ctrlPr>
                                <a:rPr lang="en-US" sz="2600" b="1" i="1" smtClean="0">
                                  <a:solidFill>
                                    <a:schemeClr val="bg1"/>
                                  </a:solidFill>
                                  <a:latin typeface="Cambria Math" panose="02040503050406030204" pitchFamily="18" charset="0"/>
                                </a:rPr>
                              </m:ctrlPr>
                            </m:fPr>
                            <m:num>
                              <m:sSub>
                                <m:sSubPr>
                                  <m:ctrlPr>
                                    <a:rPr lang="en-US" sz="2600" b="1" i="1" smtClean="0">
                                      <a:solidFill>
                                        <a:schemeClr val="bg1"/>
                                      </a:solidFill>
                                      <a:latin typeface="Cambria Math" panose="02040503050406030204" pitchFamily="18" charset="0"/>
                                    </a:rPr>
                                  </m:ctrlPr>
                                </m:sSubPr>
                                <m:e>
                                  <m:r>
                                    <a:rPr lang="en-US" sz="2600" b="1" i="0" smtClean="0">
                                      <a:solidFill>
                                        <a:schemeClr val="bg1"/>
                                      </a:solidFill>
                                      <a:latin typeface="Cambria Math" panose="02040503050406030204" pitchFamily="18" charset="0"/>
                                    </a:rPr>
                                    <m:t>𝐦</m:t>
                                  </m:r>
                                </m:e>
                                <m:sub>
                                  <m:r>
                                    <a:rPr lang="en-US" sz="2600" b="1" i="0" smtClean="0">
                                      <a:solidFill>
                                        <a:schemeClr val="bg1"/>
                                      </a:solidFill>
                                      <a:latin typeface="Cambria Math" panose="02040503050406030204" pitchFamily="18" charset="0"/>
                                    </a:rPr>
                                    <m:t>𝟏</m:t>
                                  </m:r>
                                </m:sub>
                              </m:sSub>
                            </m:num>
                            <m:den>
                              <m:r>
                                <a:rPr lang="en-US" sz="2600" b="1" i="0" smtClean="0">
                                  <a:solidFill>
                                    <a:schemeClr val="bg1"/>
                                  </a:solidFill>
                                  <a:latin typeface="Cambria Math" panose="02040503050406030204" pitchFamily="18" charset="0"/>
                                </a:rPr>
                                <m:t>𝐧</m:t>
                              </m:r>
                            </m:den>
                          </m:f>
                        </m:e>
                      </m:d>
                      <m:r>
                        <a:rPr lang="en-US" sz="2600" b="1" i="0" smtClean="0">
                          <a:solidFill>
                            <a:schemeClr val="bg1"/>
                          </a:solidFill>
                          <a:latin typeface="Cambria Math" panose="02040503050406030204" pitchFamily="18" charset="0"/>
                        </a:rPr>
                        <m:t> </m:t>
                      </m:r>
                      <m:r>
                        <a:rPr lang="en-US" sz="2600" b="1" i="0" smtClean="0">
                          <a:solidFill>
                            <a:schemeClr val="bg1"/>
                          </a:solidFill>
                          <a:latin typeface="Cambria Math" panose="02040503050406030204" pitchFamily="18" charset="0"/>
                          <a:sym typeface="Symbol" panose="05050102010706020507" pitchFamily="18" charset="2"/>
                        </a:rPr>
                        <m:t></m:t>
                      </m:r>
                      <m:d>
                        <m:dPr>
                          <m:ctrlPr>
                            <a:rPr lang="en-US" sz="2600" b="1" i="1">
                              <a:solidFill>
                                <a:schemeClr val="bg1"/>
                              </a:solidFill>
                              <a:latin typeface="Cambria Math" panose="02040503050406030204" pitchFamily="18" charset="0"/>
                            </a:rPr>
                          </m:ctrlPr>
                        </m:dPr>
                        <m:e>
                          <m:f>
                            <m:fPr>
                              <m:ctrlPr>
                                <a:rPr lang="en-US" sz="2600" b="1" i="1">
                                  <a:solidFill>
                                    <a:schemeClr val="bg1"/>
                                  </a:solidFill>
                                  <a:latin typeface="Cambria Math" panose="02040503050406030204" pitchFamily="18" charset="0"/>
                                </a:rPr>
                              </m:ctrlPr>
                            </m:fPr>
                            <m:num>
                              <m:sSub>
                                <m:sSubPr>
                                  <m:ctrlPr>
                                    <a:rPr lang="en-US" sz="2600" b="1" i="1">
                                      <a:solidFill>
                                        <a:schemeClr val="bg1"/>
                                      </a:solidFill>
                                      <a:latin typeface="Cambria Math" panose="02040503050406030204" pitchFamily="18" charset="0"/>
                                    </a:rPr>
                                  </m:ctrlPr>
                                </m:sSubPr>
                                <m:e>
                                  <m:r>
                                    <a:rPr lang="en-US" sz="2600" b="1" i="0">
                                      <a:solidFill>
                                        <a:schemeClr val="bg1"/>
                                      </a:solidFill>
                                      <a:latin typeface="Cambria Math" panose="02040503050406030204" pitchFamily="18" charset="0"/>
                                    </a:rPr>
                                    <m:t>𝐦</m:t>
                                  </m:r>
                                </m:e>
                                <m:sub>
                                  <m:r>
                                    <a:rPr lang="en-US" sz="2600" b="1" i="0" smtClean="0">
                                      <a:solidFill>
                                        <a:schemeClr val="bg1"/>
                                      </a:solidFill>
                                      <a:latin typeface="Cambria Math" panose="02040503050406030204" pitchFamily="18" charset="0"/>
                                    </a:rPr>
                                    <m:t>𝟐</m:t>
                                  </m:r>
                                </m:sub>
                              </m:sSub>
                            </m:num>
                            <m:den>
                              <m:r>
                                <a:rPr lang="en-US" sz="2600" b="1" i="0">
                                  <a:solidFill>
                                    <a:schemeClr val="bg1"/>
                                  </a:solidFill>
                                  <a:latin typeface="Cambria Math" panose="02040503050406030204" pitchFamily="18" charset="0"/>
                                </a:rPr>
                                <m:t>𝐧</m:t>
                              </m:r>
                            </m:den>
                          </m:f>
                        </m:e>
                      </m:d>
                    </m:oMath>
                  </m:oMathPara>
                </a14:m>
                <a:endParaRPr lang="en-US" sz="2600" b="1"/>
              </a:p>
            </p:txBody>
          </p:sp>
        </mc:Choice>
        <mc:Fallback xmlns="">
          <p:sp>
            <p:nvSpPr>
              <p:cNvPr id="8" name="TextBox 7"/>
              <p:cNvSpPr txBox="1">
                <a:spLocks noRot="1" noChangeAspect="1" noMove="1" noResize="1" noEditPoints="1" noAdjustHandles="1" noChangeArrowheads="1" noChangeShapeType="1" noTextEdit="1"/>
              </p:cNvSpPr>
              <p:nvPr/>
            </p:nvSpPr>
            <p:spPr>
              <a:xfrm>
                <a:off x="7205817" y="326095"/>
                <a:ext cx="2754217" cy="799899"/>
              </a:xfrm>
              <a:prstGeom prst="rect">
                <a:avLst/>
              </a:prstGeom>
              <a:blipFill>
                <a:blip r:embed="rId3"/>
                <a:stretch>
                  <a:fillRect/>
                </a:stretch>
              </a:blipFill>
            </p:spPr>
            <p:txBody>
              <a:bodyPr/>
              <a:lstStyle/>
              <a:p>
                <a:r>
                  <a:rPr lang="en-US">
                    <a:noFill/>
                  </a:rPr>
                  <a:t> </a:t>
                </a:r>
              </a:p>
            </p:txBody>
          </p:sp>
        </mc:Fallback>
      </mc:AlternateContent>
      <p:sp>
        <p:nvSpPr>
          <p:cNvPr id="9" name="Rectangle 8"/>
          <p:cNvSpPr/>
          <p:nvPr/>
        </p:nvSpPr>
        <p:spPr>
          <a:xfrm>
            <a:off x="2197769" y="1574527"/>
            <a:ext cx="569387" cy="923330"/>
          </a:xfrm>
          <a:prstGeom prst="rect">
            <a:avLst/>
          </a:prstGeom>
          <a:noFill/>
        </p:spPr>
        <p:txBody>
          <a:bodyPr wrap="none" lIns="91440" tIns="45720" rIns="91440" bIns="45720">
            <a:spAutoFit/>
          </a:bodyPr>
          <a:lstStyle/>
          <a:p>
            <a:pPr algn="ctr"/>
            <a:r>
              <a:rPr lang="en-US" sz="5400" b="1" cap="none" spc="0" smtClean="0">
                <a:ln w="22225">
                  <a:solidFill>
                    <a:schemeClr val="accent2"/>
                  </a:solidFill>
                  <a:prstDash val="solid"/>
                </a:ln>
                <a:solidFill>
                  <a:srgbClr val="996633"/>
                </a:solidFill>
                <a:effectLst/>
              </a:rPr>
              <a:t>2</a:t>
            </a:r>
            <a:endParaRPr lang="en-US" sz="5400" b="1" cap="none" spc="0">
              <a:ln w="22225">
                <a:solidFill>
                  <a:schemeClr val="accent2"/>
                </a:solidFill>
                <a:prstDash val="solid"/>
              </a:ln>
              <a:solidFill>
                <a:srgbClr val="996633"/>
              </a:solidFill>
              <a:effectLst/>
            </a:endParaRPr>
          </a:p>
        </p:txBody>
      </p:sp>
      <p:sp>
        <p:nvSpPr>
          <p:cNvPr id="12" name="TextBox 11"/>
          <p:cNvSpPr txBox="1"/>
          <p:nvPr/>
        </p:nvSpPr>
        <p:spPr>
          <a:xfrm>
            <a:off x="3526504" y="1607185"/>
            <a:ext cx="2672247" cy="1169551"/>
          </a:xfrm>
          <a:prstGeom prst="rect">
            <a:avLst/>
          </a:prstGeom>
          <a:noFill/>
        </p:spPr>
        <p:txBody>
          <a:bodyPr wrap="square" rtlCol="0">
            <a:spAutoFit/>
          </a:bodyPr>
          <a:lstStyle/>
          <a:p>
            <a:pPr lvl="0"/>
            <a:r>
              <a:rPr lang="en-US" sz="2600" b="1">
                <a:solidFill>
                  <a:schemeClr val="bg1"/>
                </a:solidFill>
                <a:latin typeface="Calibri" panose="020F0502020204030204" pitchFamily="34" charset="0"/>
                <a:cs typeface="Calibri" panose="020F0502020204030204" pitchFamily="34" charset="0"/>
              </a:rPr>
              <a:t>Nếu n là số nguyên </a:t>
            </a:r>
            <a:r>
              <a:rPr lang="en-US" sz="2600" b="1" smtClean="0">
                <a:solidFill>
                  <a:schemeClr val="bg1"/>
                </a:solidFill>
                <a:latin typeface="Calibri" panose="020F0502020204030204" pitchFamily="34" charset="0"/>
                <a:cs typeface="Calibri" panose="020F0502020204030204" pitchFamily="34" charset="0"/>
              </a:rPr>
              <a:t>lẻ </a:t>
            </a:r>
            <a:r>
              <a:rPr lang="en-US" sz="2600" b="1" smtClean="0">
                <a:solidFill>
                  <a:schemeClr val="bg1"/>
                </a:solidFill>
                <a:latin typeface="Calibri" panose="020F0502020204030204" pitchFamily="34" charset="0"/>
                <a:cs typeface="Calibri" panose="020F0502020204030204" pitchFamily="34" charset="0"/>
                <a:sym typeface="Symbol" panose="05050102010706020507" pitchFamily="18" charset="2"/>
              </a:rPr>
              <a:t>thì</a:t>
            </a:r>
            <a:r>
              <a:rPr lang="en-US" sz="2600" b="1">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600" b="1">
              <a:solidFill>
                <a:schemeClr val="bg1"/>
              </a:solidFill>
              <a:latin typeface="Calibri" panose="020F0502020204030204" pitchFamily="34" charset="0"/>
              <a:cs typeface="Calibri" panose="020F0502020204030204" pitchFamily="34" charset="0"/>
            </a:endParaRPr>
          </a:p>
          <a:p>
            <a:endParaRPr lang="en-US"/>
          </a:p>
        </p:txBody>
      </p:sp>
      <mc:AlternateContent xmlns:mc="http://schemas.openxmlformats.org/markup-compatibility/2006" xmlns:a14="http://schemas.microsoft.com/office/drawing/2010/main">
        <mc:Choice Requires="a14">
          <p:sp>
            <p:nvSpPr>
              <p:cNvPr id="13" name="TextBox 12"/>
              <p:cNvSpPr txBox="1"/>
              <p:nvPr/>
            </p:nvSpPr>
            <p:spPr>
              <a:xfrm>
                <a:off x="5367103" y="1549131"/>
                <a:ext cx="6265647" cy="99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600" b="1" i="1" smtClean="0">
                              <a:solidFill>
                                <a:schemeClr val="bg1"/>
                              </a:solidFill>
                              <a:latin typeface="Cambria Math" panose="02040503050406030204" pitchFamily="18" charset="0"/>
                            </a:rPr>
                          </m:ctrlPr>
                        </m:dPr>
                        <m:e>
                          <m:f>
                            <m:fPr>
                              <m:ctrlPr>
                                <a:rPr lang="en-US" sz="2600" b="1" i="1" smtClean="0">
                                  <a:solidFill>
                                    <a:schemeClr val="bg1"/>
                                  </a:solidFill>
                                  <a:latin typeface="Cambria Math" panose="02040503050406030204" pitchFamily="18" charset="0"/>
                                </a:rPr>
                              </m:ctrlPr>
                            </m:fPr>
                            <m:num>
                              <m:r>
                                <a:rPr lang="en-US" sz="2600" b="1" i="1" smtClean="0">
                                  <a:solidFill>
                                    <a:schemeClr val="bg1"/>
                                  </a:solidFill>
                                  <a:latin typeface="Cambria Math" panose="02040503050406030204" pitchFamily="18" charset="0"/>
                                </a:rPr>
                                <m:t>𝟐</m:t>
                              </m:r>
                            </m:num>
                            <m:den>
                              <m:r>
                                <a:rPr lang="en-US" sz="2600" b="1" i="0" smtClean="0">
                                  <a:solidFill>
                                    <a:schemeClr val="bg1"/>
                                  </a:solidFill>
                                  <a:latin typeface="Cambria Math" panose="02040503050406030204" pitchFamily="18" charset="0"/>
                                </a:rPr>
                                <m:t>𝐧</m:t>
                              </m:r>
                            </m:den>
                          </m:f>
                        </m:e>
                      </m:d>
                      <m:r>
                        <a:rPr lang="en-US" sz="2600" b="1" i="0" smtClean="0">
                          <a:solidFill>
                            <a:schemeClr val="bg1"/>
                          </a:solidFill>
                          <a:latin typeface="Cambria Math" panose="02040503050406030204" pitchFamily="18" charset="0"/>
                          <a:sym typeface="Symbol" panose="05050102010706020507" pitchFamily="18" charset="2"/>
                        </a:rPr>
                        <m:t>=</m:t>
                      </m:r>
                      <m:d>
                        <m:dPr>
                          <m:begChr m:val="{"/>
                          <m:endChr m:val="}"/>
                          <m:ctrlPr>
                            <a:rPr lang="en-US" sz="2600" b="1" i="1" smtClean="0">
                              <a:solidFill>
                                <a:schemeClr val="bg1"/>
                              </a:solidFill>
                              <a:latin typeface="Cambria Math" panose="02040503050406030204" pitchFamily="18" charset="0"/>
                              <a:sym typeface="Symbol" panose="05050102010706020507" pitchFamily="18" charset="2"/>
                            </a:rPr>
                          </m:ctrlPr>
                        </m:dPr>
                        <m:e>
                          <m:m>
                            <m:mPr>
                              <m:mcs>
                                <m:mc>
                                  <m:mcPr>
                                    <m:count m:val="1"/>
                                    <m:mcJc m:val="center"/>
                                  </m:mcPr>
                                </m:mc>
                              </m:mcs>
                              <m:ctrlPr>
                                <a:rPr lang="en-US" sz="2600" b="1" i="1" smtClean="0">
                                  <a:solidFill>
                                    <a:schemeClr val="bg1"/>
                                  </a:solidFill>
                                  <a:latin typeface="Cambria Math" panose="02040503050406030204" pitchFamily="18" charset="0"/>
                                  <a:sym typeface="Symbol" panose="05050102010706020507" pitchFamily="18" charset="2"/>
                                </a:rPr>
                              </m:ctrlPr>
                            </m:mPr>
                            <m:mr>
                              <m:e>
                                <m:r>
                                  <m:rPr>
                                    <m:brk m:alnAt="7"/>
                                  </m:rPr>
                                  <a:rPr lang="en-US" sz="2600" b="1" i="1" smtClean="0">
                                    <a:solidFill>
                                      <a:schemeClr val="bg1"/>
                                    </a:solidFill>
                                    <a:latin typeface="Cambria Math" panose="02040503050406030204" pitchFamily="18" charset="0"/>
                                    <a:sym typeface="Symbol" panose="05050102010706020507" pitchFamily="18" charset="2"/>
                                  </a:rPr>
                                  <m:t>𝟏</m:t>
                                </m:r>
                              </m:e>
                            </m:mr>
                            <m:mr>
                              <m:e>
                                <m:r>
                                  <a:rPr lang="en-US" sz="2600" b="1" i="1" smtClean="0">
                                    <a:solidFill>
                                      <a:schemeClr val="bg1"/>
                                    </a:solidFill>
                                    <a:latin typeface="Cambria Math" panose="02040503050406030204" pitchFamily="18" charset="0"/>
                                    <a:sym typeface="Symbol" panose="05050102010706020507" pitchFamily="18" charset="2"/>
                                  </a:rPr>
                                  <m:t>−</m:t>
                                </m:r>
                                <m:r>
                                  <a:rPr lang="en-US" sz="2600" b="1" i="1" smtClean="0">
                                    <a:solidFill>
                                      <a:schemeClr val="bg1"/>
                                    </a:solidFill>
                                    <a:latin typeface="Cambria Math" panose="02040503050406030204" pitchFamily="18" charset="0"/>
                                    <a:sym typeface="Symbol" panose="05050102010706020507" pitchFamily="18" charset="2"/>
                                  </a:rPr>
                                  <m:t>𝟏</m:t>
                                </m:r>
                              </m:e>
                            </m:mr>
                          </m:m>
                          <m:r>
                            <a:rPr lang="en-US" sz="2600" b="1" i="1" smtClean="0">
                              <a:solidFill>
                                <a:schemeClr val="bg1"/>
                              </a:solidFill>
                              <a:latin typeface="Cambria Math" panose="02040503050406030204" pitchFamily="18" charset="0"/>
                              <a:sym typeface="Symbol" panose="05050102010706020507" pitchFamily="18" charset="2"/>
                            </a:rPr>
                            <m:t>      </m:t>
                          </m:r>
                          <m:m>
                            <m:mPr>
                              <m:mcs>
                                <m:mc>
                                  <m:mcPr>
                                    <m:count m:val="1"/>
                                    <m:mcJc m:val="center"/>
                                  </m:mcPr>
                                </m:mc>
                              </m:mcs>
                              <m:ctrlPr>
                                <a:rPr lang="en-US" sz="2600" b="1" i="1" smtClean="0">
                                  <a:solidFill>
                                    <a:schemeClr val="bg1"/>
                                  </a:solidFill>
                                  <a:latin typeface="Cambria Math" panose="02040503050406030204" pitchFamily="18" charset="0"/>
                                  <a:sym typeface="Symbol" panose="05050102010706020507" pitchFamily="18" charset="2"/>
                                </a:rPr>
                              </m:ctrlPr>
                            </m:mPr>
                            <m:mr>
                              <m:e>
                                <m:r>
                                  <m:rPr>
                                    <m:brk m:alnAt="7"/>
                                  </m:rPr>
                                  <a:rPr lang="en-US" sz="2600" b="1" i="1" smtClean="0">
                                    <a:solidFill>
                                      <a:schemeClr val="bg1"/>
                                    </a:solidFill>
                                    <a:latin typeface="Cambria Math" panose="02040503050406030204" pitchFamily="18" charset="0"/>
                                    <a:sym typeface="Symbol" panose="05050102010706020507" pitchFamily="18" charset="2"/>
                                  </a:rPr>
                                  <m:t>𝒏</m:t>
                                </m:r>
                                <m:r>
                                  <a:rPr lang="en-US" sz="2600" b="1" i="1" smtClean="0">
                                    <a:solidFill>
                                      <a:schemeClr val="bg1"/>
                                    </a:solidFill>
                                    <a:latin typeface="Cambria Math" panose="02040503050406030204" pitchFamily="18" charset="0"/>
                                    <a:sym typeface="Symbol" panose="05050102010706020507" pitchFamily="18" charset="2"/>
                                  </a:rPr>
                                  <m:t>ế</m:t>
                                </m:r>
                                <m:r>
                                  <a:rPr lang="en-US" sz="2600" b="1" i="1" smtClean="0">
                                    <a:solidFill>
                                      <a:schemeClr val="bg1"/>
                                    </a:solidFill>
                                    <a:latin typeface="Cambria Math" panose="02040503050406030204" pitchFamily="18" charset="0"/>
                                    <a:sym typeface="Symbol" panose="05050102010706020507" pitchFamily="18" charset="2"/>
                                  </a:rPr>
                                  <m:t>𝒖</m:t>
                                </m:r>
                                <m:r>
                                  <a:rPr lang="en-US" sz="2600" b="1" i="1" smtClean="0">
                                    <a:solidFill>
                                      <a:schemeClr val="bg1"/>
                                    </a:solidFill>
                                    <a:latin typeface="Cambria Math" panose="02040503050406030204" pitchFamily="18" charset="0"/>
                                    <a:sym typeface="Symbol" panose="05050102010706020507" pitchFamily="18" charset="2"/>
                                  </a:rPr>
                                  <m:t> </m:t>
                                </m:r>
                                <m:r>
                                  <a:rPr lang="en-US" sz="2600" b="1" i="1" smtClean="0">
                                    <a:solidFill>
                                      <a:schemeClr val="bg1"/>
                                    </a:solidFill>
                                    <a:latin typeface="Cambria Math" panose="02040503050406030204" pitchFamily="18" charset="0"/>
                                    <a:sym typeface="Symbol" panose="05050102010706020507" pitchFamily="18" charset="2"/>
                                  </a:rPr>
                                  <m:t>𝒏</m:t>
                                </m:r>
                                <m:r>
                                  <a:rPr lang="en-US" sz="2600" b="1" i="1" smtClean="0">
                                    <a:solidFill>
                                      <a:schemeClr val="bg1"/>
                                    </a:solidFill>
                                    <a:latin typeface="Cambria Math" panose="02040503050406030204" pitchFamily="18" charset="0"/>
                                    <a:sym typeface="Symbol" panose="05050102010706020507" pitchFamily="18" charset="2"/>
                                  </a:rPr>
                                  <m:t>  </m:t>
                                </m:r>
                                <m:r>
                                  <a:rPr lang="en-US" sz="2600" b="1" i="1" smtClean="0">
                                    <a:solidFill>
                                      <a:schemeClr val="bg1"/>
                                    </a:solidFill>
                                    <a:latin typeface="Cambria Math" panose="02040503050406030204" pitchFamily="18" charset="0"/>
                                    <a:sym typeface="Symbol" panose="05050102010706020507" pitchFamily="18" charset="2"/>
                                  </a:rPr>
                                  <m:t>𝟏</m:t>
                                </m:r>
                                <m:r>
                                  <a:rPr lang="en-US" sz="2600" b="1" i="1" smtClean="0">
                                    <a:solidFill>
                                      <a:schemeClr val="bg1"/>
                                    </a:solidFill>
                                    <a:latin typeface="Cambria Math" panose="02040503050406030204" pitchFamily="18" charset="0"/>
                                    <a:sym typeface="Symbol" panose="05050102010706020507" pitchFamily="18" charset="2"/>
                                  </a:rPr>
                                  <m:t> </m:t>
                                </m:r>
                                <m:r>
                                  <a:rPr lang="en-US" sz="2600" b="1" i="1" smtClean="0">
                                    <a:solidFill>
                                      <a:schemeClr val="bg1"/>
                                    </a:solidFill>
                                    <a:latin typeface="Cambria Math" panose="02040503050406030204" pitchFamily="18" charset="0"/>
                                    <a:sym typeface="Symbol" panose="05050102010706020507" pitchFamily="18" charset="2"/>
                                  </a:rPr>
                                  <m:t>𝒎𝒐𝒅</m:t>
                                </m:r>
                                <m:r>
                                  <a:rPr lang="en-US" sz="2600" b="1" i="1" smtClean="0">
                                    <a:solidFill>
                                      <a:schemeClr val="bg1"/>
                                    </a:solidFill>
                                    <a:latin typeface="Cambria Math" panose="02040503050406030204" pitchFamily="18" charset="0"/>
                                    <a:sym typeface="Symbol" panose="05050102010706020507" pitchFamily="18" charset="2"/>
                                  </a:rPr>
                                  <m:t> </m:t>
                                </m:r>
                                <m:r>
                                  <a:rPr lang="en-US" sz="2600" b="1" i="1" smtClean="0">
                                    <a:solidFill>
                                      <a:schemeClr val="bg1"/>
                                    </a:solidFill>
                                    <a:latin typeface="Cambria Math" panose="02040503050406030204" pitchFamily="18" charset="0"/>
                                    <a:sym typeface="Symbol" panose="05050102010706020507" pitchFamily="18" charset="2"/>
                                  </a:rPr>
                                  <m:t>𝟖</m:t>
                                </m:r>
                              </m:e>
                            </m:mr>
                            <m:mr>
                              <m:e>
                                <m:r>
                                  <a:rPr lang="en-US" sz="2600" b="1" i="1" smtClean="0">
                                    <a:solidFill>
                                      <a:schemeClr val="bg1"/>
                                    </a:solidFill>
                                    <a:latin typeface="Cambria Math" panose="02040503050406030204" pitchFamily="18" charset="0"/>
                                    <a:sym typeface="Symbol" panose="05050102010706020507" pitchFamily="18" charset="2"/>
                                  </a:rPr>
                                  <m:t>𝒏</m:t>
                                </m:r>
                                <m:r>
                                  <a:rPr lang="en-US" sz="2600" b="1" i="1" smtClean="0">
                                    <a:solidFill>
                                      <a:schemeClr val="bg1"/>
                                    </a:solidFill>
                                    <a:latin typeface="Cambria Math" panose="02040503050406030204" pitchFamily="18" charset="0"/>
                                    <a:sym typeface="Symbol" panose="05050102010706020507" pitchFamily="18" charset="2"/>
                                  </a:rPr>
                                  <m:t>ế</m:t>
                                </m:r>
                                <m:r>
                                  <a:rPr lang="en-US" sz="2600" b="1" i="1" smtClean="0">
                                    <a:solidFill>
                                      <a:schemeClr val="bg1"/>
                                    </a:solidFill>
                                    <a:latin typeface="Cambria Math" panose="02040503050406030204" pitchFamily="18" charset="0"/>
                                    <a:sym typeface="Symbol" panose="05050102010706020507" pitchFamily="18" charset="2"/>
                                  </a:rPr>
                                  <m:t>𝒖</m:t>
                                </m:r>
                                <m:r>
                                  <a:rPr lang="en-US" sz="2600" b="1" i="1" smtClean="0">
                                    <a:solidFill>
                                      <a:schemeClr val="bg1"/>
                                    </a:solidFill>
                                    <a:latin typeface="Cambria Math" panose="02040503050406030204" pitchFamily="18" charset="0"/>
                                    <a:sym typeface="Symbol" panose="05050102010706020507" pitchFamily="18" charset="2"/>
                                  </a:rPr>
                                  <m:t> </m:t>
                                </m:r>
                                <m:r>
                                  <m:rPr>
                                    <m:brk m:alnAt="7"/>
                                  </m:rPr>
                                  <a:rPr lang="en-US" sz="2600" b="1" i="1">
                                    <a:solidFill>
                                      <a:schemeClr val="bg1"/>
                                    </a:solidFill>
                                    <a:latin typeface="Cambria Math" panose="02040503050406030204" pitchFamily="18" charset="0"/>
                                    <a:sym typeface="Symbol" panose="05050102010706020507" pitchFamily="18" charset="2"/>
                                  </a:rPr>
                                  <m:t>𝒏</m:t>
                                </m:r>
                                <m:r>
                                  <a:rPr lang="en-US" sz="2600" b="1" i="1">
                                    <a:solidFill>
                                      <a:schemeClr val="bg1"/>
                                    </a:solidFill>
                                    <a:latin typeface="Cambria Math" panose="02040503050406030204" pitchFamily="18" charset="0"/>
                                    <a:sym typeface="Symbol" panose="05050102010706020507" pitchFamily="18" charset="2"/>
                                  </a:rPr>
                                  <m:t>  </m:t>
                                </m:r>
                                <m:r>
                                  <a:rPr lang="en-US" sz="2600" b="1" i="1" smtClean="0">
                                    <a:solidFill>
                                      <a:schemeClr val="bg1"/>
                                    </a:solidFill>
                                    <a:latin typeface="Cambria Math" panose="02040503050406030204" pitchFamily="18" charset="0"/>
                                    <a:sym typeface="Symbol" panose="05050102010706020507" pitchFamily="18" charset="2"/>
                                  </a:rPr>
                                  <m:t>𝟑</m:t>
                                </m:r>
                                <m:r>
                                  <a:rPr lang="en-US" sz="2600" b="1" i="1">
                                    <a:solidFill>
                                      <a:schemeClr val="bg1"/>
                                    </a:solidFill>
                                    <a:latin typeface="Cambria Math" panose="02040503050406030204" pitchFamily="18" charset="0"/>
                                    <a:sym typeface="Symbol" panose="05050102010706020507" pitchFamily="18" charset="2"/>
                                  </a:rPr>
                                  <m:t> </m:t>
                                </m:r>
                                <m:r>
                                  <a:rPr lang="en-US" sz="2600" b="1" i="1">
                                    <a:solidFill>
                                      <a:schemeClr val="bg1"/>
                                    </a:solidFill>
                                    <a:latin typeface="Cambria Math" panose="02040503050406030204" pitchFamily="18" charset="0"/>
                                    <a:sym typeface="Symbol" panose="05050102010706020507" pitchFamily="18" charset="2"/>
                                  </a:rPr>
                                  <m:t>𝒎𝒐𝒅</m:t>
                                </m:r>
                                <m:r>
                                  <a:rPr lang="en-US" sz="2600" b="1" i="1">
                                    <a:solidFill>
                                      <a:schemeClr val="bg1"/>
                                    </a:solidFill>
                                    <a:latin typeface="Cambria Math" panose="02040503050406030204" pitchFamily="18" charset="0"/>
                                    <a:sym typeface="Symbol" panose="05050102010706020507" pitchFamily="18" charset="2"/>
                                  </a:rPr>
                                  <m:t> </m:t>
                                </m:r>
                                <m:r>
                                  <a:rPr lang="en-US" sz="2600" b="1" i="1">
                                    <a:solidFill>
                                      <a:schemeClr val="bg1"/>
                                    </a:solidFill>
                                    <a:latin typeface="Cambria Math" panose="02040503050406030204" pitchFamily="18" charset="0"/>
                                    <a:sym typeface="Symbol" panose="05050102010706020507" pitchFamily="18" charset="2"/>
                                  </a:rPr>
                                  <m:t>𝟖</m:t>
                                </m:r>
                              </m:e>
                            </m:mr>
                          </m:m>
                        </m:e>
                      </m:d>
                    </m:oMath>
                  </m:oMathPara>
                </a14:m>
                <a:endParaRPr lang="en-US" sz="2600" b="1"/>
              </a:p>
            </p:txBody>
          </p:sp>
        </mc:Choice>
        <mc:Fallback xmlns="">
          <p:sp>
            <p:nvSpPr>
              <p:cNvPr id="13" name="TextBox 12"/>
              <p:cNvSpPr txBox="1">
                <a:spLocks noRot="1" noChangeAspect="1" noMove="1" noResize="1" noEditPoints="1" noAdjustHandles="1" noChangeArrowheads="1" noChangeShapeType="1" noTextEdit="1"/>
              </p:cNvSpPr>
              <p:nvPr/>
            </p:nvSpPr>
            <p:spPr>
              <a:xfrm>
                <a:off x="5367103" y="1549131"/>
                <a:ext cx="6265647" cy="991362"/>
              </a:xfrm>
              <a:prstGeom prst="rect">
                <a:avLst/>
              </a:prstGeom>
              <a:blipFill>
                <a:blip r:embed="rId4"/>
                <a:stretch>
                  <a:fillRect/>
                </a:stretch>
              </a:blipFill>
            </p:spPr>
            <p:txBody>
              <a:bodyPr/>
              <a:lstStyle/>
              <a:p>
                <a:r>
                  <a:rPr lang="en-US">
                    <a:noFill/>
                  </a:rPr>
                  <a:t> </a:t>
                </a:r>
              </a:p>
            </p:txBody>
          </p:sp>
        </mc:Fallback>
      </mc:AlternateContent>
      <p:sp>
        <p:nvSpPr>
          <p:cNvPr id="27" name="TextBox 26"/>
          <p:cNvSpPr txBox="1"/>
          <p:nvPr/>
        </p:nvSpPr>
        <p:spPr>
          <a:xfrm>
            <a:off x="8000988" y="5649686"/>
            <a:ext cx="3238888" cy="492443"/>
          </a:xfrm>
          <a:prstGeom prst="rect">
            <a:avLst/>
          </a:prstGeom>
          <a:noFill/>
        </p:spPr>
        <p:txBody>
          <a:bodyPr wrap="square" rtlCol="0">
            <a:spAutoFit/>
          </a:bodyPr>
          <a:lstStyle/>
          <a:p>
            <a:r>
              <a:rPr lang="en-US" sz="2600" smtClean="0">
                <a:solidFill>
                  <a:schemeClr val="bg1"/>
                </a:solidFill>
                <a:latin typeface="Cambria" panose="02040503050406030204" pitchFamily="18" charset="0"/>
                <a:ea typeface="Cambria" panose="02040503050406030204" pitchFamily="18" charset="0"/>
                <a:cs typeface="Calibri" panose="020F0502020204030204" pitchFamily="34" charset="0"/>
              </a:rPr>
              <a:t>Trường hợp còn lại</a:t>
            </a:r>
            <a:endParaRPr lang="en-US" sz="2600">
              <a:solidFill>
                <a:schemeClr val="bg1"/>
              </a:solidFill>
              <a:latin typeface="Cambria" panose="02040503050406030204" pitchFamily="18" charset="0"/>
              <a:ea typeface="Cambria" panose="02040503050406030204" pitchFamily="18" charset="0"/>
              <a:cs typeface="Calibri" panose="020F0502020204030204" pitchFamily="34" charset="0"/>
            </a:endParaRPr>
          </a:p>
        </p:txBody>
      </p:sp>
      <p:sp>
        <p:nvSpPr>
          <p:cNvPr id="29" name="Freeform 28"/>
          <p:cNvSpPr/>
          <p:nvPr/>
        </p:nvSpPr>
        <p:spPr>
          <a:xfrm>
            <a:off x="1384364" y="4959014"/>
            <a:ext cx="9490465" cy="1418433"/>
          </a:xfrm>
          <a:custGeom>
            <a:avLst/>
            <a:gdLst>
              <a:gd name="connsiteX0" fmla="*/ 0 w 9490465"/>
              <a:gd name="connsiteY0" fmla="*/ 116131 h 1161305"/>
              <a:gd name="connsiteX1" fmla="*/ 116131 w 9490465"/>
              <a:gd name="connsiteY1" fmla="*/ 0 h 1161305"/>
              <a:gd name="connsiteX2" fmla="*/ 9374335 w 9490465"/>
              <a:gd name="connsiteY2" fmla="*/ 0 h 1161305"/>
              <a:gd name="connsiteX3" fmla="*/ 9490466 w 9490465"/>
              <a:gd name="connsiteY3" fmla="*/ 116131 h 1161305"/>
              <a:gd name="connsiteX4" fmla="*/ 9490465 w 9490465"/>
              <a:gd name="connsiteY4" fmla="*/ 1045175 h 1161305"/>
              <a:gd name="connsiteX5" fmla="*/ 9374334 w 9490465"/>
              <a:gd name="connsiteY5" fmla="*/ 1161306 h 1161305"/>
              <a:gd name="connsiteX6" fmla="*/ 116131 w 9490465"/>
              <a:gd name="connsiteY6" fmla="*/ 1161305 h 1161305"/>
              <a:gd name="connsiteX7" fmla="*/ 0 w 9490465"/>
              <a:gd name="connsiteY7" fmla="*/ 1045174 h 1161305"/>
              <a:gd name="connsiteX8" fmla="*/ 0 w 9490465"/>
              <a:gd name="connsiteY8" fmla="*/ 116131 h 11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465" h="1161305">
                <a:moveTo>
                  <a:pt x="0" y="116131"/>
                </a:moveTo>
                <a:cubicBezTo>
                  <a:pt x="0" y="51994"/>
                  <a:pt x="51994" y="0"/>
                  <a:pt x="116131" y="0"/>
                </a:cubicBezTo>
                <a:lnTo>
                  <a:pt x="9374335" y="0"/>
                </a:lnTo>
                <a:cubicBezTo>
                  <a:pt x="9438472" y="0"/>
                  <a:pt x="9490466" y="51994"/>
                  <a:pt x="9490466" y="116131"/>
                </a:cubicBezTo>
                <a:cubicBezTo>
                  <a:pt x="9490466" y="425812"/>
                  <a:pt x="9490465" y="735494"/>
                  <a:pt x="9490465" y="1045175"/>
                </a:cubicBezTo>
                <a:cubicBezTo>
                  <a:pt x="9490465" y="1109312"/>
                  <a:pt x="9438471" y="1161306"/>
                  <a:pt x="9374334" y="1161306"/>
                </a:cubicBezTo>
                <a:lnTo>
                  <a:pt x="116131" y="1161305"/>
                </a:lnTo>
                <a:cubicBezTo>
                  <a:pt x="51994" y="1161305"/>
                  <a:pt x="0" y="1109311"/>
                  <a:pt x="0" y="1045174"/>
                </a:cubicBezTo>
                <a:lnTo>
                  <a:pt x="0" y="116131"/>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hemeClr val="accent2">
              <a:hueOff val="21107335"/>
              <a:satOff val="74803"/>
              <a:lumOff val="15294"/>
              <a:alphaOff val="0"/>
            </a:schemeClr>
          </a:fillRef>
          <a:effectRef idx="0">
            <a:scrgbClr r="0" g="0" b="0"/>
          </a:effectRef>
          <a:fontRef idx="minor">
            <a:schemeClr val="lt1"/>
          </a:fontRef>
        </p:style>
        <p:txBody>
          <a:bodyPr spcFirstLastPara="0" vert="horz" wrap="square" lIns="2223773" tIns="209550" rIns="209551" bIns="209550" numCol="1" spcCol="1270" anchor="ctr" anchorCtr="0">
            <a:noAutofit/>
          </a:bodyPr>
          <a:lstStyle/>
          <a:p>
            <a:pPr lvl="0" algn="l" defTabSz="2444750">
              <a:lnSpc>
                <a:spcPct val="90000"/>
              </a:lnSpc>
              <a:spcBef>
                <a:spcPct val="0"/>
              </a:spcBef>
              <a:spcAft>
                <a:spcPct val="35000"/>
              </a:spcAft>
            </a:pPr>
            <a:endParaRPr lang="en-US" sz="5500" kern="1200"/>
          </a:p>
        </p:txBody>
      </p:sp>
      <p:sp>
        <p:nvSpPr>
          <p:cNvPr id="30" name="Rounded Rectangle 29"/>
          <p:cNvSpPr/>
          <p:nvPr/>
        </p:nvSpPr>
        <p:spPr>
          <a:xfrm>
            <a:off x="1500494" y="5075144"/>
            <a:ext cx="1898093" cy="1146075"/>
          </a:xfrm>
          <a:prstGeom prst="roundRect">
            <a:avLst>
              <a:gd name="adj" fmla="val 10000"/>
            </a:avLst>
          </a:prstGeom>
        </p:spPr>
        <p:style>
          <a:lnRef idx="2">
            <a:schemeClr val="lt1">
              <a:hueOff val="0"/>
              <a:satOff val="0"/>
              <a:lumOff val="0"/>
              <a:alphaOff val="0"/>
            </a:schemeClr>
          </a:lnRef>
          <a:fillRef idx="1">
            <a:schemeClr val="accent2">
              <a:tint val="50000"/>
              <a:hueOff val="21433515"/>
              <a:satOff val="62474"/>
              <a:lumOff val="7285"/>
              <a:alphaOff val="0"/>
            </a:schemeClr>
          </a:fillRef>
          <a:effectRef idx="0">
            <a:schemeClr val="accent2">
              <a:tint val="50000"/>
              <a:hueOff val="21433515"/>
              <a:satOff val="62474"/>
              <a:lumOff val="7285"/>
              <a:alphaOff val="0"/>
            </a:schemeClr>
          </a:effectRef>
          <a:fontRef idx="minor">
            <a:schemeClr val="lt1">
              <a:hueOff val="0"/>
              <a:satOff val="0"/>
              <a:lumOff val="0"/>
              <a:alphaOff val="0"/>
            </a:schemeClr>
          </a:fontRef>
        </p:style>
      </p:sp>
      <p:sp>
        <p:nvSpPr>
          <p:cNvPr id="31" name="Rectangle 30"/>
          <p:cNvSpPr/>
          <p:nvPr/>
        </p:nvSpPr>
        <p:spPr>
          <a:xfrm>
            <a:off x="2165109" y="5203719"/>
            <a:ext cx="569387" cy="923330"/>
          </a:xfrm>
          <a:prstGeom prst="rect">
            <a:avLst/>
          </a:prstGeom>
          <a:noFill/>
        </p:spPr>
        <p:txBody>
          <a:bodyPr wrap="none" lIns="91440" tIns="45720" rIns="91440" bIns="45720">
            <a:spAutoFit/>
          </a:bodyPr>
          <a:lstStyle/>
          <a:p>
            <a:pPr algn="ctr"/>
            <a:r>
              <a:rPr lang="en-US" sz="5400" b="1" cap="none" spc="0" smtClean="0">
                <a:ln w="22225">
                  <a:solidFill>
                    <a:schemeClr val="accent2"/>
                  </a:solidFill>
                  <a:prstDash val="solid"/>
                </a:ln>
                <a:solidFill>
                  <a:srgbClr val="FF0000"/>
                </a:solidFill>
                <a:effectLst/>
              </a:rPr>
              <a:t>4</a:t>
            </a:r>
            <a:endParaRPr lang="en-US" sz="5400" b="1" cap="none" spc="0">
              <a:ln w="22225">
                <a:solidFill>
                  <a:schemeClr val="accent2"/>
                </a:solidFill>
                <a:prstDash val="solid"/>
              </a:ln>
              <a:solidFill>
                <a:srgbClr val="FF0000"/>
              </a:solidFill>
              <a:effectLst/>
            </a:endParaRPr>
          </a:p>
        </p:txBody>
      </p:sp>
      <p:sp>
        <p:nvSpPr>
          <p:cNvPr id="32" name="TextBox 31"/>
          <p:cNvSpPr txBox="1"/>
          <p:nvPr/>
        </p:nvSpPr>
        <p:spPr>
          <a:xfrm>
            <a:off x="3537837" y="5175032"/>
            <a:ext cx="2645045" cy="1169551"/>
          </a:xfrm>
          <a:prstGeom prst="rect">
            <a:avLst/>
          </a:prstGeom>
          <a:noFill/>
        </p:spPr>
        <p:txBody>
          <a:bodyPr wrap="square" rtlCol="0">
            <a:spAutoFit/>
          </a:bodyPr>
          <a:lstStyle/>
          <a:p>
            <a:pPr lvl="0"/>
            <a:r>
              <a:rPr lang="en-US" sz="2600" b="1" smtClean="0">
                <a:solidFill>
                  <a:schemeClr val="bg1"/>
                </a:solidFill>
                <a:latin typeface="Calibri" panose="020F0502020204030204" pitchFamily="34" charset="0"/>
                <a:cs typeface="Calibri" panose="020F0502020204030204" pitchFamily="34" charset="0"/>
              </a:rPr>
              <a:t>Giả sử m và n là số nguyên lẻ thì</a:t>
            </a:r>
            <a:r>
              <a:rPr lang="en-US" sz="2600" b="1" smtClean="0">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600" b="1">
              <a:solidFill>
                <a:schemeClr val="bg1"/>
              </a:solidFill>
              <a:latin typeface="Calibri" panose="020F0502020204030204" pitchFamily="34" charset="0"/>
              <a:cs typeface="Calibri" panose="020F0502020204030204" pitchFamily="34" charset="0"/>
            </a:endParaRPr>
          </a:p>
          <a:p>
            <a:endParaRPr lang="en-US"/>
          </a:p>
        </p:txBody>
      </p:sp>
      <mc:AlternateContent xmlns:mc="http://schemas.openxmlformats.org/markup-compatibility/2006" xmlns:a14="http://schemas.microsoft.com/office/drawing/2010/main">
        <mc:Choice Requires="a14">
          <p:sp>
            <p:nvSpPr>
              <p:cNvPr id="33" name="TextBox 32"/>
              <p:cNvSpPr txBox="1"/>
              <p:nvPr/>
            </p:nvSpPr>
            <p:spPr>
              <a:xfrm>
                <a:off x="5300809" y="4891538"/>
                <a:ext cx="6265647" cy="1573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600" b="1" i="1" smtClean="0">
                              <a:solidFill>
                                <a:schemeClr val="bg1"/>
                              </a:solidFill>
                              <a:latin typeface="Cambria Math" panose="02040503050406030204" pitchFamily="18" charset="0"/>
                            </a:rPr>
                          </m:ctrlPr>
                        </m:dPr>
                        <m:e>
                          <m:f>
                            <m:fPr>
                              <m:ctrlPr>
                                <a:rPr lang="en-US" sz="2600" b="1" i="1" smtClean="0">
                                  <a:solidFill>
                                    <a:schemeClr val="bg1"/>
                                  </a:solidFill>
                                  <a:latin typeface="Cambria Math" panose="02040503050406030204" pitchFamily="18" charset="0"/>
                                </a:rPr>
                              </m:ctrlPr>
                            </m:fPr>
                            <m:num>
                              <m:r>
                                <a:rPr lang="en-US" sz="2600" b="1" i="1" smtClean="0">
                                  <a:solidFill>
                                    <a:schemeClr val="bg1"/>
                                  </a:solidFill>
                                  <a:latin typeface="Cambria Math" panose="02040503050406030204" pitchFamily="18" charset="0"/>
                                </a:rPr>
                                <m:t>𝒎</m:t>
                              </m:r>
                            </m:num>
                            <m:den>
                              <m:r>
                                <a:rPr lang="en-US" sz="2600" b="1" i="0" smtClean="0">
                                  <a:solidFill>
                                    <a:schemeClr val="bg1"/>
                                  </a:solidFill>
                                  <a:latin typeface="Cambria Math" panose="02040503050406030204" pitchFamily="18" charset="0"/>
                                </a:rPr>
                                <m:t>𝐧</m:t>
                              </m:r>
                            </m:den>
                          </m:f>
                        </m:e>
                      </m:d>
                      <m:r>
                        <a:rPr lang="en-US" sz="2600" b="1" i="0" smtClean="0">
                          <a:solidFill>
                            <a:schemeClr val="bg1"/>
                          </a:solidFill>
                          <a:latin typeface="Cambria Math" panose="02040503050406030204" pitchFamily="18" charset="0"/>
                          <a:sym typeface="Symbol" panose="05050102010706020507" pitchFamily="18" charset="2"/>
                        </a:rPr>
                        <m:t>=</m:t>
                      </m:r>
                      <m:d>
                        <m:dPr>
                          <m:begChr m:val="{"/>
                          <m:endChr m:val="}"/>
                          <m:ctrlPr>
                            <a:rPr lang="en-US" sz="2600" b="1" i="1" smtClean="0">
                              <a:solidFill>
                                <a:schemeClr val="bg1"/>
                              </a:solidFill>
                              <a:latin typeface="Cambria Math" panose="02040503050406030204" pitchFamily="18" charset="0"/>
                              <a:sym typeface="Symbol" panose="05050102010706020507" pitchFamily="18" charset="2"/>
                            </a:rPr>
                          </m:ctrlPr>
                        </m:dPr>
                        <m:e>
                          <m:m>
                            <m:mPr>
                              <m:mcs>
                                <m:mc>
                                  <m:mcPr>
                                    <m:count m:val="1"/>
                                    <m:mcJc m:val="center"/>
                                  </m:mcPr>
                                </m:mc>
                              </m:mcs>
                              <m:ctrlPr>
                                <a:rPr lang="en-US" sz="2600" b="1" i="1" smtClean="0">
                                  <a:solidFill>
                                    <a:schemeClr val="bg1"/>
                                  </a:solidFill>
                                  <a:latin typeface="Cambria Math" panose="02040503050406030204" pitchFamily="18" charset="0"/>
                                  <a:sym typeface="Symbol" panose="05050102010706020507" pitchFamily="18" charset="2"/>
                                </a:rPr>
                              </m:ctrlPr>
                            </m:mPr>
                            <m:mr>
                              <m:e>
                                <m:r>
                                  <m:rPr>
                                    <m:brk m:alnAt="7"/>
                                  </m:rPr>
                                  <a:rPr lang="en-US" sz="2600" b="1" i="1" smtClean="0">
                                    <a:solidFill>
                                      <a:schemeClr val="bg1"/>
                                    </a:solidFill>
                                    <a:latin typeface="Cambria Math" panose="02040503050406030204" pitchFamily="18" charset="0"/>
                                    <a:sym typeface="Symbol" panose="05050102010706020507" pitchFamily="18" charset="2"/>
                                  </a:rPr>
                                  <m:t>−</m:t>
                                </m:r>
                                <m:d>
                                  <m:dPr>
                                    <m:ctrlPr>
                                      <a:rPr lang="en-US" sz="2600" b="1" i="1" smtClean="0">
                                        <a:solidFill>
                                          <a:schemeClr val="bg1"/>
                                        </a:solidFill>
                                        <a:latin typeface="Cambria Math" panose="02040503050406030204" pitchFamily="18" charset="0"/>
                                        <a:sym typeface="Symbol" panose="05050102010706020507" pitchFamily="18" charset="2"/>
                                      </a:rPr>
                                    </m:ctrlPr>
                                  </m:dPr>
                                  <m:e>
                                    <m:f>
                                      <m:fPr>
                                        <m:ctrlPr>
                                          <a:rPr lang="en-US" sz="2600" b="1" i="1" smtClean="0">
                                            <a:solidFill>
                                              <a:schemeClr val="bg1"/>
                                            </a:solidFill>
                                            <a:latin typeface="Cambria Math" panose="02040503050406030204" pitchFamily="18" charset="0"/>
                                            <a:sym typeface="Symbol" panose="05050102010706020507" pitchFamily="18" charset="2"/>
                                          </a:rPr>
                                        </m:ctrlPr>
                                      </m:fPr>
                                      <m:num>
                                        <m:r>
                                          <a:rPr lang="en-US" sz="2600" b="1" i="1" smtClean="0">
                                            <a:solidFill>
                                              <a:schemeClr val="bg1"/>
                                            </a:solidFill>
                                            <a:latin typeface="Cambria Math" panose="02040503050406030204" pitchFamily="18" charset="0"/>
                                            <a:sym typeface="Symbol" panose="05050102010706020507" pitchFamily="18" charset="2"/>
                                          </a:rPr>
                                          <m:t>𝒏</m:t>
                                        </m:r>
                                      </m:num>
                                      <m:den>
                                        <m:r>
                                          <a:rPr lang="en-US" sz="2600" b="1" i="1" smtClean="0">
                                            <a:solidFill>
                                              <a:schemeClr val="bg1"/>
                                            </a:solidFill>
                                            <a:latin typeface="Cambria Math" panose="02040503050406030204" pitchFamily="18" charset="0"/>
                                            <a:sym typeface="Symbol" panose="05050102010706020507" pitchFamily="18" charset="2"/>
                                          </a:rPr>
                                          <m:t>𝒎</m:t>
                                        </m:r>
                                      </m:den>
                                    </m:f>
                                  </m:e>
                                </m:d>
                              </m:e>
                            </m:mr>
                            <m:mr>
                              <m:e>
                                <m:d>
                                  <m:dPr>
                                    <m:ctrlPr>
                                      <a:rPr lang="en-US" sz="2600" b="1" i="1">
                                        <a:solidFill>
                                          <a:schemeClr val="bg1"/>
                                        </a:solidFill>
                                        <a:latin typeface="Cambria Math" panose="02040503050406030204" pitchFamily="18" charset="0"/>
                                        <a:sym typeface="Symbol" panose="05050102010706020507" pitchFamily="18" charset="2"/>
                                      </a:rPr>
                                    </m:ctrlPr>
                                  </m:dPr>
                                  <m:e>
                                    <m:f>
                                      <m:fPr>
                                        <m:ctrlPr>
                                          <a:rPr lang="en-US" sz="2600" b="1" i="1">
                                            <a:solidFill>
                                              <a:schemeClr val="bg1"/>
                                            </a:solidFill>
                                            <a:latin typeface="Cambria Math" panose="02040503050406030204" pitchFamily="18" charset="0"/>
                                            <a:sym typeface="Symbol" panose="05050102010706020507" pitchFamily="18" charset="2"/>
                                          </a:rPr>
                                        </m:ctrlPr>
                                      </m:fPr>
                                      <m:num>
                                        <m:r>
                                          <a:rPr lang="en-US" sz="2600" b="1" i="1">
                                            <a:solidFill>
                                              <a:schemeClr val="bg1"/>
                                            </a:solidFill>
                                            <a:latin typeface="Cambria Math" panose="02040503050406030204" pitchFamily="18" charset="0"/>
                                            <a:sym typeface="Symbol" panose="05050102010706020507" pitchFamily="18" charset="2"/>
                                          </a:rPr>
                                          <m:t>𝒏</m:t>
                                        </m:r>
                                      </m:num>
                                      <m:den>
                                        <m:r>
                                          <a:rPr lang="en-US" sz="2600" b="1" i="1">
                                            <a:solidFill>
                                              <a:schemeClr val="bg1"/>
                                            </a:solidFill>
                                            <a:latin typeface="Cambria Math" panose="02040503050406030204" pitchFamily="18" charset="0"/>
                                            <a:sym typeface="Symbol" panose="05050102010706020507" pitchFamily="18" charset="2"/>
                                          </a:rPr>
                                          <m:t>𝒎</m:t>
                                        </m:r>
                                      </m:den>
                                    </m:f>
                                  </m:e>
                                </m:d>
                              </m:e>
                            </m:mr>
                          </m:m>
                          <m:r>
                            <a:rPr lang="en-US" sz="2600" b="1" i="1" smtClean="0">
                              <a:solidFill>
                                <a:schemeClr val="bg1"/>
                              </a:solidFill>
                              <a:latin typeface="Cambria Math" panose="02040503050406030204" pitchFamily="18" charset="0"/>
                              <a:sym typeface="Symbol" panose="05050102010706020507" pitchFamily="18" charset="2"/>
                            </a:rPr>
                            <m:t>  </m:t>
                          </m:r>
                          <m:m>
                            <m:mPr>
                              <m:mcs>
                                <m:mc>
                                  <m:mcPr>
                                    <m:count m:val="1"/>
                                    <m:mcJc m:val="center"/>
                                  </m:mcPr>
                                </m:mc>
                              </m:mcs>
                              <m:ctrlPr>
                                <a:rPr lang="en-US" sz="2600" b="1" i="1" smtClean="0">
                                  <a:solidFill>
                                    <a:schemeClr val="bg1"/>
                                  </a:solidFill>
                                  <a:latin typeface="Cambria Math" panose="02040503050406030204" pitchFamily="18" charset="0"/>
                                  <a:sym typeface="Symbol" panose="05050102010706020507" pitchFamily="18" charset="2"/>
                                </a:rPr>
                              </m:ctrlPr>
                            </m:mPr>
                            <m:mr>
                              <m:e>
                                <m:r>
                                  <m:rPr>
                                    <m:brk m:alnAt="7"/>
                                  </m:rPr>
                                  <a:rPr lang="en-US" sz="2600" b="1" i="1" smtClean="0">
                                    <a:solidFill>
                                      <a:schemeClr val="bg1"/>
                                    </a:solidFill>
                                    <a:latin typeface="Cambria Math" panose="02040503050406030204" pitchFamily="18" charset="0"/>
                                    <a:sym typeface="Symbol" panose="05050102010706020507" pitchFamily="18" charset="2"/>
                                  </a:rPr>
                                  <m:t>𝒏</m:t>
                                </m:r>
                                <m:r>
                                  <a:rPr lang="en-US" sz="2600" b="1" i="1" smtClean="0">
                                    <a:solidFill>
                                      <a:schemeClr val="bg1"/>
                                    </a:solidFill>
                                    <a:latin typeface="Cambria Math" panose="02040503050406030204" pitchFamily="18" charset="0"/>
                                    <a:sym typeface="Symbol" panose="05050102010706020507" pitchFamily="18" charset="2"/>
                                  </a:rPr>
                                  <m:t>ế</m:t>
                                </m:r>
                                <m:r>
                                  <a:rPr lang="en-US" sz="2600" b="1" i="1" smtClean="0">
                                    <a:solidFill>
                                      <a:schemeClr val="bg1"/>
                                    </a:solidFill>
                                    <a:latin typeface="Cambria Math" panose="02040503050406030204" pitchFamily="18" charset="0"/>
                                    <a:sym typeface="Symbol" panose="05050102010706020507" pitchFamily="18" charset="2"/>
                                  </a:rPr>
                                  <m:t>𝒖</m:t>
                                </m:r>
                                <m:r>
                                  <a:rPr lang="en-US" sz="2600" b="1" i="1" smtClean="0">
                                    <a:solidFill>
                                      <a:schemeClr val="bg1"/>
                                    </a:solidFill>
                                    <a:latin typeface="Cambria Math" panose="02040503050406030204" pitchFamily="18" charset="0"/>
                                    <a:sym typeface="Symbol" panose="05050102010706020507" pitchFamily="18" charset="2"/>
                                  </a:rPr>
                                  <m:t> </m:t>
                                </m:r>
                                <m:r>
                                  <a:rPr lang="en-US" sz="2600" b="1" i="1" smtClean="0">
                                    <a:solidFill>
                                      <a:schemeClr val="bg1"/>
                                    </a:solidFill>
                                    <a:latin typeface="Cambria Math" panose="02040503050406030204" pitchFamily="18" charset="0"/>
                                    <a:sym typeface="Symbol" panose="05050102010706020507" pitchFamily="18" charset="2"/>
                                  </a:rPr>
                                  <m:t>𝒏</m:t>
                                </m:r>
                                <m:r>
                                  <a:rPr lang="en-US" sz="2600" b="1" i="1" smtClean="0">
                                    <a:solidFill>
                                      <a:schemeClr val="bg1"/>
                                    </a:solidFill>
                                    <a:latin typeface="Cambria Math" panose="02040503050406030204" pitchFamily="18" charset="0"/>
                                    <a:sym typeface="Symbol" panose="05050102010706020507" pitchFamily="18" charset="2"/>
                                  </a:rPr>
                                  <m:t>  </m:t>
                                </m:r>
                                <m:r>
                                  <a:rPr lang="en-US" sz="2600" b="1" i="1" smtClean="0">
                                    <a:solidFill>
                                      <a:schemeClr val="bg1"/>
                                    </a:solidFill>
                                    <a:latin typeface="Cambria Math" panose="02040503050406030204" pitchFamily="18" charset="0"/>
                                    <a:sym typeface="Symbol" panose="05050102010706020507" pitchFamily="18" charset="2"/>
                                  </a:rPr>
                                  <m:t>𝟑</m:t>
                                </m:r>
                                <m:r>
                                  <a:rPr lang="en-US" sz="2600" b="1" i="1" smtClean="0">
                                    <a:solidFill>
                                      <a:schemeClr val="bg1"/>
                                    </a:solidFill>
                                    <a:latin typeface="Cambria Math" panose="02040503050406030204" pitchFamily="18" charset="0"/>
                                    <a:sym typeface="Symbol" panose="05050102010706020507" pitchFamily="18" charset="2"/>
                                  </a:rPr>
                                  <m:t>𝒎𝒐𝒅</m:t>
                                </m:r>
                                <m:r>
                                  <a:rPr lang="en-US" sz="2600" b="1" i="1" smtClean="0">
                                    <a:solidFill>
                                      <a:schemeClr val="bg1"/>
                                    </a:solidFill>
                                    <a:latin typeface="Cambria Math" panose="02040503050406030204" pitchFamily="18" charset="0"/>
                                    <a:sym typeface="Symbol" panose="05050102010706020507" pitchFamily="18" charset="2"/>
                                  </a:rPr>
                                  <m:t> </m:t>
                                </m:r>
                                <m:r>
                                  <a:rPr lang="en-US" sz="2600" b="1" i="1" smtClean="0">
                                    <a:solidFill>
                                      <a:schemeClr val="bg1"/>
                                    </a:solidFill>
                                    <a:latin typeface="Cambria Math" panose="02040503050406030204" pitchFamily="18" charset="0"/>
                                    <a:sym typeface="Symbol" panose="05050102010706020507" pitchFamily="18" charset="2"/>
                                  </a:rPr>
                                  <m:t>𝟒</m:t>
                                </m:r>
                              </m:e>
                            </m:mr>
                            <m:mr>
                              <m:e>
                                <m:r>
                                  <a:rPr lang="en-US" sz="2600" b="1" i="1" smtClean="0">
                                    <a:solidFill>
                                      <a:schemeClr val="bg1"/>
                                    </a:solidFill>
                                    <a:latin typeface="Cambria Math" panose="02040503050406030204" pitchFamily="18" charset="0"/>
                                    <a:sym typeface="Symbol" panose="05050102010706020507" pitchFamily="18" charset="2"/>
                                  </a:rPr>
                                  <m:t> </m:t>
                                </m:r>
                              </m:e>
                            </m:mr>
                          </m:m>
                        </m:e>
                      </m:d>
                    </m:oMath>
                  </m:oMathPara>
                </a14:m>
                <a:endParaRPr lang="en-US" sz="2600" b="1"/>
              </a:p>
            </p:txBody>
          </p:sp>
        </mc:Choice>
        <mc:Fallback xmlns="">
          <p:sp>
            <p:nvSpPr>
              <p:cNvPr id="33" name="TextBox 32"/>
              <p:cNvSpPr txBox="1">
                <a:spLocks noRot="1" noChangeAspect="1" noMove="1" noResize="1" noEditPoints="1" noAdjustHandles="1" noChangeArrowheads="1" noChangeShapeType="1" noTextEdit="1"/>
              </p:cNvSpPr>
              <p:nvPr/>
            </p:nvSpPr>
            <p:spPr>
              <a:xfrm>
                <a:off x="5300809" y="4891538"/>
                <a:ext cx="6265647" cy="1573892"/>
              </a:xfrm>
              <a:prstGeom prst="rect">
                <a:avLst/>
              </a:prstGeom>
              <a:blipFill>
                <a:blip r:embed="rId5"/>
                <a:stretch>
                  <a:fillRect/>
                </a:stretch>
              </a:blipFill>
            </p:spPr>
            <p:txBody>
              <a:bodyPr/>
              <a:lstStyle/>
              <a:p>
                <a:r>
                  <a:rPr lang="en-US">
                    <a:noFill/>
                  </a:rPr>
                  <a:t> </a:t>
                </a:r>
              </a:p>
            </p:txBody>
          </p:sp>
        </mc:Fallback>
      </mc:AlternateContent>
      <p:sp>
        <p:nvSpPr>
          <p:cNvPr id="34" name="Freeform 33"/>
          <p:cNvSpPr/>
          <p:nvPr/>
        </p:nvSpPr>
        <p:spPr>
          <a:xfrm>
            <a:off x="1384364" y="2767165"/>
            <a:ext cx="9490465" cy="2030203"/>
          </a:xfrm>
          <a:custGeom>
            <a:avLst/>
            <a:gdLst>
              <a:gd name="connsiteX0" fmla="*/ 0 w 9490465"/>
              <a:gd name="connsiteY0" fmla="*/ 116131 h 1161305"/>
              <a:gd name="connsiteX1" fmla="*/ 116131 w 9490465"/>
              <a:gd name="connsiteY1" fmla="*/ 0 h 1161305"/>
              <a:gd name="connsiteX2" fmla="*/ 9374335 w 9490465"/>
              <a:gd name="connsiteY2" fmla="*/ 0 h 1161305"/>
              <a:gd name="connsiteX3" fmla="*/ 9490466 w 9490465"/>
              <a:gd name="connsiteY3" fmla="*/ 116131 h 1161305"/>
              <a:gd name="connsiteX4" fmla="*/ 9490465 w 9490465"/>
              <a:gd name="connsiteY4" fmla="*/ 1045175 h 1161305"/>
              <a:gd name="connsiteX5" fmla="*/ 9374334 w 9490465"/>
              <a:gd name="connsiteY5" fmla="*/ 1161306 h 1161305"/>
              <a:gd name="connsiteX6" fmla="*/ 116131 w 9490465"/>
              <a:gd name="connsiteY6" fmla="*/ 1161305 h 1161305"/>
              <a:gd name="connsiteX7" fmla="*/ 0 w 9490465"/>
              <a:gd name="connsiteY7" fmla="*/ 1045174 h 1161305"/>
              <a:gd name="connsiteX8" fmla="*/ 0 w 9490465"/>
              <a:gd name="connsiteY8" fmla="*/ 116131 h 11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0465" h="1161305">
                <a:moveTo>
                  <a:pt x="0" y="116131"/>
                </a:moveTo>
                <a:cubicBezTo>
                  <a:pt x="0" y="51994"/>
                  <a:pt x="51994" y="0"/>
                  <a:pt x="116131" y="0"/>
                </a:cubicBezTo>
                <a:lnTo>
                  <a:pt x="9374335" y="0"/>
                </a:lnTo>
                <a:cubicBezTo>
                  <a:pt x="9438472" y="0"/>
                  <a:pt x="9490466" y="51994"/>
                  <a:pt x="9490466" y="116131"/>
                </a:cubicBezTo>
                <a:cubicBezTo>
                  <a:pt x="9490466" y="425812"/>
                  <a:pt x="9490465" y="735494"/>
                  <a:pt x="9490465" y="1045175"/>
                </a:cubicBezTo>
                <a:cubicBezTo>
                  <a:pt x="9490465" y="1109312"/>
                  <a:pt x="9438471" y="1161306"/>
                  <a:pt x="9374334" y="1161306"/>
                </a:cubicBezTo>
                <a:lnTo>
                  <a:pt x="116131" y="1161305"/>
                </a:lnTo>
                <a:cubicBezTo>
                  <a:pt x="51994" y="1161305"/>
                  <a:pt x="0" y="1109311"/>
                  <a:pt x="0" y="1045174"/>
                </a:cubicBezTo>
                <a:lnTo>
                  <a:pt x="0" y="116131"/>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hemeClr val="accent2">
              <a:hueOff val="14071556"/>
              <a:satOff val="49869"/>
              <a:lumOff val="10196"/>
              <a:alphaOff val="0"/>
            </a:schemeClr>
          </a:fillRef>
          <a:effectRef idx="0">
            <a:scrgbClr r="0" g="0" b="0"/>
          </a:effectRef>
          <a:fontRef idx="minor">
            <a:schemeClr val="lt1"/>
          </a:fontRef>
        </p:style>
        <p:txBody>
          <a:bodyPr spcFirstLastPara="0" vert="horz" wrap="square" lIns="2223773" tIns="209550" rIns="209551" bIns="209550" numCol="1" spcCol="1270" anchor="ctr" anchorCtr="0">
            <a:noAutofit/>
          </a:bodyPr>
          <a:lstStyle/>
          <a:p>
            <a:pPr lvl="0" algn="l" defTabSz="2444750">
              <a:lnSpc>
                <a:spcPct val="90000"/>
              </a:lnSpc>
              <a:spcBef>
                <a:spcPct val="0"/>
              </a:spcBef>
              <a:spcAft>
                <a:spcPct val="35000"/>
              </a:spcAft>
            </a:pPr>
            <a:r>
              <a:rPr lang="en-US" sz="5500" kern="1200" smtClean="0"/>
              <a:t> </a:t>
            </a:r>
            <a:endParaRPr lang="en-US" sz="5500" kern="1200"/>
          </a:p>
        </p:txBody>
      </p:sp>
      <p:sp>
        <p:nvSpPr>
          <p:cNvPr id="35" name="Rounded Rectangle 34"/>
          <p:cNvSpPr/>
          <p:nvPr/>
        </p:nvSpPr>
        <p:spPr>
          <a:xfrm>
            <a:off x="1512528" y="2920079"/>
            <a:ext cx="1898093" cy="1684604"/>
          </a:xfrm>
          <a:prstGeom prst="roundRect">
            <a:avLst>
              <a:gd name="adj" fmla="val 10000"/>
            </a:avLst>
          </a:prstGeom>
        </p:spPr>
        <p:style>
          <a:lnRef idx="2">
            <a:schemeClr val="lt1">
              <a:hueOff val="0"/>
              <a:satOff val="0"/>
              <a:lumOff val="0"/>
              <a:alphaOff val="0"/>
            </a:schemeClr>
          </a:lnRef>
          <a:fillRef idx="1">
            <a:schemeClr val="accent2">
              <a:tint val="50000"/>
              <a:hueOff val="14289011"/>
              <a:satOff val="41649"/>
              <a:lumOff val="4857"/>
              <a:alphaOff val="0"/>
            </a:schemeClr>
          </a:fillRef>
          <a:effectRef idx="0">
            <a:schemeClr val="accent2">
              <a:tint val="50000"/>
              <a:hueOff val="14289011"/>
              <a:satOff val="41649"/>
              <a:lumOff val="4857"/>
              <a:alphaOff val="0"/>
            </a:schemeClr>
          </a:effectRef>
          <a:fontRef idx="minor">
            <a:schemeClr val="lt1">
              <a:hueOff val="0"/>
              <a:satOff val="0"/>
              <a:lumOff val="0"/>
              <a:alphaOff val="0"/>
            </a:schemeClr>
          </a:fontRef>
        </p:style>
      </p:sp>
      <p:sp>
        <p:nvSpPr>
          <p:cNvPr id="36" name="Rectangle 35"/>
          <p:cNvSpPr/>
          <p:nvPr/>
        </p:nvSpPr>
        <p:spPr>
          <a:xfrm>
            <a:off x="2197768" y="3305971"/>
            <a:ext cx="569387" cy="923330"/>
          </a:xfrm>
          <a:prstGeom prst="rect">
            <a:avLst/>
          </a:prstGeom>
          <a:noFill/>
        </p:spPr>
        <p:txBody>
          <a:bodyPr wrap="none" lIns="91440" tIns="45720" rIns="91440" bIns="45720">
            <a:spAutoFit/>
          </a:bodyPr>
          <a:lstStyle/>
          <a:p>
            <a:pPr algn="ctr"/>
            <a:r>
              <a:rPr lang="en-US" sz="5400" b="1" cap="none" spc="0" smtClean="0">
                <a:ln w="22225">
                  <a:solidFill>
                    <a:schemeClr val="accent2"/>
                  </a:solidFill>
                  <a:prstDash val="solid"/>
                </a:ln>
                <a:solidFill>
                  <a:srgbClr val="CC3300"/>
                </a:solidFill>
                <a:effectLst/>
              </a:rPr>
              <a:t>3</a:t>
            </a:r>
            <a:endParaRPr lang="en-US" sz="5400" b="1" cap="none" spc="0">
              <a:ln w="22225">
                <a:solidFill>
                  <a:schemeClr val="accent2"/>
                </a:solidFill>
                <a:prstDash val="solid"/>
              </a:ln>
              <a:solidFill>
                <a:srgbClr val="CC3300"/>
              </a:solidFill>
              <a:effectLst/>
            </a:endParaRPr>
          </a:p>
        </p:txBody>
      </p:sp>
      <p:sp>
        <p:nvSpPr>
          <p:cNvPr id="37" name="TextBox 36"/>
          <p:cNvSpPr txBox="1"/>
          <p:nvPr/>
        </p:nvSpPr>
        <p:spPr>
          <a:xfrm>
            <a:off x="3510635" y="2838433"/>
            <a:ext cx="2672247" cy="1169551"/>
          </a:xfrm>
          <a:prstGeom prst="rect">
            <a:avLst/>
          </a:prstGeom>
          <a:noFill/>
        </p:spPr>
        <p:txBody>
          <a:bodyPr wrap="square" rtlCol="0">
            <a:spAutoFit/>
          </a:bodyPr>
          <a:lstStyle/>
          <a:p>
            <a:pPr lvl="0"/>
            <a:r>
              <a:rPr lang="en-US" sz="2600" b="1">
                <a:solidFill>
                  <a:schemeClr val="bg1"/>
                </a:solidFill>
                <a:latin typeface="Calibri" panose="020F0502020204030204" pitchFamily="34" charset="0"/>
                <a:cs typeface="Calibri" panose="020F0502020204030204" pitchFamily="34" charset="0"/>
              </a:rPr>
              <a:t>Nếu n là số </a:t>
            </a:r>
            <a:r>
              <a:rPr lang="en-US" sz="2600" b="1" smtClean="0">
                <a:solidFill>
                  <a:schemeClr val="bg1"/>
                </a:solidFill>
                <a:latin typeface="Calibri" panose="020F0502020204030204" pitchFamily="34" charset="0"/>
                <a:cs typeface="Calibri" panose="020F0502020204030204" pitchFamily="34" charset="0"/>
              </a:rPr>
              <a:t>nguyên </a:t>
            </a:r>
            <a:r>
              <a:rPr lang="en-US" sz="2600" b="1">
                <a:solidFill>
                  <a:schemeClr val="bg1"/>
                </a:solidFill>
                <a:latin typeface="Calibri" panose="020F0502020204030204" pitchFamily="34" charset="0"/>
                <a:cs typeface="Calibri" panose="020F0502020204030204" pitchFamily="34" charset="0"/>
              </a:rPr>
              <a:t>lẻ </a:t>
            </a:r>
            <a:r>
              <a:rPr lang="en-US" sz="2600" b="1" smtClean="0">
                <a:solidFill>
                  <a:schemeClr val="bg1"/>
                </a:solidFill>
                <a:latin typeface="Calibri" panose="020F0502020204030204" pitchFamily="34" charset="0"/>
                <a:cs typeface="Calibri" panose="020F0502020204030204" pitchFamily="34" charset="0"/>
                <a:sym typeface="Symbol" panose="05050102010706020507" pitchFamily="18" charset="2"/>
              </a:rPr>
              <a:t>thì</a:t>
            </a:r>
            <a:r>
              <a:rPr lang="en-US" sz="2600" b="1">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600" b="1">
              <a:solidFill>
                <a:schemeClr val="bg1"/>
              </a:solidFill>
              <a:latin typeface="Calibri" panose="020F0502020204030204" pitchFamily="34" charset="0"/>
              <a:cs typeface="Calibri" panose="020F0502020204030204" pitchFamily="34" charset="0"/>
            </a:endParaRPr>
          </a:p>
          <a:p>
            <a:endParaRPr lang="en-US"/>
          </a:p>
        </p:txBody>
      </p:sp>
      <mc:AlternateContent xmlns:mc="http://schemas.openxmlformats.org/markup-compatibility/2006" xmlns:a14="http://schemas.microsoft.com/office/drawing/2010/main">
        <mc:Choice Requires="a14">
          <p:sp>
            <p:nvSpPr>
              <p:cNvPr id="38" name="TextBox 37"/>
              <p:cNvSpPr txBox="1"/>
              <p:nvPr/>
            </p:nvSpPr>
            <p:spPr>
              <a:xfrm>
                <a:off x="5643718" y="2877170"/>
                <a:ext cx="3859510" cy="7998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600" b="1" i="1" smtClean="0">
                              <a:solidFill>
                                <a:schemeClr val="bg1"/>
                              </a:solidFill>
                              <a:latin typeface="Cambria Math" panose="02040503050406030204" pitchFamily="18" charset="0"/>
                            </a:rPr>
                          </m:ctrlPr>
                        </m:dPr>
                        <m:e>
                          <m:f>
                            <m:fPr>
                              <m:ctrlPr>
                                <a:rPr lang="en-US" sz="2600" b="1" i="1" smtClean="0">
                                  <a:solidFill>
                                    <a:schemeClr val="bg1"/>
                                  </a:solidFill>
                                  <a:latin typeface="Cambria Math" panose="02040503050406030204" pitchFamily="18" charset="0"/>
                                </a:rPr>
                              </m:ctrlPr>
                            </m:fPr>
                            <m:num>
                              <m:sSub>
                                <m:sSubPr>
                                  <m:ctrlPr>
                                    <a:rPr lang="en-US" sz="2600" b="1" i="1" smtClean="0">
                                      <a:solidFill>
                                        <a:schemeClr val="bg1"/>
                                      </a:solidFill>
                                      <a:latin typeface="Cambria Math" panose="02040503050406030204" pitchFamily="18" charset="0"/>
                                    </a:rPr>
                                  </m:ctrlPr>
                                </m:sSubPr>
                                <m:e>
                                  <m:r>
                                    <a:rPr lang="en-US" sz="2600" b="1" i="0" smtClean="0">
                                      <a:solidFill>
                                        <a:schemeClr val="bg1"/>
                                      </a:solidFill>
                                      <a:latin typeface="Cambria Math" panose="02040503050406030204" pitchFamily="18" charset="0"/>
                                    </a:rPr>
                                    <m:t>𝐦</m:t>
                                  </m:r>
                                </m:e>
                                <m:sub>
                                  <m:r>
                                    <a:rPr lang="en-US" sz="2600" b="1" i="0" smtClean="0">
                                      <a:solidFill>
                                        <a:schemeClr val="bg1"/>
                                      </a:solidFill>
                                      <a:latin typeface="Cambria Math" panose="02040503050406030204" pitchFamily="18" charset="0"/>
                                    </a:rPr>
                                    <m:t>𝟏</m:t>
                                  </m:r>
                                </m:sub>
                              </m:sSub>
                              <m:r>
                                <a:rPr lang="en-US" sz="2600" b="1" i="0" smtClean="0">
                                  <a:solidFill>
                                    <a:schemeClr val="bg1"/>
                                  </a:solidFill>
                                  <a:latin typeface="Cambria Math" panose="02040503050406030204" pitchFamily="18" charset="0"/>
                                </a:rPr>
                                <m:t>.</m:t>
                              </m:r>
                              <m:sSub>
                                <m:sSubPr>
                                  <m:ctrlPr>
                                    <a:rPr lang="en-US" sz="2600" b="1" i="1">
                                      <a:solidFill>
                                        <a:schemeClr val="bg1"/>
                                      </a:solidFill>
                                      <a:latin typeface="Cambria Math" panose="02040503050406030204" pitchFamily="18" charset="0"/>
                                    </a:rPr>
                                  </m:ctrlPr>
                                </m:sSubPr>
                                <m:e>
                                  <m:r>
                                    <a:rPr lang="en-US" sz="2600" b="1">
                                      <a:solidFill>
                                        <a:schemeClr val="bg1"/>
                                      </a:solidFill>
                                      <a:latin typeface="Cambria Math" panose="02040503050406030204" pitchFamily="18" charset="0"/>
                                    </a:rPr>
                                    <m:t>𝐦</m:t>
                                  </m:r>
                                </m:e>
                                <m:sub>
                                  <m:r>
                                    <a:rPr lang="en-US" sz="2600" b="1" i="1" smtClean="0">
                                      <a:solidFill>
                                        <a:schemeClr val="bg1"/>
                                      </a:solidFill>
                                      <a:latin typeface="Cambria Math" panose="02040503050406030204" pitchFamily="18" charset="0"/>
                                    </a:rPr>
                                    <m:t>𝟐</m:t>
                                  </m:r>
                                </m:sub>
                              </m:sSub>
                            </m:num>
                            <m:den>
                              <m:r>
                                <a:rPr lang="en-US" sz="2600" b="1" i="0" smtClean="0">
                                  <a:solidFill>
                                    <a:schemeClr val="bg1"/>
                                  </a:solidFill>
                                  <a:latin typeface="Cambria Math" panose="02040503050406030204" pitchFamily="18" charset="0"/>
                                </a:rPr>
                                <m:t>𝐧</m:t>
                              </m:r>
                            </m:den>
                          </m:f>
                        </m:e>
                      </m:d>
                      <m:r>
                        <a:rPr lang="en-US" sz="2600" b="1" i="0" smtClean="0">
                          <a:solidFill>
                            <a:schemeClr val="bg1"/>
                          </a:solidFill>
                          <a:latin typeface="Cambria Math" panose="02040503050406030204" pitchFamily="18" charset="0"/>
                        </a:rPr>
                        <m:t> </m:t>
                      </m:r>
                      <m:r>
                        <a:rPr lang="en-US" sz="2600" b="1" i="0" smtClean="0">
                          <a:solidFill>
                            <a:schemeClr val="bg1"/>
                          </a:solidFill>
                          <a:latin typeface="Cambria Math" panose="02040503050406030204" pitchFamily="18" charset="0"/>
                          <a:sym typeface="Symbol" panose="05050102010706020507" pitchFamily="18" charset="2"/>
                        </a:rPr>
                        <m:t></m:t>
                      </m:r>
                      <m:d>
                        <m:dPr>
                          <m:ctrlPr>
                            <a:rPr lang="en-US" sz="2600" b="1" i="1">
                              <a:solidFill>
                                <a:schemeClr val="bg1"/>
                              </a:solidFill>
                              <a:latin typeface="Cambria Math" panose="02040503050406030204" pitchFamily="18" charset="0"/>
                            </a:rPr>
                          </m:ctrlPr>
                        </m:dPr>
                        <m:e>
                          <m:f>
                            <m:fPr>
                              <m:ctrlPr>
                                <a:rPr lang="en-US" sz="2600" b="1" i="1">
                                  <a:solidFill>
                                    <a:schemeClr val="bg1"/>
                                  </a:solidFill>
                                  <a:latin typeface="Cambria Math" panose="02040503050406030204" pitchFamily="18" charset="0"/>
                                </a:rPr>
                              </m:ctrlPr>
                            </m:fPr>
                            <m:num>
                              <m:sSub>
                                <m:sSubPr>
                                  <m:ctrlPr>
                                    <a:rPr lang="en-US" sz="2600" b="1" i="1">
                                      <a:solidFill>
                                        <a:schemeClr val="bg1"/>
                                      </a:solidFill>
                                      <a:latin typeface="Cambria Math" panose="02040503050406030204" pitchFamily="18" charset="0"/>
                                    </a:rPr>
                                  </m:ctrlPr>
                                </m:sSubPr>
                                <m:e>
                                  <m:r>
                                    <a:rPr lang="en-US" sz="2600" b="1">
                                      <a:solidFill>
                                        <a:schemeClr val="bg1"/>
                                      </a:solidFill>
                                      <a:latin typeface="Cambria Math" panose="02040503050406030204" pitchFamily="18" charset="0"/>
                                    </a:rPr>
                                    <m:t>𝐦</m:t>
                                  </m:r>
                                </m:e>
                                <m:sub>
                                  <m:r>
                                    <a:rPr lang="en-US" sz="2600" b="1" i="1" smtClean="0">
                                      <a:solidFill>
                                        <a:schemeClr val="bg1"/>
                                      </a:solidFill>
                                      <a:latin typeface="Cambria Math" panose="02040503050406030204" pitchFamily="18" charset="0"/>
                                    </a:rPr>
                                    <m:t>𝟏</m:t>
                                  </m:r>
                                </m:sub>
                              </m:sSub>
                            </m:num>
                            <m:den>
                              <m:r>
                                <a:rPr lang="en-US" sz="2600" b="1">
                                  <a:solidFill>
                                    <a:schemeClr val="bg1"/>
                                  </a:solidFill>
                                  <a:latin typeface="Cambria Math" panose="02040503050406030204" pitchFamily="18" charset="0"/>
                                </a:rPr>
                                <m:t>𝐧</m:t>
                              </m:r>
                            </m:den>
                          </m:f>
                        </m:e>
                      </m:d>
                      <m:d>
                        <m:dPr>
                          <m:ctrlPr>
                            <a:rPr lang="en-US" sz="2600" b="1" i="1">
                              <a:solidFill>
                                <a:schemeClr val="bg1"/>
                              </a:solidFill>
                              <a:latin typeface="Cambria Math" panose="02040503050406030204" pitchFamily="18" charset="0"/>
                            </a:rPr>
                          </m:ctrlPr>
                        </m:dPr>
                        <m:e>
                          <m:f>
                            <m:fPr>
                              <m:ctrlPr>
                                <a:rPr lang="en-US" sz="2600" b="1" i="1">
                                  <a:solidFill>
                                    <a:schemeClr val="bg1"/>
                                  </a:solidFill>
                                  <a:latin typeface="Cambria Math" panose="02040503050406030204" pitchFamily="18" charset="0"/>
                                </a:rPr>
                              </m:ctrlPr>
                            </m:fPr>
                            <m:num>
                              <m:sSub>
                                <m:sSubPr>
                                  <m:ctrlPr>
                                    <a:rPr lang="en-US" sz="2600" b="1" i="1">
                                      <a:solidFill>
                                        <a:schemeClr val="bg1"/>
                                      </a:solidFill>
                                      <a:latin typeface="Cambria Math" panose="02040503050406030204" pitchFamily="18" charset="0"/>
                                    </a:rPr>
                                  </m:ctrlPr>
                                </m:sSubPr>
                                <m:e>
                                  <m:r>
                                    <a:rPr lang="en-US" sz="2600" b="1" i="0">
                                      <a:solidFill>
                                        <a:schemeClr val="bg1"/>
                                      </a:solidFill>
                                      <a:latin typeface="Cambria Math" panose="02040503050406030204" pitchFamily="18" charset="0"/>
                                    </a:rPr>
                                    <m:t>𝐦</m:t>
                                  </m:r>
                                </m:e>
                                <m:sub>
                                  <m:r>
                                    <a:rPr lang="en-US" sz="2600" b="1" i="0" smtClean="0">
                                      <a:solidFill>
                                        <a:schemeClr val="bg1"/>
                                      </a:solidFill>
                                      <a:latin typeface="Cambria Math" panose="02040503050406030204" pitchFamily="18" charset="0"/>
                                    </a:rPr>
                                    <m:t>𝟐</m:t>
                                  </m:r>
                                </m:sub>
                              </m:sSub>
                            </m:num>
                            <m:den>
                              <m:r>
                                <a:rPr lang="en-US" sz="2600" b="1" i="0">
                                  <a:solidFill>
                                    <a:schemeClr val="bg1"/>
                                  </a:solidFill>
                                  <a:latin typeface="Cambria Math" panose="02040503050406030204" pitchFamily="18" charset="0"/>
                                </a:rPr>
                                <m:t>𝐧</m:t>
                              </m:r>
                            </m:den>
                          </m:f>
                        </m:e>
                      </m:d>
                    </m:oMath>
                  </m:oMathPara>
                </a14:m>
                <a:endParaRPr lang="en-US" sz="2600" b="1"/>
              </a:p>
            </p:txBody>
          </p:sp>
        </mc:Choice>
        <mc:Fallback xmlns="">
          <p:sp>
            <p:nvSpPr>
              <p:cNvPr id="38" name="TextBox 37"/>
              <p:cNvSpPr txBox="1">
                <a:spLocks noRot="1" noChangeAspect="1" noMove="1" noResize="1" noEditPoints="1" noAdjustHandles="1" noChangeArrowheads="1" noChangeShapeType="1" noTextEdit="1"/>
              </p:cNvSpPr>
              <p:nvPr/>
            </p:nvSpPr>
            <p:spPr>
              <a:xfrm>
                <a:off x="5643718" y="2877170"/>
                <a:ext cx="3859510" cy="799899"/>
              </a:xfrm>
              <a:prstGeom prst="rect">
                <a:avLst/>
              </a:prstGeom>
              <a:blipFill>
                <a:blip r:embed="rId6"/>
                <a:stretch>
                  <a:fillRect/>
                </a:stretch>
              </a:blipFill>
            </p:spPr>
            <p:txBody>
              <a:bodyPr/>
              <a:lstStyle/>
              <a:p>
                <a:r>
                  <a:rPr lang="en-US">
                    <a:noFill/>
                  </a:rPr>
                  <a:t> </a:t>
                </a:r>
              </a:p>
            </p:txBody>
          </p:sp>
        </mc:Fallback>
      </mc:AlternateContent>
      <p:sp>
        <p:nvSpPr>
          <p:cNvPr id="39" name="TextBox 38"/>
          <p:cNvSpPr txBox="1"/>
          <p:nvPr/>
        </p:nvSpPr>
        <p:spPr>
          <a:xfrm>
            <a:off x="3499212" y="3826190"/>
            <a:ext cx="3184388" cy="1169551"/>
          </a:xfrm>
          <a:prstGeom prst="rect">
            <a:avLst/>
          </a:prstGeom>
          <a:noFill/>
        </p:spPr>
        <p:txBody>
          <a:bodyPr wrap="square" rtlCol="0">
            <a:spAutoFit/>
          </a:bodyPr>
          <a:lstStyle/>
          <a:p>
            <a:pPr lvl="0"/>
            <a:r>
              <a:rPr lang="en-US" sz="2600" b="1" smtClean="0">
                <a:solidFill>
                  <a:schemeClr val="bg1"/>
                </a:solidFill>
                <a:latin typeface="Calibri" panose="020F0502020204030204" pitchFamily="34" charset="0"/>
                <a:cs typeface="Calibri" panose="020F0502020204030204" pitchFamily="34" charset="0"/>
                <a:sym typeface="Symbol" panose="05050102010706020507" pitchFamily="18" charset="2"/>
              </a:rPr>
              <a:t>Đặc biệt nếu m = 2</a:t>
            </a:r>
            <a:r>
              <a:rPr lang="en-US" sz="2600" b="1" baseline="30000" smtClean="0">
                <a:solidFill>
                  <a:schemeClr val="bg1"/>
                </a:solidFill>
                <a:latin typeface="Calibri" panose="020F0502020204030204" pitchFamily="34" charset="0"/>
                <a:cs typeface="Calibri" panose="020F0502020204030204" pitchFamily="34" charset="0"/>
                <a:sym typeface="Symbol" panose="05050102010706020507" pitchFamily="18" charset="2"/>
              </a:rPr>
              <a:t>k</a:t>
            </a:r>
            <a:r>
              <a:rPr lang="en-US" sz="2600" b="1" smtClean="0">
                <a:solidFill>
                  <a:schemeClr val="bg1"/>
                </a:solidFill>
                <a:latin typeface="Calibri" panose="020F0502020204030204" pitchFamily="34" charset="0"/>
                <a:cs typeface="Calibri" panose="020F0502020204030204" pitchFamily="34" charset="0"/>
                <a:sym typeface="Symbol" panose="05050102010706020507" pitchFamily="18" charset="2"/>
              </a:rPr>
              <a:t>.t (t là số lẻ) thì :</a:t>
            </a:r>
            <a:endParaRPr lang="en-US" sz="2600" b="1">
              <a:solidFill>
                <a:schemeClr val="bg1"/>
              </a:solidFill>
              <a:latin typeface="Calibri" panose="020F0502020204030204" pitchFamily="34" charset="0"/>
              <a:cs typeface="Calibri" panose="020F0502020204030204" pitchFamily="34" charset="0"/>
            </a:endParaRPr>
          </a:p>
          <a:p>
            <a:endParaRPr lang="en-US"/>
          </a:p>
        </p:txBody>
      </p:sp>
      <p:cxnSp>
        <p:nvCxnSpPr>
          <p:cNvPr id="40" name="Straight Connector 39"/>
          <p:cNvCxnSpPr/>
          <p:nvPr/>
        </p:nvCxnSpPr>
        <p:spPr>
          <a:xfrm>
            <a:off x="3624950" y="3809678"/>
            <a:ext cx="7053936" cy="16512"/>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6199780" y="3729755"/>
                <a:ext cx="3859510" cy="11058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2600" b="1" i="1" smtClean="0">
                              <a:solidFill>
                                <a:schemeClr val="bg1"/>
                              </a:solidFill>
                              <a:latin typeface="Cambria Math" panose="02040503050406030204" pitchFamily="18" charset="0"/>
                            </a:rPr>
                          </m:ctrlPr>
                        </m:dPr>
                        <m:e>
                          <m:f>
                            <m:fPr>
                              <m:ctrlPr>
                                <a:rPr lang="en-US" sz="2600" b="1" i="1" smtClean="0">
                                  <a:solidFill>
                                    <a:schemeClr val="bg1"/>
                                  </a:solidFill>
                                  <a:latin typeface="Cambria Math" panose="02040503050406030204" pitchFamily="18" charset="0"/>
                                </a:rPr>
                              </m:ctrlPr>
                            </m:fPr>
                            <m:num>
                              <m:r>
                                <a:rPr lang="en-US" sz="2600" b="1" i="1" smtClean="0">
                                  <a:solidFill>
                                    <a:schemeClr val="bg1"/>
                                  </a:solidFill>
                                  <a:latin typeface="Cambria Math" panose="02040503050406030204" pitchFamily="18" charset="0"/>
                                </a:rPr>
                                <m:t>𝒎</m:t>
                              </m:r>
                              <m:r>
                                <a:rPr lang="en-US" sz="2600" b="1" i="1" smtClean="0">
                                  <a:solidFill>
                                    <a:schemeClr val="bg1"/>
                                  </a:solidFill>
                                  <a:latin typeface="Cambria Math" panose="02040503050406030204" pitchFamily="18" charset="0"/>
                                </a:rPr>
                                <m:t> </m:t>
                              </m:r>
                            </m:num>
                            <m:den>
                              <m:r>
                                <a:rPr lang="en-US" sz="2600" b="1" i="0" smtClean="0">
                                  <a:solidFill>
                                    <a:schemeClr val="bg1"/>
                                  </a:solidFill>
                                  <a:latin typeface="Cambria Math" panose="02040503050406030204" pitchFamily="18" charset="0"/>
                                </a:rPr>
                                <m:t>𝐧</m:t>
                              </m:r>
                            </m:den>
                          </m:f>
                        </m:e>
                      </m:d>
                      <m:r>
                        <a:rPr lang="en-US" sz="2600" b="1" i="0" smtClean="0">
                          <a:solidFill>
                            <a:schemeClr val="bg1"/>
                          </a:solidFill>
                          <a:latin typeface="Cambria Math" panose="02040503050406030204" pitchFamily="18" charset="0"/>
                        </a:rPr>
                        <m:t> </m:t>
                      </m:r>
                      <m:r>
                        <a:rPr lang="en-US" sz="2600" b="1" i="0" smtClean="0">
                          <a:solidFill>
                            <a:schemeClr val="bg1"/>
                          </a:solidFill>
                          <a:latin typeface="Cambria Math" panose="02040503050406030204" pitchFamily="18" charset="0"/>
                          <a:sym typeface="Symbol" panose="05050102010706020507" pitchFamily="18" charset="2"/>
                        </a:rPr>
                        <m:t></m:t>
                      </m:r>
                      <m:sSup>
                        <m:sSupPr>
                          <m:ctrlPr>
                            <a:rPr lang="en-US" sz="2600" b="1" i="1" smtClean="0">
                              <a:solidFill>
                                <a:schemeClr val="bg1"/>
                              </a:solidFill>
                              <a:latin typeface="Cambria Math" panose="02040503050406030204" pitchFamily="18" charset="0"/>
                              <a:sym typeface="Symbol" panose="05050102010706020507" pitchFamily="18" charset="2"/>
                            </a:rPr>
                          </m:ctrlPr>
                        </m:sSupPr>
                        <m:e>
                          <m:d>
                            <m:dPr>
                              <m:ctrlPr>
                                <a:rPr lang="en-US" sz="2600" b="1" i="1" smtClean="0">
                                  <a:solidFill>
                                    <a:schemeClr val="bg1"/>
                                  </a:solidFill>
                                  <a:latin typeface="Cambria Math" panose="02040503050406030204" pitchFamily="18" charset="0"/>
                                  <a:sym typeface="Symbol" panose="05050102010706020507" pitchFamily="18" charset="2"/>
                                </a:rPr>
                              </m:ctrlPr>
                            </m:dPr>
                            <m:e>
                              <m:f>
                                <m:fPr>
                                  <m:ctrlPr>
                                    <a:rPr lang="en-US" sz="2600" b="1" i="1" smtClean="0">
                                      <a:solidFill>
                                        <a:schemeClr val="bg1"/>
                                      </a:solidFill>
                                      <a:latin typeface="Cambria Math" panose="02040503050406030204" pitchFamily="18" charset="0"/>
                                      <a:sym typeface="Symbol" panose="05050102010706020507" pitchFamily="18" charset="2"/>
                                    </a:rPr>
                                  </m:ctrlPr>
                                </m:fPr>
                                <m:num>
                                  <m:r>
                                    <a:rPr lang="en-US" sz="2600" b="1" i="1" smtClean="0">
                                      <a:solidFill>
                                        <a:schemeClr val="bg1"/>
                                      </a:solidFill>
                                      <a:latin typeface="Cambria Math" panose="02040503050406030204" pitchFamily="18" charset="0"/>
                                      <a:sym typeface="Symbol" panose="05050102010706020507" pitchFamily="18" charset="2"/>
                                    </a:rPr>
                                    <m:t>𝟐</m:t>
                                  </m:r>
                                </m:num>
                                <m:den>
                                  <m:r>
                                    <a:rPr lang="en-US" sz="2600" b="1" i="1" smtClean="0">
                                      <a:solidFill>
                                        <a:schemeClr val="bg1"/>
                                      </a:solidFill>
                                      <a:latin typeface="Cambria Math" panose="02040503050406030204" pitchFamily="18" charset="0"/>
                                      <a:sym typeface="Symbol" panose="05050102010706020507" pitchFamily="18" charset="2"/>
                                    </a:rPr>
                                    <m:t>𝒏</m:t>
                                  </m:r>
                                </m:den>
                              </m:f>
                            </m:e>
                          </m:d>
                        </m:e>
                        <m:sup>
                          <m:r>
                            <a:rPr lang="en-US" sz="2600" b="1" i="1" smtClean="0">
                              <a:solidFill>
                                <a:schemeClr val="bg1"/>
                              </a:solidFill>
                              <a:latin typeface="Cambria Math" panose="02040503050406030204" pitchFamily="18" charset="0"/>
                              <a:sym typeface="Symbol" panose="05050102010706020507" pitchFamily="18" charset="2"/>
                            </a:rPr>
                            <m:t>𝒌</m:t>
                          </m:r>
                        </m:sup>
                      </m:sSup>
                      <m:d>
                        <m:dPr>
                          <m:ctrlPr>
                            <a:rPr lang="en-US" sz="2600" b="1" i="1">
                              <a:solidFill>
                                <a:schemeClr val="bg1"/>
                              </a:solidFill>
                              <a:latin typeface="Cambria Math" panose="02040503050406030204" pitchFamily="18" charset="0"/>
                            </a:rPr>
                          </m:ctrlPr>
                        </m:dPr>
                        <m:e>
                          <m:f>
                            <m:fPr>
                              <m:ctrlPr>
                                <a:rPr lang="en-US" sz="2600" b="1" i="1">
                                  <a:solidFill>
                                    <a:schemeClr val="bg1"/>
                                  </a:solidFill>
                                  <a:latin typeface="Cambria Math" panose="02040503050406030204" pitchFamily="18" charset="0"/>
                                </a:rPr>
                              </m:ctrlPr>
                            </m:fPr>
                            <m:num>
                              <m:r>
                                <a:rPr lang="en-US" sz="2600" b="1" i="0" smtClean="0">
                                  <a:solidFill>
                                    <a:schemeClr val="bg1"/>
                                  </a:solidFill>
                                  <a:latin typeface="Cambria Math" panose="02040503050406030204" pitchFamily="18" charset="0"/>
                                </a:rPr>
                                <m:t>𝐭</m:t>
                              </m:r>
                            </m:num>
                            <m:den>
                              <m:r>
                                <a:rPr lang="en-US" sz="2600" b="1" i="0">
                                  <a:solidFill>
                                    <a:schemeClr val="bg1"/>
                                  </a:solidFill>
                                  <a:latin typeface="Cambria Math" panose="02040503050406030204" pitchFamily="18" charset="0"/>
                                </a:rPr>
                                <m:t>𝐧</m:t>
                              </m:r>
                            </m:den>
                          </m:f>
                        </m:e>
                      </m:d>
                    </m:oMath>
                  </m:oMathPara>
                </a14:m>
                <a:endParaRPr lang="en-US" sz="2600" b="1"/>
              </a:p>
            </p:txBody>
          </p:sp>
        </mc:Choice>
        <mc:Fallback xmlns="">
          <p:sp>
            <p:nvSpPr>
              <p:cNvPr id="41" name="TextBox 40"/>
              <p:cNvSpPr txBox="1">
                <a:spLocks noRot="1" noChangeAspect="1" noMove="1" noResize="1" noEditPoints="1" noAdjustHandles="1" noChangeArrowheads="1" noChangeShapeType="1" noTextEdit="1"/>
              </p:cNvSpPr>
              <p:nvPr/>
            </p:nvSpPr>
            <p:spPr>
              <a:xfrm>
                <a:off x="6199780" y="3729755"/>
                <a:ext cx="3859510" cy="110581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5098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375558" y="1086667"/>
                <a:ext cx="11527972" cy="5351078"/>
              </a:xfrm>
            </p:spPr>
            <p:txBody>
              <a:bodyPr/>
              <a:lstStyle/>
              <a:p>
                <a:pPr>
                  <a:defRPr/>
                </a:pPr>
                <a:r>
                  <a:rPr lang="en-US" b="1" smtClean="0"/>
                  <a:t>Bài tập áp dụng: </a:t>
                </a:r>
              </a:p>
              <a:p>
                <a:pPr lvl="1">
                  <a:defRPr/>
                </a:pPr>
                <a:r>
                  <a:rPr lang="en-US"/>
                  <a:t>Tính ký hiệu Jacobi</a:t>
                </a:r>
                <a:r>
                  <a:rPr lang="en-US" smtClean="0"/>
                  <a:t>:</a:t>
                </a:r>
              </a:p>
              <a:p>
                <a:pPr lvl="2">
                  <a:defRPr/>
                </a:pPr>
                <a:r>
                  <a:rPr lang="en-US" smtClean="0"/>
                  <a:t>A) </a:t>
                </a:r>
                <a14:m>
                  <m:oMath xmlns:m="http://schemas.openxmlformats.org/officeDocument/2006/math">
                    <m:d>
                      <m:dPr>
                        <m:ctrlPr>
                          <a:rPr lang="en-US" sz="2800" i="1" smtClean="0">
                            <a:latin typeface="Cambria Math" panose="02040503050406030204" pitchFamily="18" charset="0"/>
                          </a:rPr>
                        </m:ctrlPr>
                      </m:dPr>
                      <m:e>
                        <m:f>
                          <m:fPr>
                            <m:ctrlPr>
                              <a:rPr lang="en-US" sz="2800" i="1" smtClean="0">
                                <a:latin typeface="Cambria Math" panose="02040503050406030204" pitchFamily="18" charset="0"/>
                              </a:rPr>
                            </m:ctrlPr>
                          </m:fPr>
                          <m:num>
                            <m:r>
                              <a:rPr lang="en-US" sz="2800" b="0" i="1" smtClean="0">
                                <a:latin typeface="Cambria Math" panose="02040503050406030204" pitchFamily="18" charset="0"/>
                              </a:rPr>
                              <m:t>7411</m:t>
                            </m:r>
                          </m:num>
                          <m:den>
                            <m:r>
                              <a:rPr lang="en-US" sz="2800" b="0" i="1" smtClean="0">
                                <a:latin typeface="Cambria Math" panose="02040503050406030204" pitchFamily="18" charset="0"/>
                              </a:rPr>
                              <m:t>9283</m:t>
                            </m:r>
                          </m:den>
                        </m:f>
                      </m:e>
                    </m:d>
                  </m:oMath>
                </a14:m>
                <a:endParaRPr lang="en-US" sz="2800" smtClean="0"/>
              </a:p>
              <a:p>
                <a:pPr lvl="2">
                  <a:defRPr/>
                </a:pPr>
                <a:r>
                  <a:rPr lang="en-US" smtClean="0"/>
                  <a:t>B) </a:t>
                </a:r>
                <a14:m>
                  <m:oMath xmlns:m="http://schemas.openxmlformats.org/officeDocument/2006/math">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b="0" i="1" smtClean="0">
                                <a:latin typeface="Cambria Math" panose="02040503050406030204" pitchFamily="18" charset="0"/>
                              </a:rPr>
                              <m:t>6278</m:t>
                            </m:r>
                          </m:num>
                          <m:den>
                            <m:r>
                              <a:rPr lang="en-US" sz="2800" i="1">
                                <a:latin typeface="Cambria Math" panose="02040503050406030204" pitchFamily="18" charset="0"/>
                              </a:rPr>
                              <m:t>9</m:t>
                            </m:r>
                            <m:r>
                              <a:rPr lang="en-US" sz="2800" b="0" i="1" smtClean="0">
                                <a:latin typeface="Cambria Math" panose="02040503050406030204" pitchFamily="18" charset="0"/>
                              </a:rPr>
                              <m:t>975</m:t>
                            </m:r>
                          </m:den>
                        </m:f>
                      </m:e>
                    </m:d>
                  </m:oMath>
                </a14:m>
                <a:endParaRPr lang="en-US" sz="2800"/>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375558" y="1086667"/>
                <a:ext cx="11527972"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26555596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r>
              <a:rPr lang="en-US" b="1" smtClean="0"/>
              <a:t>Giải</a:t>
            </a:r>
            <a:r>
              <a:rPr lang="en-US" b="1" smtClean="0"/>
              <a:t>:</a:t>
            </a:r>
            <a:endParaRPr lang="en-US" b="1" smtClean="0"/>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12191988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4028" y="995227"/>
            <a:ext cx="11527972" cy="5351078"/>
          </a:xfrm>
        </p:spPr>
        <p:txBody>
          <a:bodyPr/>
          <a:lstStyle/>
          <a:p>
            <a:r>
              <a:rPr lang="en-US" b="1" smtClean="0"/>
              <a:t>B) Ta có: </a:t>
            </a:r>
          </a:p>
          <a:p>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7110327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932429"/>
            <a:ext cx="11527972" cy="5633624"/>
          </a:xfrm>
        </p:spPr>
        <p:txBody>
          <a:bodyPr/>
          <a:lstStyle/>
          <a:p>
            <a:pPr>
              <a:defRPr/>
            </a:pPr>
            <a:r>
              <a:rPr lang="en-US" b="1"/>
              <a:t>Số nguyên Blum: </a:t>
            </a:r>
          </a:p>
          <a:p>
            <a:pPr lvl="1">
              <a:defRPr/>
            </a:pPr>
            <a:r>
              <a:rPr lang="en-US"/>
              <a:t>Là một hợp số có dạng n = p.q trong đó p, q là các số nguyên tố khác nhau thỏa mãn: p </a:t>
            </a:r>
            <a:r>
              <a:rPr lang="en-US">
                <a:sym typeface="Symbol"/>
              </a:rPr>
              <a:t> 3 mod 4, q  3 mod 4.</a:t>
            </a:r>
          </a:p>
          <a:p>
            <a:pPr>
              <a:defRPr/>
            </a:pPr>
            <a:r>
              <a:rPr lang="en-US" b="1">
                <a:sym typeface="Symbol"/>
              </a:rPr>
              <a:t>Định lý:</a:t>
            </a:r>
          </a:p>
          <a:p>
            <a:pPr lvl="1">
              <a:defRPr/>
            </a:pPr>
            <a:r>
              <a:rPr lang="en-US">
                <a:sym typeface="Symbol"/>
              </a:rPr>
              <a:t>Cho n = p.q là một số nguyên Blum và cho a  Q</a:t>
            </a:r>
            <a:r>
              <a:rPr lang="en-US" baseline="-25000">
                <a:sym typeface="Symbol"/>
              </a:rPr>
              <a:t>n</a:t>
            </a:r>
            <a:r>
              <a:rPr lang="en-US">
                <a:sym typeface="Symbol"/>
              </a:rPr>
              <a:t>. Khi đó a có đúng 4 căn bậc hai modulo và chỉ có một số nằm trong Q</a:t>
            </a:r>
            <a:r>
              <a:rPr lang="en-US" baseline="-25000">
                <a:sym typeface="Symbol"/>
              </a:rPr>
              <a:t>n</a:t>
            </a:r>
            <a:r>
              <a:rPr lang="en-US">
                <a:sym typeface="Symbol"/>
              </a:rPr>
              <a:t>.</a:t>
            </a:r>
          </a:p>
          <a:p>
            <a:pPr>
              <a:defRPr/>
            </a:pPr>
            <a:r>
              <a:rPr lang="en-US" b="1">
                <a:sym typeface="Symbol"/>
              </a:rPr>
              <a:t>Căn bậc hai chính:</a:t>
            </a:r>
          </a:p>
          <a:p>
            <a:pPr lvl="1">
              <a:defRPr/>
            </a:pPr>
            <a:r>
              <a:rPr lang="en-US">
                <a:sym typeface="Symbol"/>
              </a:rPr>
              <a:t>n là số nguyên Blum và a  Q</a:t>
            </a:r>
            <a:r>
              <a:rPr lang="en-US" baseline="-25000">
                <a:sym typeface="Symbol"/>
              </a:rPr>
              <a:t>n</a:t>
            </a:r>
            <a:r>
              <a:rPr lang="en-US">
                <a:sym typeface="Symbol"/>
              </a:rPr>
              <a:t>. Căn bậc hai duy nhất của a nằm trong Q</a:t>
            </a:r>
            <a:r>
              <a:rPr lang="en-US" baseline="-25000">
                <a:sym typeface="Symbol"/>
              </a:rPr>
              <a:t>n</a:t>
            </a:r>
            <a:r>
              <a:rPr lang="en-US">
                <a:sym typeface="Symbol"/>
              </a:rPr>
              <a:t> được gọi là căn bậc hai chính của a mod n</a:t>
            </a:r>
            <a:endParaRPr lang="en-US"/>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Bài </a:t>
            </a:r>
            <a:r>
              <a:rPr lang="en-US"/>
              <a:t>02. Một số kiến thức toán học</a:t>
            </a:r>
          </a:p>
        </p:txBody>
      </p:sp>
    </p:spTree>
    <p:extLst>
      <p:ext uri="{BB962C8B-B14F-4D97-AF65-F5344CB8AC3E}">
        <p14:creationId xmlns:p14="http://schemas.microsoft.com/office/powerpoint/2010/main" val="7740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r>
              <a:rPr lang="en-US" smtClean="0">
                <a:solidFill>
                  <a:schemeClr val="tx1"/>
                </a:solidFill>
              </a:rPr>
              <a:t>Cấu trúc toán học</a:t>
            </a:r>
          </a:p>
          <a:p>
            <a:r>
              <a:rPr lang="en-US" smtClean="0">
                <a:solidFill>
                  <a:schemeClr val="tx1"/>
                </a:solidFill>
              </a:rPr>
              <a:t>Số học modulo</a:t>
            </a:r>
            <a:endParaRPr lang="en-US">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Bài 01. Bổ túc cơ sở toán học</a:t>
            </a:r>
            <a:r>
              <a:rPr lang="en-US" smtClean="0"/>
              <a:t> </a:t>
            </a:r>
            <a:endParaRPr lang="en-US"/>
          </a:p>
        </p:txBody>
      </p:sp>
    </p:spTree>
    <p:extLst>
      <p:ext uri="{BB962C8B-B14F-4D97-AF65-F5344CB8AC3E}">
        <p14:creationId xmlns:p14="http://schemas.microsoft.com/office/powerpoint/2010/main" val="19249697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287" y="1086667"/>
            <a:ext cx="11716243" cy="5351078"/>
          </a:xfrm>
        </p:spPr>
        <p:txBody>
          <a:bodyPr/>
          <a:lstStyle/>
          <a:p>
            <a:pPr>
              <a:defRPr/>
            </a:pPr>
            <a:r>
              <a:rPr lang="en-US" b="1"/>
              <a:t>Ví dụ:</a:t>
            </a:r>
            <a:r>
              <a:rPr lang="en-US"/>
              <a:t> n = 21; Q</a:t>
            </a:r>
            <a:r>
              <a:rPr lang="en-US" baseline="-25000"/>
              <a:t>21</a:t>
            </a:r>
            <a:r>
              <a:rPr lang="en-US"/>
              <a:t> = {1, 4, 16}</a:t>
            </a:r>
          </a:p>
          <a:p>
            <a:pPr lvl="1">
              <a:defRPr/>
            </a:pPr>
            <a:r>
              <a:rPr lang="en-US" sz="3000"/>
              <a:t>4 căn bậc hai của </a:t>
            </a:r>
            <a:r>
              <a:rPr lang="en-US" sz="3000">
                <a:solidFill>
                  <a:srgbClr val="006600"/>
                </a:solidFill>
              </a:rPr>
              <a:t>4 mod 21 </a:t>
            </a:r>
            <a:r>
              <a:rPr lang="en-US" sz="3000"/>
              <a:t>là: 2; 5; 16; 19. Trong đó 16 </a:t>
            </a:r>
            <a:r>
              <a:rPr lang="en-US" sz="3000">
                <a:sym typeface="Symbol"/>
              </a:rPr>
              <a:t> Q</a:t>
            </a:r>
            <a:r>
              <a:rPr lang="en-US" sz="3000" baseline="-25000">
                <a:sym typeface="Symbol"/>
              </a:rPr>
              <a:t>21</a:t>
            </a:r>
            <a:r>
              <a:rPr lang="en-US" sz="3000">
                <a:sym typeface="Symbol"/>
              </a:rPr>
              <a:t>. Do vậy 16 là căn bậc hai chính của 4 mod 21</a:t>
            </a:r>
          </a:p>
          <a:p>
            <a:pPr lvl="1">
              <a:defRPr/>
            </a:pPr>
            <a:r>
              <a:rPr lang="en-US" sz="3000"/>
              <a:t>4 căn bậc hai của </a:t>
            </a:r>
            <a:r>
              <a:rPr lang="en-US" sz="3000">
                <a:solidFill>
                  <a:srgbClr val="006600"/>
                </a:solidFill>
              </a:rPr>
              <a:t>1 mod 21 </a:t>
            </a:r>
            <a:r>
              <a:rPr lang="en-US" sz="3000"/>
              <a:t>là: 1; 8; 13; 20. Trong đó 1 </a:t>
            </a:r>
            <a:r>
              <a:rPr lang="en-US" sz="3000">
                <a:sym typeface="Symbol"/>
              </a:rPr>
              <a:t> Q</a:t>
            </a:r>
            <a:r>
              <a:rPr lang="en-US" sz="3000" baseline="-25000">
                <a:sym typeface="Symbol"/>
              </a:rPr>
              <a:t>21</a:t>
            </a:r>
            <a:r>
              <a:rPr lang="en-US" sz="3000">
                <a:sym typeface="Symbol"/>
              </a:rPr>
              <a:t>. Do vậy 1 là căn bậc hai chính của 1 mod 21</a:t>
            </a:r>
            <a:endParaRPr lang="en-US" sz="3000"/>
          </a:p>
          <a:p>
            <a:pPr lvl="1">
              <a:defRPr/>
            </a:pPr>
            <a:r>
              <a:rPr lang="en-US" sz="3000"/>
              <a:t>4 căn bậc hai của </a:t>
            </a:r>
            <a:r>
              <a:rPr lang="en-US" sz="3000">
                <a:solidFill>
                  <a:srgbClr val="006600"/>
                </a:solidFill>
              </a:rPr>
              <a:t>16 mod 21 </a:t>
            </a:r>
            <a:r>
              <a:rPr lang="en-US" sz="3000"/>
              <a:t>là: 4; 10; 11; 17. Trong đó 4 </a:t>
            </a:r>
            <a:r>
              <a:rPr lang="en-US" sz="3000">
                <a:sym typeface="Symbol"/>
              </a:rPr>
              <a:t> Q</a:t>
            </a:r>
            <a:r>
              <a:rPr lang="en-US" sz="3000" baseline="-25000">
                <a:sym typeface="Symbol"/>
              </a:rPr>
              <a:t>21</a:t>
            </a:r>
            <a:r>
              <a:rPr lang="en-US" sz="3000">
                <a:sym typeface="Symbol"/>
              </a:rPr>
              <a:t>. Do vậy 4 là căn bậc hai chính của 16 mod 21</a:t>
            </a:r>
            <a:endParaRPr lang="en-US" sz="3000"/>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spTree>
    <p:extLst>
      <p:ext uri="{BB962C8B-B14F-4D97-AF65-F5344CB8AC3E}">
        <p14:creationId xmlns:p14="http://schemas.microsoft.com/office/powerpoint/2010/main" val="14790397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r>
              <a:rPr lang="en-US" smtClean="0"/>
              <a:t>Một số thuật toán tìm căn bậc hai theo modulo n:</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pSp>
        <p:nvGrpSpPr>
          <p:cNvPr id="9" name="Group 8"/>
          <p:cNvGrpSpPr/>
          <p:nvPr/>
        </p:nvGrpSpPr>
        <p:grpSpPr>
          <a:xfrm>
            <a:off x="375558" y="2318660"/>
            <a:ext cx="11203170" cy="3227547"/>
            <a:chOff x="375558" y="2318660"/>
            <a:chExt cx="11203170" cy="3227547"/>
          </a:xfrm>
        </p:grpSpPr>
        <p:graphicFrame>
          <p:nvGraphicFramePr>
            <p:cNvPr id="6" name="Diagram 5"/>
            <p:cNvGraphicFramePr/>
            <p:nvPr>
              <p:extLst>
                <p:ext uri="{D42A27DB-BD31-4B8C-83A1-F6EECF244321}">
                  <p14:modId xmlns:p14="http://schemas.microsoft.com/office/powerpoint/2010/main" val="2242011582"/>
                </p:ext>
              </p:extLst>
            </p:nvPr>
          </p:nvGraphicFramePr>
          <p:xfrm>
            <a:off x="375558" y="2336296"/>
            <a:ext cx="11203170" cy="320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543295" y="2318660"/>
              <a:ext cx="6743705" cy="1292662"/>
            </a:xfrm>
            <a:prstGeom prst="rect">
              <a:avLst/>
            </a:prstGeom>
            <a:noFill/>
          </p:spPr>
          <p:txBody>
            <a:bodyPr wrap="square" rtlCol="0">
              <a:spAutoFit/>
            </a:bodyPr>
            <a:lstStyle/>
            <a:p>
              <a:r>
                <a:rPr lang="en-US" sz="2600" smtClean="0">
                  <a:solidFill>
                    <a:schemeClr val="bg1"/>
                  </a:solidFill>
                  <a:latin typeface="Calibri" panose="020F0502020204030204" pitchFamily="34" charset="0"/>
                  <a:cs typeface="Calibri" panose="020F0502020204030204" pitchFamily="34" charset="0"/>
                </a:rPr>
                <a:t>Tìm căn bậc hai của a mod p (p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 3 mod 4)</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Input: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Số nguyên tố lẻ p; </a:t>
              </a:r>
              <a:r>
                <a:rPr lang="en-US" sz="2600">
                  <a:solidFill>
                    <a:schemeClr val="bg1"/>
                  </a:solidFill>
                  <a:latin typeface="Calibri" panose="020F0502020204030204" pitchFamily="34" charset="0"/>
                  <a:cs typeface="Calibri" panose="020F0502020204030204" pitchFamily="34" charset="0"/>
                </a:rPr>
                <a:t>p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 3 mod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4 và a  Q</a:t>
              </a:r>
              <a:r>
                <a:rPr lang="en-US" sz="26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p</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 </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Output:</a:t>
              </a:r>
              <a:r>
                <a:rPr lang="en-US" sz="2600" u="sng" smtClean="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2 căn bậc hai của a mod p </a:t>
              </a:r>
              <a:endParaRPr lang="en-US" sz="2600">
                <a:solidFill>
                  <a:schemeClr val="bg1"/>
                </a:solidFill>
                <a:latin typeface="Calibri" panose="020F0502020204030204" pitchFamily="34" charset="0"/>
                <a:cs typeface="Calibri" panose="020F0502020204030204" pitchFamily="34" charset="0"/>
              </a:endParaRPr>
            </a:p>
          </p:txBody>
        </p:sp>
        <p:sp>
          <p:nvSpPr>
            <p:cNvPr id="8" name="TextBox 7"/>
            <p:cNvSpPr txBox="1"/>
            <p:nvPr/>
          </p:nvSpPr>
          <p:spPr>
            <a:xfrm>
              <a:off x="930728" y="4101711"/>
              <a:ext cx="7821386" cy="954107"/>
            </a:xfrm>
            <a:prstGeom prst="rect">
              <a:avLst/>
            </a:prstGeom>
            <a:noFill/>
          </p:spPr>
          <p:txBody>
            <a:bodyPr wrap="square" rtlCol="0">
              <a:spAutoFit/>
            </a:bodyPr>
            <a:lstStyle/>
            <a:p>
              <a:pPr marL="342900" indent="-342900">
                <a:buAutoNum type="arabicPeriod"/>
              </a:pPr>
              <a:r>
                <a:rPr lang="en-US" sz="2800" smtClean="0">
                  <a:latin typeface="Calibri" panose="020F0502020204030204" pitchFamily="34" charset="0"/>
                  <a:cs typeface="Calibri" panose="020F0502020204030204" pitchFamily="34" charset="0"/>
                </a:rPr>
                <a:t>Tính r = a</a:t>
              </a:r>
              <a:r>
                <a:rPr lang="en-US" sz="2800" baseline="30000" smtClean="0">
                  <a:latin typeface="Calibri" panose="020F0502020204030204" pitchFamily="34" charset="0"/>
                  <a:cs typeface="Calibri" panose="020F0502020204030204" pitchFamily="34" charset="0"/>
                </a:rPr>
                <a:t>(p+1)/4</a:t>
              </a:r>
              <a:r>
                <a:rPr lang="en-US" sz="2800" smtClean="0">
                  <a:latin typeface="Calibri" panose="020F0502020204030204" pitchFamily="34" charset="0"/>
                  <a:cs typeface="Calibri" panose="020F0502020204030204" pitchFamily="34" charset="0"/>
                </a:rPr>
                <a:t> mod p</a:t>
              </a:r>
            </a:p>
            <a:p>
              <a:pPr marL="342900" indent="-342900">
                <a:buAutoNum type="arabicPeriod"/>
              </a:pPr>
              <a:r>
                <a:rPr lang="en-US" sz="2800" smtClean="0">
                  <a:latin typeface="Calibri" panose="020F0502020204030204" pitchFamily="34" charset="0"/>
                  <a:cs typeface="Calibri" panose="020F0502020204030204" pitchFamily="34" charset="0"/>
                </a:rPr>
                <a:t>Return (r, -r)</a:t>
              </a:r>
              <a:endParaRPr lang="en-US" sz="280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9271097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aphicFrame>
        <p:nvGraphicFramePr>
          <p:cNvPr id="5" name="Diagram 4"/>
          <p:cNvGraphicFramePr/>
          <p:nvPr>
            <p:extLst>
              <p:ext uri="{D42A27DB-BD31-4B8C-83A1-F6EECF244321}">
                <p14:modId xmlns:p14="http://schemas.microsoft.com/office/powerpoint/2010/main" val="3579056396"/>
              </p:ext>
            </p:extLst>
          </p:nvPr>
        </p:nvGraphicFramePr>
        <p:xfrm>
          <a:off x="375558" y="1431025"/>
          <a:ext cx="11429999" cy="4430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607432" y="1811886"/>
            <a:ext cx="6880244" cy="1292662"/>
          </a:xfrm>
          <a:prstGeom prst="rect">
            <a:avLst/>
          </a:prstGeom>
          <a:noFill/>
        </p:spPr>
        <p:txBody>
          <a:bodyPr wrap="square" rtlCol="0">
            <a:spAutoFit/>
          </a:bodyPr>
          <a:lstStyle/>
          <a:p>
            <a:r>
              <a:rPr lang="en-US" sz="2600" smtClean="0">
                <a:solidFill>
                  <a:schemeClr val="bg1"/>
                </a:solidFill>
                <a:latin typeface="Calibri" panose="020F0502020204030204" pitchFamily="34" charset="0"/>
                <a:cs typeface="Calibri" panose="020F0502020204030204" pitchFamily="34" charset="0"/>
              </a:rPr>
              <a:t>Tìm căn bậc hai của a mod p (p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 5 mod 8)</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Input: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Số nguyên tố lẻ p; </a:t>
            </a:r>
            <a:r>
              <a:rPr lang="en-US" sz="2600">
                <a:solidFill>
                  <a:schemeClr val="bg1"/>
                </a:solidFill>
                <a:latin typeface="Calibri" panose="020F0502020204030204" pitchFamily="34" charset="0"/>
                <a:cs typeface="Calibri" panose="020F0502020204030204" pitchFamily="34" charset="0"/>
              </a:rPr>
              <a:t>p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5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mod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8 và a  Q</a:t>
            </a:r>
            <a:r>
              <a:rPr lang="en-US" sz="26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p</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 </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Output:</a:t>
            </a:r>
            <a:r>
              <a:rPr lang="en-US" sz="2600" u="sng" smtClean="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2 căn bậc hai của a mod p </a:t>
            </a:r>
            <a:endParaRPr lang="en-US" sz="2600">
              <a:solidFill>
                <a:schemeClr val="bg1"/>
              </a:solidFill>
              <a:latin typeface="Calibri" panose="020F0502020204030204" pitchFamily="34" charset="0"/>
              <a:cs typeface="Calibri" panose="020F0502020204030204" pitchFamily="34" charset="0"/>
            </a:endParaRPr>
          </a:p>
        </p:txBody>
      </p:sp>
      <p:sp>
        <p:nvSpPr>
          <p:cNvPr id="7" name="TextBox 6"/>
          <p:cNvSpPr txBox="1"/>
          <p:nvPr/>
        </p:nvSpPr>
        <p:spPr>
          <a:xfrm>
            <a:off x="941968" y="3646027"/>
            <a:ext cx="8202032" cy="1815882"/>
          </a:xfrm>
          <a:prstGeom prst="rect">
            <a:avLst/>
          </a:prstGeom>
          <a:noFill/>
        </p:spPr>
        <p:txBody>
          <a:bodyPr wrap="square" rtlCol="0">
            <a:spAutoFit/>
          </a:bodyPr>
          <a:lstStyle/>
          <a:p>
            <a:pPr marL="342900" indent="-342900">
              <a:buAutoNum type="arabicPeriod"/>
            </a:pPr>
            <a:r>
              <a:rPr lang="en-US" sz="2800" smtClean="0">
                <a:latin typeface="Calibri" panose="020F0502020204030204" pitchFamily="34" charset="0"/>
                <a:cs typeface="Calibri" panose="020F0502020204030204" pitchFamily="34" charset="0"/>
              </a:rPr>
              <a:t>Tính d = a</a:t>
            </a:r>
            <a:r>
              <a:rPr lang="en-US" sz="2800" baseline="30000" smtClean="0">
                <a:latin typeface="Calibri" panose="020F0502020204030204" pitchFamily="34" charset="0"/>
                <a:cs typeface="Calibri" panose="020F0502020204030204" pitchFamily="34" charset="0"/>
              </a:rPr>
              <a:t>(p-1)/4</a:t>
            </a:r>
            <a:r>
              <a:rPr lang="en-US" sz="2800" smtClean="0">
                <a:latin typeface="Calibri" panose="020F0502020204030204" pitchFamily="34" charset="0"/>
                <a:cs typeface="Calibri" panose="020F0502020204030204" pitchFamily="34" charset="0"/>
              </a:rPr>
              <a:t> mod p</a:t>
            </a:r>
          </a:p>
          <a:p>
            <a:pPr marL="342900" indent="-342900">
              <a:buFontTx/>
              <a:buAutoNum type="arabicPeriod"/>
            </a:pPr>
            <a:r>
              <a:rPr lang="en-US" sz="2800" smtClean="0">
                <a:latin typeface="Calibri" panose="020F0502020204030204" pitchFamily="34" charset="0"/>
                <a:cs typeface="Calibri" panose="020F0502020204030204" pitchFamily="34" charset="0"/>
              </a:rPr>
              <a:t>Nếu d = 1 thì tính r = a</a:t>
            </a:r>
            <a:r>
              <a:rPr lang="en-US" sz="2800" baseline="30000" smtClean="0">
                <a:latin typeface="Calibri" panose="020F0502020204030204" pitchFamily="34" charset="0"/>
                <a:cs typeface="Calibri" panose="020F0502020204030204" pitchFamily="34" charset="0"/>
              </a:rPr>
              <a:t>(p+3)/8</a:t>
            </a:r>
            <a:r>
              <a:rPr lang="en-US" sz="2800" smtClean="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rPr>
              <a:t>mod </a:t>
            </a:r>
            <a:r>
              <a:rPr lang="en-US" sz="2800" smtClean="0">
                <a:latin typeface="Calibri" panose="020F0502020204030204" pitchFamily="34" charset="0"/>
                <a:cs typeface="Calibri" panose="020F0502020204030204" pitchFamily="34" charset="0"/>
              </a:rPr>
              <a:t>p</a:t>
            </a:r>
          </a:p>
          <a:p>
            <a:pPr marL="342900" indent="-342900">
              <a:buFontTx/>
              <a:buAutoNum type="arabicPeriod"/>
            </a:pPr>
            <a:r>
              <a:rPr lang="en-US" sz="2800" smtClean="0">
                <a:latin typeface="Calibri" panose="020F0502020204030204" pitchFamily="34" charset="0"/>
                <a:cs typeface="Calibri" panose="020F0502020204030204" pitchFamily="34" charset="0"/>
              </a:rPr>
              <a:t>Nếu d = p – 1 thì tính </a:t>
            </a:r>
            <a:r>
              <a:rPr lang="en-US" sz="2800">
                <a:latin typeface="Calibri" panose="020F0502020204030204" pitchFamily="34" charset="0"/>
                <a:cs typeface="Calibri" panose="020F0502020204030204" pitchFamily="34" charset="0"/>
              </a:rPr>
              <a:t>r = </a:t>
            </a:r>
            <a:r>
              <a:rPr lang="en-US" sz="2800" smtClean="0">
                <a:latin typeface="Calibri" panose="020F0502020204030204" pitchFamily="34" charset="0"/>
                <a:cs typeface="Calibri" panose="020F0502020204030204" pitchFamily="34" charset="0"/>
              </a:rPr>
              <a:t>2a.(4a)</a:t>
            </a:r>
            <a:r>
              <a:rPr lang="en-US" sz="2800" baseline="30000" smtClean="0">
                <a:latin typeface="Calibri" panose="020F0502020204030204" pitchFamily="34" charset="0"/>
                <a:cs typeface="Calibri" panose="020F0502020204030204" pitchFamily="34" charset="0"/>
              </a:rPr>
              <a:t>(p-5)/</a:t>
            </a:r>
            <a:r>
              <a:rPr lang="en-US" sz="2800" baseline="30000">
                <a:latin typeface="Calibri" panose="020F0502020204030204" pitchFamily="34" charset="0"/>
                <a:cs typeface="Calibri" panose="020F0502020204030204" pitchFamily="34" charset="0"/>
              </a:rPr>
              <a:t>8</a:t>
            </a:r>
            <a:r>
              <a:rPr lang="en-US" sz="2800">
                <a:latin typeface="Calibri" panose="020F0502020204030204" pitchFamily="34" charset="0"/>
                <a:cs typeface="Calibri" panose="020F0502020204030204" pitchFamily="34" charset="0"/>
              </a:rPr>
              <a:t> mod </a:t>
            </a:r>
            <a:r>
              <a:rPr lang="en-US" sz="2800" smtClean="0">
                <a:latin typeface="Calibri" panose="020F0502020204030204" pitchFamily="34" charset="0"/>
                <a:cs typeface="Calibri" panose="020F0502020204030204" pitchFamily="34" charset="0"/>
              </a:rPr>
              <a:t>p</a:t>
            </a:r>
          </a:p>
          <a:p>
            <a:pPr marL="342900" indent="-342900">
              <a:buAutoNum type="arabicPeriod"/>
            </a:pPr>
            <a:r>
              <a:rPr lang="en-US" sz="2800" smtClean="0">
                <a:latin typeface="Calibri" panose="020F0502020204030204" pitchFamily="34" charset="0"/>
                <a:cs typeface="Calibri" panose="020F0502020204030204" pitchFamily="34" charset="0"/>
              </a:rPr>
              <a:t>Return (r, -r)</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30500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aphicFrame>
        <p:nvGraphicFramePr>
          <p:cNvPr id="4" name="Diagram 3"/>
          <p:cNvGraphicFramePr/>
          <p:nvPr>
            <p:extLst>
              <p:ext uri="{D42A27DB-BD31-4B8C-83A1-F6EECF244321}">
                <p14:modId xmlns:p14="http://schemas.microsoft.com/office/powerpoint/2010/main" val="733843109"/>
              </p:ext>
            </p:extLst>
          </p:nvPr>
        </p:nvGraphicFramePr>
        <p:xfrm>
          <a:off x="375558" y="1191986"/>
          <a:ext cx="11429999" cy="5355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640090" y="1550624"/>
            <a:ext cx="7251068" cy="1692771"/>
          </a:xfrm>
          <a:prstGeom prst="rect">
            <a:avLst/>
          </a:prstGeom>
          <a:noFill/>
        </p:spPr>
        <p:txBody>
          <a:bodyPr wrap="square" rtlCol="0">
            <a:spAutoFit/>
          </a:bodyPr>
          <a:lstStyle/>
          <a:p>
            <a:r>
              <a:rPr lang="en-US" sz="2600" smtClean="0">
                <a:solidFill>
                  <a:schemeClr val="bg1"/>
                </a:solidFill>
                <a:latin typeface="Calibri" panose="020F0502020204030204" pitchFamily="34" charset="0"/>
                <a:cs typeface="Calibri" panose="020F0502020204030204" pitchFamily="34" charset="0"/>
              </a:rPr>
              <a:t>Tìm căn bậc hai của c mod n (n = p.q và </a:t>
            </a:r>
            <a:r>
              <a:rPr lang="en-US" sz="2600">
                <a:solidFill>
                  <a:schemeClr val="bg1"/>
                </a:solidFill>
                <a:latin typeface="Calibri" panose="020F0502020204030204" pitchFamily="34" charset="0"/>
                <a:cs typeface="Calibri" panose="020F0502020204030204" pitchFamily="34" charset="0"/>
              </a:rPr>
              <a:t>p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3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mod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4; </a:t>
            </a:r>
            <a:r>
              <a:rPr lang="en-US" sz="2600" smtClean="0">
                <a:solidFill>
                  <a:schemeClr val="bg1"/>
                </a:solidFill>
                <a:latin typeface="Calibri" panose="020F0502020204030204" pitchFamily="34" charset="0"/>
                <a:cs typeface="Calibri" panose="020F0502020204030204" pitchFamily="34" charset="0"/>
              </a:rPr>
              <a:t>p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3 </a:t>
            </a:r>
            <a:r>
              <a:rPr lang="en-US" sz="2600">
                <a:solidFill>
                  <a:schemeClr val="bg1"/>
                </a:solidFill>
                <a:latin typeface="Calibri" panose="020F0502020204030204" pitchFamily="34" charset="0"/>
                <a:cs typeface="Calibri" panose="020F0502020204030204" pitchFamily="34" charset="0"/>
                <a:sym typeface="Symbol" panose="05050102010706020507" pitchFamily="18" charset="2"/>
              </a:rPr>
              <a:t>mod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4)</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Input: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Số nguyên n; p, q và c  Q</a:t>
            </a:r>
            <a:r>
              <a:rPr lang="en-US" sz="26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n</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 </a:t>
            </a:r>
          </a:p>
          <a:p>
            <a:r>
              <a:rPr lang="en-US" sz="26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Output:</a:t>
            </a:r>
            <a:r>
              <a:rPr lang="en-US" sz="2600" u="sng" smtClean="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600" smtClean="0">
                <a:solidFill>
                  <a:schemeClr val="bg1"/>
                </a:solidFill>
                <a:latin typeface="Calibri" panose="020F0502020204030204" pitchFamily="34" charset="0"/>
                <a:cs typeface="Calibri" panose="020F0502020204030204" pitchFamily="34" charset="0"/>
                <a:sym typeface="Symbol" panose="05050102010706020507" pitchFamily="18" charset="2"/>
              </a:rPr>
              <a:t>4 căn bậc hai của c mod n</a:t>
            </a:r>
            <a:endParaRPr lang="en-US" sz="2600">
              <a:solidFill>
                <a:schemeClr val="bg1"/>
              </a:solidFill>
              <a:latin typeface="Calibri" panose="020F0502020204030204" pitchFamily="34" charset="0"/>
              <a:cs typeface="Calibri" panose="020F0502020204030204" pitchFamily="34" charset="0"/>
            </a:endParaRPr>
          </a:p>
        </p:txBody>
      </p:sp>
      <p:sp>
        <p:nvSpPr>
          <p:cNvPr id="6" name="TextBox 5"/>
          <p:cNvSpPr txBox="1"/>
          <p:nvPr/>
        </p:nvSpPr>
        <p:spPr>
          <a:xfrm>
            <a:off x="941967" y="3482737"/>
            <a:ext cx="10341075" cy="3108543"/>
          </a:xfrm>
          <a:prstGeom prst="rect">
            <a:avLst/>
          </a:prstGeom>
          <a:noFill/>
        </p:spPr>
        <p:txBody>
          <a:bodyPr wrap="square" rtlCol="0">
            <a:spAutoFit/>
          </a:bodyPr>
          <a:lstStyle/>
          <a:p>
            <a:pPr marL="342900" indent="-342900">
              <a:buAutoNum type="arabicPeriod"/>
            </a:pPr>
            <a:r>
              <a:rPr lang="en-US" sz="2800" smtClean="0">
                <a:latin typeface="Calibri" panose="020F0502020204030204" pitchFamily="34" charset="0"/>
                <a:cs typeface="Calibri" panose="020F0502020204030204" pitchFamily="34" charset="0"/>
              </a:rPr>
              <a:t>Dùng thuật toán Euclide mở rộng tìm a, b: ap + bq = 1</a:t>
            </a:r>
          </a:p>
          <a:p>
            <a:pPr marL="342900" indent="-342900">
              <a:buAutoNum type="arabicPeriod"/>
            </a:pPr>
            <a:r>
              <a:rPr lang="en-US" sz="2800" smtClean="0">
                <a:latin typeface="Calibri" panose="020F0502020204030204" pitchFamily="34" charset="0"/>
                <a:cs typeface="Calibri" panose="020F0502020204030204" pitchFamily="34" charset="0"/>
              </a:rPr>
              <a:t>Tính:</a:t>
            </a:r>
          </a:p>
          <a:p>
            <a:pPr lvl="1"/>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r = c</a:t>
            </a:r>
            <a:r>
              <a:rPr lang="en-US" sz="2800" baseline="30000" smtClean="0">
                <a:latin typeface="Calibri" panose="020F0502020204030204" pitchFamily="34" charset="0"/>
                <a:cs typeface="Calibri" panose="020F0502020204030204" pitchFamily="34" charset="0"/>
              </a:rPr>
              <a:t>(p+1)/4</a:t>
            </a:r>
            <a:r>
              <a:rPr lang="en-US" sz="2800" smtClean="0">
                <a:latin typeface="Calibri" panose="020F0502020204030204" pitchFamily="34" charset="0"/>
                <a:cs typeface="Calibri" panose="020F0502020204030204" pitchFamily="34" charset="0"/>
              </a:rPr>
              <a:t> mod p</a:t>
            </a:r>
          </a:p>
          <a:p>
            <a:pPr lvl="1"/>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s </a:t>
            </a:r>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c</a:t>
            </a:r>
            <a:r>
              <a:rPr lang="en-US" sz="2800" baseline="30000" smtClean="0">
                <a:latin typeface="Calibri" panose="020F0502020204030204" pitchFamily="34" charset="0"/>
                <a:cs typeface="Calibri" panose="020F0502020204030204" pitchFamily="34" charset="0"/>
              </a:rPr>
              <a:t>(q+1</a:t>
            </a:r>
            <a:r>
              <a:rPr lang="en-US" sz="2800" baseline="30000">
                <a:latin typeface="Calibri" panose="020F0502020204030204" pitchFamily="34" charset="0"/>
                <a:cs typeface="Calibri" panose="020F0502020204030204" pitchFamily="34" charset="0"/>
              </a:rPr>
              <a:t>)/4</a:t>
            </a:r>
            <a:r>
              <a:rPr lang="en-US" sz="2800">
                <a:latin typeface="Calibri" panose="020F0502020204030204" pitchFamily="34" charset="0"/>
                <a:cs typeface="Calibri" panose="020F0502020204030204" pitchFamily="34" charset="0"/>
              </a:rPr>
              <a:t> mod </a:t>
            </a:r>
            <a:r>
              <a:rPr lang="en-US" sz="2800" smtClean="0">
                <a:latin typeface="Calibri" panose="020F0502020204030204" pitchFamily="34" charset="0"/>
                <a:cs typeface="Calibri" panose="020F0502020204030204" pitchFamily="34" charset="0"/>
              </a:rPr>
              <a:t>q</a:t>
            </a:r>
            <a:endParaRPr lang="en-US" sz="2800">
              <a:latin typeface="Calibri" panose="020F0502020204030204" pitchFamily="34" charset="0"/>
              <a:cs typeface="Calibri" panose="020F0502020204030204" pitchFamily="34" charset="0"/>
            </a:endParaRPr>
          </a:p>
          <a:p>
            <a:pPr lvl="1"/>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x </a:t>
            </a:r>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(aps + bqr) mod n</a:t>
            </a:r>
            <a:endParaRPr lang="en-US" sz="2800">
              <a:latin typeface="Calibri" panose="020F0502020204030204" pitchFamily="34" charset="0"/>
              <a:cs typeface="Calibri" panose="020F0502020204030204" pitchFamily="34" charset="0"/>
            </a:endParaRPr>
          </a:p>
          <a:p>
            <a:pPr lvl="1"/>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y </a:t>
            </a:r>
            <a:r>
              <a:rPr lang="en-US" sz="2800">
                <a:latin typeface="Calibri" panose="020F0502020204030204" pitchFamily="34" charset="0"/>
                <a:cs typeface="Calibri" panose="020F0502020204030204" pitchFamily="34" charset="0"/>
              </a:rPr>
              <a:t>= (aps </a:t>
            </a:r>
            <a:r>
              <a:rPr lang="en-US" sz="2800" smtClean="0">
                <a:latin typeface="Calibri" panose="020F0502020204030204" pitchFamily="34" charset="0"/>
                <a:cs typeface="Calibri" panose="020F0502020204030204" pitchFamily="34" charset="0"/>
              </a:rPr>
              <a:t>- </a:t>
            </a:r>
            <a:r>
              <a:rPr lang="en-US" sz="2800">
                <a:latin typeface="Calibri" panose="020F0502020204030204" pitchFamily="34" charset="0"/>
                <a:cs typeface="Calibri" panose="020F0502020204030204" pitchFamily="34" charset="0"/>
              </a:rPr>
              <a:t>bqr) mod </a:t>
            </a:r>
            <a:r>
              <a:rPr lang="en-US" sz="2800" smtClean="0">
                <a:latin typeface="Calibri" panose="020F0502020204030204" pitchFamily="34" charset="0"/>
                <a:cs typeface="Calibri" panose="020F0502020204030204" pitchFamily="34" charset="0"/>
              </a:rPr>
              <a:t>n</a:t>
            </a:r>
            <a:r>
              <a:rPr lang="en-US" sz="2800">
                <a:latin typeface="Calibri" panose="020F0502020204030204" pitchFamily="34" charset="0"/>
                <a:cs typeface="Calibri" panose="020F0502020204030204" pitchFamily="34" charset="0"/>
              </a:rPr>
              <a:t>	</a:t>
            </a:r>
            <a:endParaRPr lang="en-US" sz="2800" smtClean="0">
              <a:latin typeface="Calibri" panose="020F0502020204030204" pitchFamily="34" charset="0"/>
              <a:cs typeface="Calibri" panose="020F0502020204030204" pitchFamily="34" charset="0"/>
            </a:endParaRPr>
          </a:p>
          <a:p>
            <a:pPr marL="342900" indent="-342900">
              <a:buAutoNum type="arabicPeriod"/>
            </a:pPr>
            <a:r>
              <a:rPr lang="en-US" sz="2800" smtClean="0">
                <a:latin typeface="Calibri" panose="020F0502020204030204" pitchFamily="34" charset="0"/>
                <a:cs typeface="Calibri" panose="020F0502020204030204" pitchFamily="34" charset="0"/>
              </a:rPr>
              <a:t>Return (r, -r)</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09743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81627917"/>
              </p:ext>
            </p:extLst>
          </p:nvPr>
        </p:nvGraphicFramePr>
        <p:xfrm>
          <a:off x="0" y="16328"/>
          <a:ext cx="12191999" cy="6841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118761" y="162691"/>
            <a:ext cx="8523510" cy="1384995"/>
          </a:xfrm>
          <a:prstGeom prst="rect">
            <a:avLst/>
          </a:prstGeom>
          <a:noFill/>
        </p:spPr>
        <p:txBody>
          <a:bodyPr wrap="square" rtlCol="0">
            <a:spAutoFit/>
          </a:bodyPr>
          <a:lstStyle/>
          <a:p>
            <a:r>
              <a:rPr lang="en-US" sz="2800" smtClean="0">
                <a:solidFill>
                  <a:schemeClr val="bg1"/>
                </a:solidFill>
                <a:latin typeface="Calibri" panose="020F0502020204030204" pitchFamily="34" charset="0"/>
                <a:cs typeface="Calibri" panose="020F0502020204030204" pitchFamily="34" charset="0"/>
              </a:rPr>
              <a:t>Tìm căn bậc hai của a mod p, p là số nguyên tố</a:t>
            </a:r>
            <a:endParaRPr lang="en-US" sz="2800">
              <a:solidFill>
                <a:schemeClr val="bg1"/>
              </a:solidFill>
              <a:latin typeface="Calibri" panose="020F0502020204030204" pitchFamily="34" charset="0"/>
              <a:cs typeface="Calibri" panose="020F0502020204030204" pitchFamily="34" charset="0"/>
              <a:sym typeface="Symbol" panose="05050102010706020507" pitchFamily="18" charset="2"/>
            </a:endParaRPr>
          </a:p>
          <a:p>
            <a:r>
              <a:rPr lang="en-US" sz="28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Input: </a:t>
            </a:r>
            <a:r>
              <a:rPr lang="en-US" sz="2800" smtClean="0">
                <a:solidFill>
                  <a:schemeClr val="bg1"/>
                </a:solidFill>
                <a:latin typeface="Calibri" panose="020F0502020204030204" pitchFamily="34" charset="0"/>
                <a:cs typeface="Calibri" panose="020F0502020204030204" pitchFamily="34" charset="0"/>
                <a:sym typeface="Symbol" panose="05050102010706020507" pitchFamily="18" charset="2"/>
              </a:rPr>
              <a:t>Số nguyên tố lẻ, số nguyên a, 1  a  p – 1  </a:t>
            </a:r>
          </a:p>
          <a:p>
            <a:r>
              <a:rPr lang="en-US" sz="2800" b="1" u="sng" smtClean="0">
                <a:solidFill>
                  <a:schemeClr val="bg1"/>
                </a:solidFill>
                <a:latin typeface="Calibri" panose="020F0502020204030204" pitchFamily="34" charset="0"/>
                <a:cs typeface="Calibri" panose="020F0502020204030204" pitchFamily="34" charset="0"/>
                <a:sym typeface="Symbol" panose="05050102010706020507" pitchFamily="18" charset="2"/>
              </a:rPr>
              <a:t>Output:</a:t>
            </a:r>
            <a:r>
              <a:rPr lang="en-US" sz="2800" u="sng" smtClean="0">
                <a:solidFill>
                  <a:schemeClr val="bg1"/>
                </a:solidFill>
                <a:latin typeface="Calibri" panose="020F0502020204030204" pitchFamily="34" charset="0"/>
                <a:cs typeface="Calibri" panose="020F0502020204030204" pitchFamily="34" charset="0"/>
                <a:sym typeface="Symbol" panose="05050102010706020507" pitchFamily="18" charset="2"/>
              </a:rPr>
              <a:t> </a:t>
            </a:r>
            <a:r>
              <a:rPr lang="en-US" sz="2800" smtClean="0">
                <a:solidFill>
                  <a:schemeClr val="bg1"/>
                </a:solidFill>
                <a:latin typeface="Calibri" panose="020F0502020204030204" pitchFamily="34" charset="0"/>
                <a:cs typeface="Calibri" panose="020F0502020204030204" pitchFamily="34" charset="0"/>
                <a:sym typeface="Symbol" panose="05050102010706020507" pitchFamily="18" charset="2"/>
              </a:rPr>
              <a:t> 2 căn bậc hai của a mod p nếu a  Q</a:t>
            </a:r>
            <a:r>
              <a:rPr lang="en-US" sz="28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p</a:t>
            </a:r>
            <a:endParaRPr lang="en-US" sz="2800">
              <a:solidFill>
                <a:schemeClr val="bg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p:cNvSpPr txBox="1"/>
              <p:nvPr/>
            </p:nvSpPr>
            <p:spPr>
              <a:xfrm>
                <a:off x="359229" y="1768231"/>
                <a:ext cx="11691257" cy="4810099"/>
              </a:xfrm>
              <a:prstGeom prst="rect">
                <a:avLst/>
              </a:prstGeom>
              <a:noFill/>
            </p:spPr>
            <p:txBody>
              <a:bodyPr wrap="square" rtlCol="0">
                <a:spAutoFit/>
              </a:bodyPr>
              <a:lstStyle/>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rPr>
                  <a:t>Tính kí hiệu </a:t>
                </a:r>
                <a14:m>
                  <m:oMath xmlns:m="http://schemas.openxmlformats.org/officeDocument/2006/math">
                    <m:d>
                      <m:dPr>
                        <m:ctrlPr>
                          <a:rPr lang="en-US" sz="2700" i="1" smtClean="0">
                            <a:solidFill>
                              <a:schemeClr val="tx1"/>
                            </a:solidFill>
                            <a:latin typeface="Cambria Math" panose="02040503050406030204" pitchFamily="18" charset="0"/>
                            <a:cs typeface="Calibri" panose="020F0502020204030204" pitchFamily="34" charset="0"/>
                          </a:rPr>
                        </m:ctrlPr>
                      </m:dPr>
                      <m:e>
                        <m:f>
                          <m:fPr>
                            <m:ctrlPr>
                              <a:rPr lang="en-US" sz="2700" i="1" smtClean="0">
                                <a:solidFill>
                                  <a:schemeClr val="tx1"/>
                                </a:solidFill>
                                <a:latin typeface="Cambria Math" panose="02040503050406030204" pitchFamily="18" charset="0"/>
                                <a:cs typeface="Calibri" panose="020F0502020204030204" pitchFamily="34" charset="0"/>
                              </a:rPr>
                            </m:ctrlPr>
                          </m:fPr>
                          <m:num>
                            <m:r>
                              <a:rPr lang="en-US" sz="2700" b="0" i="1" smtClean="0">
                                <a:solidFill>
                                  <a:schemeClr val="tx1"/>
                                </a:solidFill>
                                <a:latin typeface="Cambria Math" panose="02040503050406030204" pitchFamily="18" charset="0"/>
                                <a:cs typeface="Calibri" panose="020F0502020204030204" pitchFamily="34" charset="0"/>
                              </a:rPr>
                              <m:t>𝑎</m:t>
                            </m:r>
                          </m:num>
                          <m:den>
                            <m:r>
                              <a:rPr lang="en-US" sz="2700" b="0" i="1" smtClean="0">
                                <a:solidFill>
                                  <a:schemeClr val="tx1"/>
                                </a:solidFill>
                                <a:latin typeface="Cambria Math" panose="02040503050406030204" pitchFamily="18" charset="0"/>
                                <a:cs typeface="Calibri" panose="020F0502020204030204" pitchFamily="34" charset="0"/>
                              </a:rPr>
                              <m:t>𝑝</m:t>
                            </m:r>
                          </m:den>
                        </m:f>
                      </m:e>
                    </m:d>
                  </m:oMath>
                </a14:m>
                <a:r>
                  <a:rPr lang="en-US" sz="2700" smtClean="0">
                    <a:solidFill>
                      <a:schemeClr val="tx1"/>
                    </a:solidFill>
                    <a:latin typeface="Calibri" panose="020F0502020204030204" pitchFamily="34" charset="0"/>
                    <a:cs typeface="Calibri" panose="020F0502020204030204" pitchFamily="34" charset="0"/>
                  </a:rPr>
                  <a:t> nếu </a:t>
                </a:r>
                <a14:m>
                  <m:oMath xmlns:m="http://schemas.openxmlformats.org/officeDocument/2006/math">
                    <m:d>
                      <m:dPr>
                        <m:ctrlPr>
                          <a:rPr lang="en-US" sz="2700" i="1">
                            <a:solidFill>
                              <a:schemeClr val="tx1"/>
                            </a:solidFill>
                            <a:latin typeface="Cambria Math" panose="02040503050406030204" pitchFamily="18" charset="0"/>
                            <a:cs typeface="Calibri" panose="020F0502020204030204" pitchFamily="34" charset="0"/>
                          </a:rPr>
                        </m:ctrlPr>
                      </m:dPr>
                      <m:e>
                        <m:f>
                          <m:fPr>
                            <m:ctrlPr>
                              <a:rPr lang="en-US" sz="2700" i="1">
                                <a:solidFill>
                                  <a:schemeClr val="tx1"/>
                                </a:solidFill>
                                <a:latin typeface="Cambria Math" panose="02040503050406030204" pitchFamily="18" charset="0"/>
                                <a:cs typeface="Calibri" panose="020F0502020204030204" pitchFamily="34" charset="0"/>
                              </a:rPr>
                            </m:ctrlPr>
                          </m:fPr>
                          <m:num>
                            <m:r>
                              <a:rPr lang="en-US" sz="2700" i="1">
                                <a:solidFill>
                                  <a:schemeClr val="tx1"/>
                                </a:solidFill>
                                <a:latin typeface="Cambria Math" panose="02040503050406030204" pitchFamily="18" charset="0"/>
                                <a:cs typeface="Calibri" panose="020F0502020204030204" pitchFamily="34" charset="0"/>
                              </a:rPr>
                              <m:t>𝑎</m:t>
                            </m:r>
                          </m:num>
                          <m:den>
                            <m:r>
                              <a:rPr lang="en-US" sz="2700" i="1">
                                <a:solidFill>
                                  <a:schemeClr val="tx1"/>
                                </a:solidFill>
                                <a:latin typeface="Cambria Math" panose="02040503050406030204" pitchFamily="18" charset="0"/>
                                <a:cs typeface="Calibri" panose="020F0502020204030204" pitchFamily="34" charset="0"/>
                              </a:rPr>
                              <m:t>𝑝</m:t>
                            </m:r>
                          </m:den>
                        </m:f>
                      </m:e>
                    </m:d>
                  </m:oMath>
                </a14:m>
                <a:r>
                  <a:rPr lang="en-US" sz="2700" smtClean="0">
                    <a:solidFill>
                      <a:schemeClr val="tx1"/>
                    </a:solidFill>
                    <a:latin typeface="Calibri" panose="020F0502020204030204" pitchFamily="34" charset="0"/>
                    <a:cs typeface="Calibri" panose="020F0502020204030204" pitchFamily="34" charset="0"/>
                  </a:rPr>
                  <a:t> = -1 thì Return “a không có căn bậc hai theo mod p</a:t>
                </a: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rPr>
                  <a:t>Chọn số nguyên b: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1 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b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 p – 1</a:t>
                </a:r>
                <a:r>
                  <a:rPr lang="en-US" sz="2700" smtClean="0">
                    <a:solidFill>
                      <a:schemeClr val="tx1"/>
                    </a:solidFill>
                    <a:latin typeface="Calibri" panose="020F0502020204030204" pitchFamily="34" charset="0"/>
                    <a:cs typeface="Calibri" panose="020F0502020204030204" pitchFamily="34" charset="0"/>
                  </a:rPr>
                  <a:t> sao cho: </a:t>
                </a:r>
                <a14:m>
                  <m:oMath xmlns:m="http://schemas.openxmlformats.org/officeDocument/2006/math">
                    <m:d>
                      <m:dPr>
                        <m:ctrlPr>
                          <a:rPr lang="en-US" sz="2700" i="1">
                            <a:solidFill>
                              <a:schemeClr val="tx1"/>
                            </a:solidFill>
                            <a:latin typeface="Cambria Math" panose="02040503050406030204" pitchFamily="18" charset="0"/>
                            <a:cs typeface="Calibri" panose="020F0502020204030204" pitchFamily="34" charset="0"/>
                          </a:rPr>
                        </m:ctrlPr>
                      </m:dPr>
                      <m:e>
                        <m:f>
                          <m:fPr>
                            <m:ctrlPr>
                              <a:rPr lang="en-US" sz="2700" i="1">
                                <a:solidFill>
                                  <a:schemeClr val="tx1"/>
                                </a:solidFill>
                                <a:latin typeface="Cambria Math" panose="02040503050406030204" pitchFamily="18" charset="0"/>
                                <a:cs typeface="Calibri" panose="020F0502020204030204" pitchFamily="34" charset="0"/>
                              </a:rPr>
                            </m:ctrlPr>
                          </m:fPr>
                          <m:num>
                            <m:r>
                              <a:rPr lang="en-US" sz="2700" b="0" i="1" smtClean="0">
                                <a:solidFill>
                                  <a:schemeClr val="tx1"/>
                                </a:solidFill>
                                <a:latin typeface="Cambria Math" panose="02040503050406030204" pitchFamily="18" charset="0"/>
                                <a:cs typeface="Calibri" panose="020F0502020204030204" pitchFamily="34" charset="0"/>
                              </a:rPr>
                              <m:t>𝑏</m:t>
                            </m:r>
                          </m:num>
                          <m:den>
                            <m:r>
                              <a:rPr lang="en-US" sz="2700" i="1">
                                <a:solidFill>
                                  <a:schemeClr val="tx1"/>
                                </a:solidFill>
                                <a:latin typeface="Cambria Math" panose="02040503050406030204" pitchFamily="18" charset="0"/>
                                <a:cs typeface="Calibri" panose="020F0502020204030204" pitchFamily="34" charset="0"/>
                              </a:rPr>
                              <m:t>𝑝</m:t>
                            </m:r>
                          </m:den>
                        </m:f>
                      </m:e>
                    </m:d>
                  </m:oMath>
                </a14:m>
                <a:r>
                  <a:rPr lang="en-US" sz="2700" smtClean="0">
                    <a:solidFill>
                      <a:schemeClr val="tx1"/>
                    </a:solidFill>
                    <a:latin typeface="Calibri" panose="020F0502020204030204" pitchFamily="34" charset="0"/>
                    <a:cs typeface="Calibri" panose="020F0502020204030204" pitchFamily="34" charset="0"/>
                  </a:rPr>
                  <a:t> = -1 (tức b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Q</a:t>
                </a:r>
                <a:r>
                  <a:rPr lang="en-US" sz="2700" baseline="-25000" smtClean="0">
                    <a:solidFill>
                      <a:schemeClr val="tx1"/>
                    </a:solidFill>
                    <a:latin typeface="Calibri" panose="020F0502020204030204" pitchFamily="34" charset="0"/>
                    <a:cs typeface="Calibri" panose="020F0502020204030204" pitchFamily="34" charset="0"/>
                    <a:sym typeface="Symbol" panose="05050102010706020507" pitchFamily="18" charset="2"/>
                  </a:rPr>
                  <a:t>p</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a:t>
                </a: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Phân tích: p – 1 = 2</a:t>
                </a:r>
                <a:r>
                  <a:rPr lang="en-US" sz="2700" baseline="30000" smtClean="0">
                    <a:solidFill>
                      <a:schemeClr val="tx1"/>
                    </a:solidFill>
                    <a:latin typeface="Calibri" panose="020F0502020204030204" pitchFamily="34" charset="0"/>
                    <a:cs typeface="Calibri" panose="020F0502020204030204" pitchFamily="34" charset="0"/>
                    <a:sym typeface="Symbol" panose="05050102010706020507" pitchFamily="18" charset="2"/>
                  </a:rPr>
                  <a:t>s</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 t (t là số lẻ)</a:t>
                </a: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Tính a</a:t>
                </a:r>
                <a:r>
                  <a:rPr lang="en-US" sz="2700" baseline="30000" smtClean="0">
                    <a:solidFill>
                      <a:schemeClr val="tx1"/>
                    </a:solidFill>
                    <a:latin typeface="Calibri" panose="020F0502020204030204" pitchFamily="34" charset="0"/>
                    <a:cs typeface="Calibri" panose="020F0502020204030204" pitchFamily="34" charset="0"/>
                    <a:sym typeface="Symbol" panose="05050102010706020507" pitchFamily="18" charset="2"/>
                  </a:rPr>
                  <a:t>-1</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mod p</a:t>
                </a: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Đặt c  b</a:t>
                </a:r>
                <a:r>
                  <a:rPr lang="en-US" sz="2700" baseline="30000" smtClean="0">
                    <a:solidFill>
                      <a:schemeClr val="tx1"/>
                    </a:solidFill>
                    <a:latin typeface="Calibri" panose="020F0502020204030204" pitchFamily="34" charset="0"/>
                    <a:cs typeface="Calibri" panose="020F0502020204030204" pitchFamily="34" charset="0"/>
                    <a:sym typeface="Symbol" panose="05050102010706020507" pitchFamily="18" charset="2"/>
                  </a:rPr>
                  <a:t>t</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mod p; r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a</a:t>
                </a:r>
                <a:r>
                  <a:rPr lang="en-US" sz="2700" baseline="30000" smtClean="0">
                    <a:solidFill>
                      <a:schemeClr val="tx1"/>
                    </a:solidFill>
                    <a:latin typeface="Calibri" panose="020F0502020204030204" pitchFamily="34" charset="0"/>
                    <a:cs typeface="Calibri" panose="020F0502020204030204" pitchFamily="34" charset="0"/>
                    <a:sym typeface="Symbol" panose="05050102010706020507" pitchFamily="18" charset="2"/>
                  </a:rPr>
                  <a:t>(t+1)/2</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mod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p</a:t>
                </a: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For i from 1 to s – 1 do</a:t>
                </a:r>
              </a:p>
              <a:p>
                <a:pPr lvl="1"/>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6.1. Tính </a:t>
                </a:r>
                <a14:m>
                  <m:oMath xmlns:m="http://schemas.openxmlformats.org/officeDocument/2006/math">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𝑑</m:t>
                    </m:r>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m:t>
                    </m:r>
                    <m:sSup>
                      <m:sSupPr>
                        <m:ctrlP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ctrlPr>
                      </m:sSupPr>
                      <m:e>
                        <m:d>
                          <m:dPr>
                            <m:ctrlP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ctrlPr>
                          </m:dPr>
                          <m:e>
                            <m:sSup>
                              <m:sSupPr>
                                <m:ctrlP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ctrlPr>
                              </m:sSupPr>
                              <m:e>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𝑟</m:t>
                                </m:r>
                              </m:e>
                              <m:sup>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2</m:t>
                                </m:r>
                              </m:sup>
                            </m:sSup>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m:t>
                            </m:r>
                            <m:sSup>
                              <m:sSupPr>
                                <m:ctrlP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ctrlPr>
                              </m:sSupPr>
                              <m:e>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𝑎</m:t>
                                </m:r>
                              </m:e>
                              <m:sup>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−1</m:t>
                                </m:r>
                              </m:sup>
                            </m:sSup>
                          </m:e>
                        </m:d>
                      </m:e>
                      <m:sup>
                        <m:sSup>
                          <m:sSupPr>
                            <m:ctrlP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ctrlPr>
                          </m:sSupPr>
                          <m:e>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2</m:t>
                            </m:r>
                          </m:e>
                          <m:sup>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𝑠</m:t>
                            </m:r>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m:t>
                            </m:r>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𝑖</m:t>
                            </m:r>
                            <m:r>
                              <a:rPr lang="en-US" sz="2700" b="0" i="1" smtClean="0">
                                <a:solidFill>
                                  <a:schemeClr val="tx1"/>
                                </a:solidFill>
                                <a:latin typeface="Cambria Math" panose="02040503050406030204" pitchFamily="18" charset="0"/>
                                <a:cs typeface="Calibri" panose="020F0502020204030204" pitchFamily="34" charset="0"/>
                                <a:sym typeface="Symbol" panose="05050102010706020507" pitchFamily="18" charset="2"/>
                              </a:rPr>
                              <m:t>−1</m:t>
                            </m:r>
                          </m:sup>
                        </m:sSup>
                      </m:sup>
                    </m:sSup>
                  </m:oMath>
                </a14:m>
                <a:r>
                  <a:rPr lang="en-US" sz="2700" smtClean="0">
                    <a:solidFill>
                      <a:schemeClr val="tx1"/>
                    </a:solidFill>
                    <a:latin typeface="Calibri" panose="020F0502020204030204" pitchFamily="34" charset="0"/>
                    <a:cs typeface="Calibri" panose="020F0502020204030204" pitchFamily="34" charset="0"/>
                  </a:rPr>
                  <a:t>mod p</a:t>
                </a:r>
              </a:p>
              <a:p>
                <a:pPr lvl="1"/>
                <a:r>
                  <a:rPr lang="en-US" sz="2700">
                    <a:solidFill>
                      <a:schemeClr val="tx1"/>
                    </a:solidFill>
                    <a:latin typeface="Calibri" panose="020F0502020204030204" pitchFamily="34" charset="0"/>
                    <a:cs typeface="Calibri" panose="020F0502020204030204" pitchFamily="34" charset="0"/>
                  </a:rPr>
                  <a:t>	</a:t>
                </a:r>
                <a:r>
                  <a:rPr lang="en-US" sz="2700" smtClean="0">
                    <a:solidFill>
                      <a:schemeClr val="tx1"/>
                    </a:solidFill>
                    <a:latin typeface="Calibri" panose="020F0502020204030204" pitchFamily="34" charset="0"/>
                    <a:cs typeface="Calibri" panose="020F0502020204030204" pitchFamily="34" charset="0"/>
                  </a:rPr>
                  <a:t>6.2. Nếu d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- 1 mod p thì đặt r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r. c mod p</a:t>
                </a:r>
              </a:p>
              <a:p>
                <a:pPr lvl="1"/>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6.3.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c  </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c</a:t>
                </a:r>
                <a:r>
                  <a:rPr lang="en-US" sz="2700" baseline="30000" smtClean="0">
                    <a:solidFill>
                      <a:schemeClr val="tx1"/>
                    </a:solidFill>
                    <a:latin typeface="Calibri" panose="020F0502020204030204" pitchFamily="34" charset="0"/>
                    <a:cs typeface="Calibri" panose="020F0502020204030204" pitchFamily="34" charset="0"/>
                    <a:sym typeface="Symbol" panose="05050102010706020507" pitchFamily="18" charset="2"/>
                  </a:rPr>
                  <a:t>2</a:t>
                </a:r>
                <a:r>
                  <a:rPr lang="en-US" sz="2700" smtClean="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n-US" sz="2700">
                    <a:solidFill>
                      <a:schemeClr val="tx1"/>
                    </a:solidFill>
                    <a:latin typeface="Calibri" panose="020F0502020204030204" pitchFamily="34" charset="0"/>
                    <a:cs typeface="Calibri" panose="020F0502020204030204" pitchFamily="34" charset="0"/>
                    <a:sym typeface="Symbol" panose="05050102010706020507" pitchFamily="18" charset="2"/>
                  </a:rPr>
                  <a:t>mod p</a:t>
                </a:r>
                <a:r>
                  <a:rPr lang="en-US" sz="2700">
                    <a:solidFill>
                      <a:schemeClr val="tx1"/>
                    </a:solidFill>
                    <a:latin typeface="Calibri" panose="020F0502020204030204" pitchFamily="34" charset="0"/>
                    <a:cs typeface="Calibri" panose="020F0502020204030204" pitchFamily="34" charset="0"/>
                  </a:rPr>
                  <a:t>	</a:t>
                </a:r>
                <a:endParaRPr lang="en-US" sz="2700" smtClean="0">
                  <a:solidFill>
                    <a:schemeClr val="tx1"/>
                  </a:solidFill>
                  <a:latin typeface="Calibri" panose="020F0502020204030204" pitchFamily="34" charset="0"/>
                  <a:cs typeface="Calibri" panose="020F0502020204030204" pitchFamily="34" charset="0"/>
                </a:endParaRPr>
              </a:p>
              <a:p>
                <a:pPr marL="342900" indent="-342900">
                  <a:buAutoNum type="arabicPeriod"/>
                </a:pPr>
                <a:r>
                  <a:rPr lang="en-US" sz="2700" smtClean="0">
                    <a:solidFill>
                      <a:schemeClr val="tx1"/>
                    </a:solidFill>
                    <a:latin typeface="Calibri" panose="020F0502020204030204" pitchFamily="34" charset="0"/>
                    <a:cs typeface="Calibri" panose="020F0502020204030204" pitchFamily="34" charset="0"/>
                  </a:rPr>
                  <a:t>Return (r, -r)</a:t>
                </a:r>
                <a:endParaRPr lang="en-US" sz="2700">
                  <a:solidFill>
                    <a:schemeClr val="tx1"/>
                  </a:solidFill>
                  <a:latin typeface="Calibri" panose="020F0502020204030204" pitchFamily="34" charset="0"/>
                  <a:cs typeface="Calibri" panose="020F050202020403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9229" y="1768231"/>
                <a:ext cx="11691257" cy="4810099"/>
              </a:xfrm>
              <a:prstGeom prst="rect">
                <a:avLst/>
              </a:prstGeom>
              <a:blipFill>
                <a:blip r:embed="rId8"/>
                <a:stretch>
                  <a:fillRect l="-1043" b="-2535"/>
                </a:stretch>
              </a:blipFill>
            </p:spPr>
            <p:txBody>
              <a:bodyPr/>
              <a:lstStyle/>
              <a:p>
                <a:r>
                  <a:rPr lang="en-US">
                    <a:noFill/>
                  </a:rPr>
                  <a:t> </a:t>
                </a:r>
              </a:p>
            </p:txBody>
          </p:sp>
        </mc:Fallback>
      </mc:AlternateContent>
    </p:spTree>
    <p:extLst>
      <p:ext uri="{BB962C8B-B14F-4D97-AF65-F5344CB8AC3E}">
        <p14:creationId xmlns:p14="http://schemas.microsoft.com/office/powerpoint/2010/main" val="36798888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5558" y="1086667"/>
            <a:ext cx="11527972" cy="5351078"/>
          </a:xfrm>
        </p:spPr>
        <p:txBody>
          <a:bodyPr/>
          <a:lstStyle/>
          <a:p>
            <a:r>
              <a:rPr lang="en-US" b="1" smtClean="0"/>
              <a:t>Thuật toán nhân bình phương có lặp</a:t>
            </a:r>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pSp>
        <p:nvGrpSpPr>
          <p:cNvPr id="9" name="Group 8"/>
          <p:cNvGrpSpPr/>
          <p:nvPr/>
        </p:nvGrpSpPr>
        <p:grpSpPr>
          <a:xfrm>
            <a:off x="1322614" y="2159741"/>
            <a:ext cx="10107386" cy="3579609"/>
            <a:chOff x="1657786" y="2159741"/>
            <a:chExt cx="9143309" cy="3579609"/>
          </a:xfrm>
        </p:grpSpPr>
        <p:sp>
          <p:nvSpPr>
            <p:cNvPr id="10" name="Freeform 9"/>
            <p:cNvSpPr/>
            <p:nvPr/>
          </p:nvSpPr>
          <p:spPr>
            <a:xfrm>
              <a:off x="2305765" y="2159741"/>
              <a:ext cx="8495330" cy="1788693"/>
            </a:xfrm>
            <a:custGeom>
              <a:avLst/>
              <a:gdLst>
                <a:gd name="connsiteX0" fmla="*/ 0 w 8495330"/>
                <a:gd name="connsiteY0" fmla="*/ 0 h 1590936"/>
                <a:gd name="connsiteX1" fmla="*/ 7699862 w 8495330"/>
                <a:gd name="connsiteY1" fmla="*/ 0 h 1590936"/>
                <a:gd name="connsiteX2" fmla="*/ 8495330 w 8495330"/>
                <a:gd name="connsiteY2" fmla="*/ 795468 h 1590936"/>
                <a:gd name="connsiteX3" fmla="*/ 7699862 w 8495330"/>
                <a:gd name="connsiteY3" fmla="*/ 1590936 h 1590936"/>
                <a:gd name="connsiteX4" fmla="*/ 0 w 8495330"/>
                <a:gd name="connsiteY4" fmla="*/ 1590936 h 1590936"/>
                <a:gd name="connsiteX5" fmla="*/ 0 w 8495330"/>
                <a:gd name="connsiteY5" fmla="*/ 0 h 15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5330" h="1590936">
                  <a:moveTo>
                    <a:pt x="8495330" y="1590935"/>
                  </a:moveTo>
                  <a:lnTo>
                    <a:pt x="795468" y="1590935"/>
                  </a:lnTo>
                  <a:lnTo>
                    <a:pt x="0" y="795468"/>
                  </a:lnTo>
                  <a:lnTo>
                    <a:pt x="795468" y="1"/>
                  </a:lnTo>
                  <a:lnTo>
                    <a:pt x="8495330" y="1"/>
                  </a:lnTo>
                  <a:lnTo>
                    <a:pt x="8495330" y="1590935"/>
                  </a:lnTo>
                  <a:close/>
                </a:path>
              </a:pathLst>
            </a:custGeom>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1099293" tIns="247651" rIns="462280" bIns="247651" numCol="1" spcCol="1270" anchor="ctr" anchorCtr="0">
              <a:noAutofit/>
            </a:bodyPr>
            <a:lstStyle/>
            <a:p>
              <a:pPr lvl="0" algn="ctr" defTabSz="2889250">
                <a:lnSpc>
                  <a:spcPct val="90000"/>
                </a:lnSpc>
                <a:spcBef>
                  <a:spcPct val="0"/>
                </a:spcBef>
                <a:spcAft>
                  <a:spcPct val="35000"/>
                </a:spcAft>
              </a:pPr>
              <a:r>
                <a:rPr lang="en-US" sz="6500" kern="1200" smtClean="0"/>
                <a:t> </a:t>
              </a:r>
              <a:endParaRPr lang="en-US" sz="6500" kern="1200"/>
            </a:p>
          </p:txBody>
        </p:sp>
        <p:sp>
          <p:nvSpPr>
            <p:cNvPr id="11" name="Oval 10"/>
            <p:cNvSpPr/>
            <p:nvPr/>
          </p:nvSpPr>
          <p:spPr>
            <a:xfrm>
              <a:off x="1657786" y="2159743"/>
              <a:ext cx="1590936" cy="1590936"/>
            </a:xfrm>
            <a:prstGeom prst="ellipse">
              <a:avLst/>
            </a:pr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2" name="Freeform 11"/>
            <p:cNvSpPr/>
            <p:nvPr/>
          </p:nvSpPr>
          <p:spPr>
            <a:xfrm>
              <a:off x="2305765" y="4148413"/>
              <a:ext cx="8495330" cy="1590937"/>
            </a:xfrm>
            <a:custGeom>
              <a:avLst/>
              <a:gdLst>
                <a:gd name="connsiteX0" fmla="*/ 0 w 8495330"/>
                <a:gd name="connsiteY0" fmla="*/ 0 h 1590936"/>
                <a:gd name="connsiteX1" fmla="*/ 7699862 w 8495330"/>
                <a:gd name="connsiteY1" fmla="*/ 0 h 1590936"/>
                <a:gd name="connsiteX2" fmla="*/ 8495330 w 8495330"/>
                <a:gd name="connsiteY2" fmla="*/ 795468 h 1590936"/>
                <a:gd name="connsiteX3" fmla="*/ 7699862 w 8495330"/>
                <a:gd name="connsiteY3" fmla="*/ 1590936 h 1590936"/>
                <a:gd name="connsiteX4" fmla="*/ 0 w 8495330"/>
                <a:gd name="connsiteY4" fmla="*/ 1590936 h 1590936"/>
                <a:gd name="connsiteX5" fmla="*/ 0 w 8495330"/>
                <a:gd name="connsiteY5" fmla="*/ 0 h 15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5330" h="1590936">
                  <a:moveTo>
                    <a:pt x="8495330" y="1590935"/>
                  </a:moveTo>
                  <a:lnTo>
                    <a:pt x="795468" y="1590935"/>
                  </a:lnTo>
                  <a:lnTo>
                    <a:pt x="0" y="795468"/>
                  </a:lnTo>
                  <a:lnTo>
                    <a:pt x="795468" y="1"/>
                  </a:lnTo>
                  <a:lnTo>
                    <a:pt x="8495330" y="1"/>
                  </a:lnTo>
                  <a:lnTo>
                    <a:pt x="8495330" y="1590935"/>
                  </a:lnTo>
                  <a:close/>
                </a:path>
              </a:pathLst>
            </a:custGeom>
            <a:solidFill>
              <a:schemeClr val="tx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1099293" tIns="247651" rIns="462280" bIns="247650" numCol="1" spcCol="1270" anchor="ctr" anchorCtr="0">
              <a:noAutofit/>
            </a:bodyPr>
            <a:lstStyle/>
            <a:p>
              <a:pPr lvl="0" algn="ctr" defTabSz="2889250">
                <a:lnSpc>
                  <a:spcPct val="90000"/>
                </a:lnSpc>
                <a:spcBef>
                  <a:spcPct val="0"/>
                </a:spcBef>
                <a:spcAft>
                  <a:spcPct val="35000"/>
                </a:spcAft>
              </a:pPr>
              <a:r>
                <a:rPr lang="en-US" sz="6500" kern="1200" smtClean="0"/>
                <a:t> </a:t>
              </a:r>
              <a:endParaRPr lang="en-US" sz="6500" kern="1200"/>
            </a:p>
          </p:txBody>
        </p:sp>
        <p:sp>
          <p:nvSpPr>
            <p:cNvPr id="13" name="Oval 12"/>
            <p:cNvSpPr/>
            <p:nvPr/>
          </p:nvSpPr>
          <p:spPr>
            <a:xfrm>
              <a:off x="1657786" y="4148414"/>
              <a:ext cx="1590936" cy="1590936"/>
            </a:xfrm>
            <a:prstGeom prst="ellipse">
              <a:avLst/>
            </a:prstGeom>
            <a:solidFill>
              <a:schemeClr val="tx2">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hueOff val="0"/>
                <a:satOff val="0"/>
                <a:lumOff val="0"/>
                <a:alphaOff val="0"/>
              </a:schemeClr>
            </a:fontRef>
          </p:style>
        </p:sp>
      </p:grpSp>
      <p:sp>
        <p:nvSpPr>
          <p:cNvPr id="5" name="TextBox 4"/>
          <p:cNvSpPr txBox="1"/>
          <p:nvPr/>
        </p:nvSpPr>
        <p:spPr>
          <a:xfrm>
            <a:off x="1701705" y="2677098"/>
            <a:ext cx="1079653" cy="523220"/>
          </a:xfrm>
          <a:prstGeom prst="rect">
            <a:avLst/>
          </a:prstGeom>
          <a:noFill/>
        </p:spPr>
        <p:txBody>
          <a:bodyPr wrap="square" rtlCol="0">
            <a:spAutoFit/>
          </a:bodyPr>
          <a:lstStyle/>
          <a:p>
            <a:r>
              <a:rPr lang="en-US" sz="2800" b="1" smtClean="0">
                <a:solidFill>
                  <a:schemeClr val="tx1">
                    <a:lumMod val="65000"/>
                    <a:lumOff val="35000"/>
                  </a:schemeClr>
                </a:solidFill>
                <a:latin typeface="Calibri" panose="020F0502020204030204" pitchFamily="34" charset="0"/>
                <a:cs typeface="Calibri" panose="020F0502020204030204" pitchFamily="34" charset="0"/>
              </a:rPr>
              <a:t>Input</a:t>
            </a:r>
            <a:endParaRPr lang="en-US" sz="2800" b="1">
              <a:solidFill>
                <a:schemeClr val="tx1">
                  <a:lumMod val="65000"/>
                  <a:lumOff val="35000"/>
                </a:schemeClr>
              </a:solidFill>
              <a:latin typeface="Calibri" panose="020F0502020204030204" pitchFamily="34" charset="0"/>
              <a:cs typeface="Calibri" panose="020F0502020204030204" pitchFamily="34" charset="0"/>
            </a:endParaRPr>
          </a:p>
        </p:txBody>
      </p:sp>
      <p:sp>
        <p:nvSpPr>
          <p:cNvPr id="6" name="TextBox 5"/>
          <p:cNvSpPr txBox="1"/>
          <p:nvPr/>
        </p:nvSpPr>
        <p:spPr>
          <a:xfrm>
            <a:off x="1596455" y="4691348"/>
            <a:ext cx="1288973" cy="523220"/>
          </a:xfrm>
          <a:prstGeom prst="rect">
            <a:avLst/>
          </a:prstGeom>
          <a:noFill/>
        </p:spPr>
        <p:txBody>
          <a:bodyPr wrap="square" rtlCol="0">
            <a:spAutoFit/>
          </a:bodyPr>
          <a:lstStyle/>
          <a:p>
            <a:r>
              <a:rPr lang="en-US" sz="2800" b="1" smtClean="0">
                <a:solidFill>
                  <a:schemeClr val="tx1">
                    <a:lumMod val="65000"/>
                    <a:lumOff val="35000"/>
                  </a:schemeClr>
                </a:solidFill>
                <a:latin typeface="Calibri" panose="020F0502020204030204" pitchFamily="34" charset="0"/>
                <a:cs typeface="Calibri" panose="020F0502020204030204" pitchFamily="34" charset="0"/>
              </a:rPr>
              <a:t>Output</a:t>
            </a:r>
            <a:endParaRPr lang="en-US" sz="2800" b="1">
              <a:solidFill>
                <a:schemeClr val="tx1">
                  <a:lumMod val="65000"/>
                  <a:lumOff val="35000"/>
                </a:schemeClr>
              </a:solidFill>
              <a:latin typeface="Calibri" panose="020F0502020204030204" pitchFamily="34" charset="0"/>
              <a:cs typeface="Calibri" panose="020F0502020204030204" pitchFamily="34" charset="0"/>
            </a:endParaRPr>
          </a:p>
        </p:txBody>
      </p:sp>
      <p:sp>
        <p:nvSpPr>
          <p:cNvPr id="7" name="TextBox 3"/>
          <p:cNvSpPr txBox="1">
            <a:spLocks noChangeArrowheads="1"/>
          </p:cNvSpPr>
          <p:nvPr/>
        </p:nvSpPr>
        <p:spPr bwMode="auto">
          <a:xfrm>
            <a:off x="3335263" y="2282316"/>
            <a:ext cx="7950521" cy="954107"/>
          </a:xfrm>
          <a:prstGeom prst="rect">
            <a:avLst/>
          </a:prstGeom>
          <a:noFill/>
          <a:ln w="9525">
            <a:noFill/>
            <a:miter lim="800000"/>
            <a:headEnd/>
            <a:tailEnd/>
          </a:ln>
        </p:spPr>
        <p:txBody>
          <a:bodyPr wrap="square">
            <a:spAutoFit/>
          </a:bodyPr>
          <a:lstStyle/>
          <a:p>
            <a:r>
              <a:rPr lang="en-US" sz="2800" b="1" smtClean="0">
                <a:solidFill>
                  <a:schemeClr val="bg1"/>
                </a:solidFill>
                <a:latin typeface="Calibri" panose="020F0502020204030204" pitchFamily="34" charset="0"/>
                <a:cs typeface="Calibri" panose="020F0502020204030204" pitchFamily="34" charset="0"/>
              </a:rPr>
              <a:t>a </a:t>
            </a:r>
            <a:r>
              <a:rPr lang="en-US" sz="2800" b="1">
                <a:solidFill>
                  <a:schemeClr val="bg1"/>
                </a:solidFill>
                <a:latin typeface="Calibri" panose="020F0502020204030204" pitchFamily="34" charset="0"/>
                <a:cs typeface="Calibri" panose="020F0502020204030204" pitchFamily="34" charset="0"/>
                <a:sym typeface="Symbol" pitchFamily="18" charset="2"/>
              </a:rPr>
              <a:t> Z</a:t>
            </a:r>
            <a:r>
              <a:rPr lang="en-US" sz="2800" b="1" baseline="-25000">
                <a:solidFill>
                  <a:schemeClr val="bg1"/>
                </a:solidFill>
                <a:latin typeface="Calibri" panose="020F0502020204030204" pitchFamily="34" charset="0"/>
                <a:cs typeface="Calibri" panose="020F0502020204030204" pitchFamily="34" charset="0"/>
                <a:sym typeface="Symbol" pitchFamily="18" charset="2"/>
              </a:rPr>
              <a:t>n</a:t>
            </a:r>
            <a:r>
              <a:rPr lang="en-US" sz="2800" b="1">
                <a:solidFill>
                  <a:schemeClr val="bg1"/>
                </a:solidFill>
                <a:latin typeface="Calibri" panose="020F0502020204030204" pitchFamily="34" charset="0"/>
                <a:cs typeface="Calibri" panose="020F0502020204030204" pitchFamily="34" charset="0"/>
                <a:sym typeface="Symbol" pitchFamily="18" charset="2"/>
              </a:rPr>
              <a:t> và số nguyên k, 0 ≤ k &lt; n có biểu diễn nhị phân</a:t>
            </a:r>
            <a:r>
              <a:rPr lang="en-US" sz="2800" b="1" smtClean="0">
                <a:solidFill>
                  <a:schemeClr val="bg1"/>
                </a:solidFill>
                <a:latin typeface="Calibri" panose="020F0502020204030204" pitchFamily="34" charset="0"/>
                <a:cs typeface="Calibri" panose="020F0502020204030204" pitchFamily="34" charset="0"/>
                <a:sym typeface="Symbol" pitchFamily="18" charset="2"/>
              </a:rPr>
              <a:t>: </a:t>
            </a:r>
            <a:endParaRPr lang="en-US" sz="2800" b="1" i="1" smtClean="0">
              <a:solidFill>
                <a:schemeClr val="bg1"/>
              </a:solidFill>
              <a:latin typeface="Cambria Math" panose="02040503050406030204" pitchFamily="18" charset="0"/>
              <a:cs typeface="Calibri" panose="020F0502020204030204" pitchFamily="34" charset="0"/>
              <a:sym typeface="Symbol" pitchFamily="18" charset="2"/>
            </a:endParaRPr>
          </a:p>
        </p:txBody>
      </p:sp>
      <mc:AlternateContent xmlns:mc="http://schemas.openxmlformats.org/markup-compatibility/2006" xmlns:a14="http://schemas.microsoft.com/office/drawing/2010/main">
        <mc:Choice Requires="a14">
          <p:sp>
            <p:nvSpPr>
              <p:cNvPr id="14" name="TextBox 13"/>
              <p:cNvSpPr txBox="1"/>
              <p:nvPr/>
            </p:nvSpPr>
            <p:spPr>
              <a:xfrm>
                <a:off x="5328787" y="2682186"/>
                <a:ext cx="2481943" cy="1210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a:solidFill>
                            <a:schemeClr val="bg1"/>
                          </a:solidFill>
                          <a:latin typeface="Cambria Math" panose="02040503050406030204" pitchFamily="18" charset="0"/>
                          <a:cs typeface="Calibri" panose="020F0502020204030204" pitchFamily="34" charset="0"/>
                          <a:sym typeface="Symbol" pitchFamily="18" charset="2"/>
                        </a:rPr>
                        <m:t>𝒌</m:t>
                      </m:r>
                      <m:r>
                        <a:rPr lang="en-US" sz="2600" b="1" i="1">
                          <a:solidFill>
                            <a:schemeClr val="bg1"/>
                          </a:solidFill>
                          <a:latin typeface="Cambria Math" panose="02040503050406030204" pitchFamily="18" charset="0"/>
                          <a:cs typeface="Calibri" panose="020F0502020204030204" pitchFamily="34" charset="0"/>
                          <a:sym typeface="Symbol" pitchFamily="18" charset="2"/>
                        </a:rPr>
                        <m:t>= </m:t>
                      </m:r>
                      <m:nary>
                        <m:naryPr>
                          <m:chr m:val="∑"/>
                          <m:ctrlPr>
                            <a:rPr lang="en-US" sz="2600" b="1" i="1">
                              <a:solidFill>
                                <a:schemeClr val="bg1"/>
                              </a:solidFill>
                              <a:latin typeface="Cambria Math" panose="02040503050406030204" pitchFamily="18" charset="0"/>
                              <a:cs typeface="Calibri" panose="020F0502020204030204" pitchFamily="34" charset="0"/>
                              <a:sym typeface="Symbol" pitchFamily="18" charset="2"/>
                            </a:rPr>
                          </m:ctrlPr>
                        </m:naryPr>
                        <m:sub>
                          <m:r>
                            <m:rPr>
                              <m:brk m:alnAt="23"/>
                            </m:rPr>
                            <a:rPr lang="en-US" sz="2600" b="1" i="1">
                              <a:solidFill>
                                <a:schemeClr val="bg1"/>
                              </a:solidFill>
                              <a:latin typeface="Cambria Math" panose="02040503050406030204" pitchFamily="18" charset="0"/>
                              <a:cs typeface="Calibri" panose="020F0502020204030204" pitchFamily="34" charset="0"/>
                              <a:sym typeface="Symbol" pitchFamily="18" charset="2"/>
                            </a:rPr>
                            <m:t>𝒊</m:t>
                          </m:r>
                          <m:r>
                            <a:rPr lang="en-US" sz="2600" b="1" i="1">
                              <a:solidFill>
                                <a:schemeClr val="bg1"/>
                              </a:solidFill>
                              <a:latin typeface="Cambria Math" panose="02040503050406030204" pitchFamily="18" charset="0"/>
                              <a:cs typeface="Calibri" panose="020F0502020204030204" pitchFamily="34" charset="0"/>
                              <a:sym typeface="Symbol" pitchFamily="18" charset="2"/>
                            </a:rPr>
                            <m:t>=</m:t>
                          </m:r>
                          <m:r>
                            <a:rPr lang="en-US" sz="2600" b="1" i="1">
                              <a:solidFill>
                                <a:schemeClr val="bg1"/>
                              </a:solidFill>
                              <a:latin typeface="Cambria Math" panose="02040503050406030204" pitchFamily="18" charset="0"/>
                              <a:cs typeface="Calibri" panose="020F0502020204030204" pitchFamily="34" charset="0"/>
                              <a:sym typeface="Symbol" pitchFamily="18" charset="2"/>
                            </a:rPr>
                            <m:t>𝟎</m:t>
                          </m:r>
                        </m:sub>
                        <m:sup>
                          <m:r>
                            <a:rPr lang="en-US" sz="2600" b="1" i="1">
                              <a:solidFill>
                                <a:schemeClr val="bg1"/>
                              </a:solidFill>
                              <a:latin typeface="Cambria Math" panose="02040503050406030204" pitchFamily="18" charset="0"/>
                              <a:cs typeface="Calibri" panose="020F0502020204030204" pitchFamily="34" charset="0"/>
                              <a:sym typeface="Symbol" pitchFamily="18" charset="2"/>
                            </a:rPr>
                            <m:t>𝒕</m:t>
                          </m:r>
                        </m:sup>
                        <m:e>
                          <m:sSub>
                            <m:sSubPr>
                              <m:ctrlPr>
                                <a:rPr lang="en-US" sz="2600" b="1" i="1">
                                  <a:solidFill>
                                    <a:schemeClr val="bg1"/>
                                  </a:solidFill>
                                  <a:latin typeface="Cambria Math" panose="02040503050406030204" pitchFamily="18" charset="0"/>
                                  <a:cs typeface="Calibri" panose="020F0502020204030204" pitchFamily="34" charset="0"/>
                                  <a:sym typeface="Symbol" pitchFamily="18" charset="2"/>
                                </a:rPr>
                              </m:ctrlPr>
                            </m:sSubPr>
                            <m:e>
                              <m:r>
                                <a:rPr lang="en-US" sz="2600" b="1" i="1">
                                  <a:solidFill>
                                    <a:schemeClr val="bg1"/>
                                  </a:solidFill>
                                  <a:latin typeface="Cambria Math" panose="02040503050406030204" pitchFamily="18" charset="0"/>
                                  <a:cs typeface="Calibri" panose="020F0502020204030204" pitchFamily="34" charset="0"/>
                                  <a:sym typeface="Symbol" pitchFamily="18" charset="2"/>
                                </a:rPr>
                                <m:t>𝒌</m:t>
                              </m:r>
                            </m:e>
                            <m:sub>
                              <m:r>
                                <a:rPr lang="en-US" sz="2600" b="1" i="1">
                                  <a:solidFill>
                                    <a:schemeClr val="bg1"/>
                                  </a:solidFill>
                                  <a:latin typeface="Cambria Math" panose="02040503050406030204" pitchFamily="18" charset="0"/>
                                  <a:cs typeface="Calibri" panose="020F0502020204030204" pitchFamily="34" charset="0"/>
                                  <a:sym typeface="Symbol" pitchFamily="18" charset="2"/>
                                </a:rPr>
                                <m:t>𝒊</m:t>
                              </m:r>
                            </m:sub>
                          </m:sSub>
                          <m:sSup>
                            <m:sSupPr>
                              <m:ctrlPr>
                                <a:rPr lang="en-US" sz="2600" b="1" i="1">
                                  <a:solidFill>
                                    <a:schemeClr val="bg1"/>
                                  </a:solidFill>
                                  <a:latin typeface="Cambria Math" panose="02040503050406030204" pitchFamily="18" charset="0"/>
                                  <a:cs typeface="Calibri" panose="020F0502020204030204" pitchFamily="34" charset="0"/>
                                  <a:sym typeface="Symbol" pitchFamily="18" charset="2"/>
                                </a:rPr>
                              </m:ctrlPr>
                            </m:sSupPr>
                            <m:e>
                              <m:r>
                                <a:rPr lang="en-US" sz="2600" b="1" i="1">
                                  <a:solidFill>
                                    <a:schemeClr val="bg1"/>
                                  </a:solidFill>
                                  <a:latin typeface="Cambria Math" panose="02040503050406030204" pitchFamily="18" charset="0"/>
                                  <a:cs typeface="Calibri" panose="020F0502020204030204" pitchFamily="34" charset="0"/>
                                  <a:sym typeface="Symbol" pitchFamily="18" charset="2"/>
                                </a:rPr>
                                <m:t>𝟐</m:t>
                              </m:r>
                            </m:e>
                            <m:sup>
                              <m:r>
                                <a:rPr lang="en-US" sz="2600" b="1" i="1">
                                  <a:solidFill>
                                    <a:schemeClr val="bg1"/>
                                  </a:solidFill>
                                  <a:latin typeface="Cambria Math" panose="02040503050406030204" pitchFamily="18" charset="0"/>
                                  <a:cs typeface="Calibri" panose="020F0502020204030204" pitchFamily="34" charset="0"/>
                                  <a:sym typeface="Symbol" pitchFamily="18" charset="2"/>
                                </a:rPr>
                                <m:t>𝒊</m:t>
                              </m:r>
                            </m:sup>
                          </m:sSup>
                        </m:e>
                      </m:nary>
                    </m:oMath>
                  </m:oMathPara>
                </a14:m>
                <a:endParaRPr lang="en-US" sz="2600"/>
              </a:p>
            </p:txBody>
          </p:sp>
        </mc:Choice>
        <mc:Fallback xmlns="">
          <p:sp>
            <p:nvSpPr>
              <p:cNvPr id="14" name="TextBox 13"/>
              <p:cNvSpPr txBox="1">
                <a:spLocks noRot="1" noChangeAspect="1" noMove="1" noResize="1" noEditPoints="1" noAdjustHandles="1" noChangeArrowheads="1" noChangeShapeType="1" noTextEdit="1"/>
              </p:cNvSpPr>
              <p:nvPr/>
            </p:nvSpPr>
            <p:spPr>
              <a:xfrm>
                <a:off x="5328787" y="2682186"/>
                <a:ext cx="2481943" cy="1210652"/>
              </a:xfrm>
              <a:prstGeom prst="rect">
                <a:avLst/>
              </a:prstGeom>
              <a:blipFill>
                <a:blip r:embed="rId3"/>
                <a:stretch>
                  <a:fillRect/>
                </a:stretch>
              </a:blipFill>
            </p:spPr>
            <p:txBody>
              <a:bodyPr/>
              <a:lstStyle/>
              <a:p>
                <a:r>
                  <a:rPr lang="en-US">
                    <a:noFill/>
                  </a:rPr>
                  <a:t> </a:t>
                </a:r>
              </a:p>
            </p:txBody>
          </p:sp>
        </mc:Fallback>
      </mc:AlternateContent>
      <p:sp>
        <p:nvSpPr>
          <p:cNvPr id="15" name="TextBox 14"/>
          <p:cNvSpPr txBox="1"/>
          <p:nvPr/>
        </p:nvSpPr>
        <p:spPr>
          <a:xfrm>
            <a:off x="3396341" y="4702632"/>
            <a:ext cx="4082143" cy="523220"/>
          </a:xfrm>
          <a:prstGeom prst="rect">
            <a:avLst/>
          </a:prstGeom>
          <a:noFill/>
        </p:spPr>
        <p:txBody>
          <a:bodyPr wrap="square" rtlCol="0">
            <a:spAutoFit/>
          </a:bodyPr>
          <a:lstStyle/>
          <a:p>
            <a:r>
              <a:rPr lang="en-US" sz="2800" b="1" smtClean="0">
                <a:solidFill>
                  <a:schemeClr val="bg1"/>
                </a:solidFill>
                <a:latin typeface="Calibri" panose="020F0502020204030204" pitchFamily="34" charset="0"/>
                <a:cs typeface="Calibri" panose="020F0502020204030204" pitchFamily="34" charset="0"/>
              </a:rPr>
              <a:t>a</a:t>
            </a:r>
            <a:r>
              <a:rPr lang="en-US" sz="2800" b="1" baseline="30000" smtClean="0">
                <a:solidFill>
                  <a:schemeClr val="bg1"/>
                </a:solidFill>
                <a:latin typeface="Calibri" panose="020F0502020204030204" pitchFamily="34" charset="0"/>
                <a:cs typeface="Calibri" panose="020F0502020204030204" pitchFamily="34" charset="0"/>
              </a:rPr>
              <a:t>k</a:t>
            </a:r>
            <a:r>
              <a:rPr lang="en-US" sz="2800" b="1" smtClean="0">
                <a:solidFill>
                  <a:schemeClr val="bg1"/>
                </a:solidFill>
                <a:latin typeface="Calibri" panose="020F0502020204030204" pitchFamily="34" charset="0"/>
                <a:cs typeface="Calibri" panose="020F0502020204030204" pitchFamily="34" charset="0"/>
              </a:rPr>
              <a:t> mod n</a:t>
            </a:r>
            <a:endParaRPr lang="en-US" sz="2800"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57822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Một </a:t>
            </a:r>
            <a:r>
              <a:rPr lang="en-US"/>
              <a:t>số kiến thức toán học</a:t>
            </a:r>
          </a:p>
        </p:txBody>
      </p:sp>
      <p:graphicFrame>
        <p:nvGraphicFramePr>
          <p:cNvPr id="24" name="Diagram 23"/>
          <p:cNvGraphicFramePr/>
          <p:nvPr>
            <p:extLst>
              <p:ext uri="{D42A27DB-BD31-4B8C-83A1-F6EECF244321}">
                <p14:modId xmlns:p14="http://schemas.microsoft.com/office/powerpoint/2010/main" val="3313292029"/>
              </p:ext>
            </p:extLst>
          </p:nvPr>
        </p:nvGraphicFramePr>
        <p:xfrm>
          <a:off x="1282701" y="560612"/>
          <a:ext cx="9379856" cy="595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p:cNvSpPr txBox="1">
            <a:spLocks noChangeArrowheads="1"/>
          </p:cNvSpPr>
          <p:nvPr/>
        </p:nvSpPr>
        <p:spPr bwMode="auto">
          <a:xfrm>
            <a:off x="1428968" y="1069336"/>
            <a:ext cx="2713182" cy="1292662"/>
          </a:xfrm>
          <a:prstGeom prst="rect">
            <a:avLst/>
          </a:prstGeom>
          <a:noFill/>
          <a:ln w="9525">
            <a:noFill/>
            <a:miter lim="800000"/>
            <a:headEnd/>
            <a:tailEnd/>
          </a:ln>
        </p:spPr>
        <p:txBody>
          <a:bodyPr wrap="square">
            <a:spAutoFit/>
          </a:bodyPr>
          <a:lstStyle/>
          <a:p>
            <a:r>
              <a:rPr lang="en-US" sz="2600">
                <a:solidFill>
                  <a:schemeClr val="bg1"/>
                </a:solidFill>
                <a:latin typeface="Calibri" panose="020F0502020204030204" pitchFamily="34" charset="0"/>
                <a:cs typeface="Calibri" panose="020F0502020204030204" pitchFamily="34" charset="0"/>
              </a:rPr>
              <a:t>(1). Đặt b </a:t>
            </a:r>
            <a:r>
              <a:rPr lang="en-US" sz="2600">
                <a:solidFill>
                  <a:schemeClr val="bg1"/>
                </a:solidFill>
                <a:latin typeface="Calibri" panose="020F0502020204030204" pitchFamily="34" charset="0"/>
                <a:cs typeface="Calibri" panose="020F0502020204030204" pitchFamily="34" charset="0"/>
                <a:sym typeface="Symbol" pitchFamily="18" charset="2"/>
              </a:rPr>
              <a:t> 1 </a:t>
            </a:r>
          </a:p>
          <a:p>
            <a:r>
              <a:rPr lang="en-US" sz="2600">
                <a:solidFill>
                  <a:schemeClr val="bg1"/>
                </a:solidFill>
                <a:latin typeface="Calibri" panose="020F0502020204030204" pitchFamily="34" charset="0"/>
                <a:cs typeface="Calibri" panose="020F0502020204030204" pitchFamily="34" charset="0"/>
                <a:sym typeface="Symbol" pitchFamily="18" charset="2"/>
              </a:rPr>
              <a:t>Nếu k = 0 thì</a:t>
            </a:r>
          </a:p>
          <a:p>
            <a:r>
              <a:rPr lang="en-US" sz="2600">
                <a:solidFill>
                  <a:schemeClr val="bg1"/>
                </a:solidFill>
                <a:latin typeface="Calibri" panose="020F0502020204030204" pitchFamily="34" charset="0"/>
                <a:cs typeface="Calibri" panose="020F0502020204030204" pitchFamily="34" charset="0"/>
                <a:sym typeface="Symbol" pitchFamily="18" charset="2"/>
              </a:rPr>
              <a:t> Return (b)</a:t>
            </a:r>
            <a:endParaRPr lang="en-US" sz="2600">
              <a:solidFill>
                <a:schemeClr val="bg1"/>
              </a:solidFill>
              <a:latin typeface="Calibri" panose="020F0502020204030204" pitchFamily="34" charset="0"/>
              <a:cs typeface="Calibri" panose="020F0502020204030204" pitchFamily="34" charset="0"/>
            </a:endParaRPr>
          </a:p>
        </p:txBody>
      </p:sp>
      <p:sp>
        <p:nvSpPr>
          <p:cNvPr id="26" name="TextBox 25"/>
          <p:cNvSpPr txBox="1">
            <a:spLocks noChangeArrowheads="1"/>
          </p:cNvSpPr>
          <p:nvPr/>
        </p:nvSpPr>
        <p:spPr bwMode="auto">
          <a:xfrm>
            <a:off x="4766232" y="2011909"/>
            <a:ext cx="2412794" cy="492443"/>
          </a:xfrm>
          <a:prstGeom prst="rect">
            <a:avLst/>
          </a:prstGeom>
          <a:noFill/>
          <a:ln w="9525">
            <a:noFill/>
            <a:miter lim="800000"/>
            <a:headEnd/>
            <a:tailEnd/>
          </a:ln>
        </p:spPr>
        <p:txBody>
          <a:bodyPr wrap="square">
            <a:spAutoFit/>
          </a:bodyPr>
          <a:lstStyle/>
          <a:p>
            <a:r>
              <a:rPr lang="en-US" sz="2600">
                <a:solidFill>
                  <a:schemeClr val="bg1"/>
                </a:solidFill>
                <a:latin typeface="Calibri" panose="020F0502020204030204" pitchFamily="34" charset="0"/>
                <a:cs typeface="Calibri" panose="020F0502020204030204" pitchFamily="34" charset="0"/>
              </a:rPr>
              <a:t>(2). Đặt A </a:t>
            </a:r>
            <a:r>
              <a:rPr lang="en-US" sz="2600">
                <a:solidFill>
                  <a:schemeClr val="bg1"/>
                </a:solidFill>
                <a:latin typeface="Calibri" panose="020F0502020204030204" pitchFamily="34" charset="0"/>
                <a:cs typeface="Calibri" panose="020F0502020204030204" pitchFamily="34" charset="0"/>
                <a:sym typeface="Symbol" pitchFamily="18" charset="2"/>
              </a:rPr>
              <a:t> a </a:t>
            </a:r>
          </a:p>
        </p:txBody>
      </p:sp>
      <p:sp>
        <p:nvSpPr>
          <p:cNvPr id="27" name="TextBox 26"/>
          <p:cNvSpPr txBox="1">
            <a:spLocks noChangeArrowheads="1"/>
          </p:cNvSpPr>
          <p:nvPr/>
        </p:nvSpPr>
        <p:spPr bwMode="auto">
          <a:xfrm>
            <a:off x="8285211" y="2625888"/>
            <a:ext cx="2551683" cy="892552"/>
          </a:xfrm>
          <a:prstGeom prst="rect">
            <a:avLst/>
          </a:prstGeom>
          <a:noFill/>
          <a:ln w="9525">
            <a:noFill/>
            <a:miter lim="800000"/>
            <a:headEnd/>
            <a:tailEnd/>
          </a:ln>
        </p:spPr>
        <p:txBody>
          <a:bodyPr wrap="square">
            <a:spAutoFit/>
          </a:bodyPr>
          <a:lstStyle/>
          <a:p>
            <a:r>
              <a:rPr lang="en-US" sz="2600">
                <a:solidFill>
                  <a:schemeClr val="bg1"/>
                </a:solidFill>
                <a:latin typeface="Calibri" panose="020F0502020204030204" pitchFamily="34" charset="0"/>
                <a:cs typeface="Calibri" panose="020F0502020204030204" pitchFamily="34" charset="0"/>
              </a:rPr>
              <a:t>(3). Nếu k</a:t>
            </a:r>
            <a:r>
              <a:rPr lang="en-US" sz="2600" baseline="-25000">
                <a:solidFill>
                  <a:schemeClr val="bg1"/>
                </a:solidFill>
                <a:latin typeface="Calibri" panose="020F0502020204030204" pitchFamily="34" charset="0"/>
                <a:cs typeface="Calibri" panose="020F0502020204030204" pitchFamily="34" charset="0"/>
              </a:rPr>
              <a:t>0</a:t>
            </a:r>
            <a:r>
              <a:rPr lang="en-US" sz="2600">
                <a:solidFill>
                  <a:schemeClr val="bg1"/>
                </a:solidFill>
                <a:latin typeface="Calibri" panose="020F0502020204030204" pitchFamily="34" charset="0"/>
                <a:cs typeface="Calibri" panose="020F0502020204030204" pitchFamily="34" charset="0"/>
              </a:rPr>
              <a:t> = 1 </a:t>
            </a:r>
            <a:endParaRPr lang="en-US" sz="2600" smtClean="0">
              <a:solidFill>
                <a:schemeClr val="bg1"/>
              </a:solidFill>
              <a:latin typeface="Calibri" panose="020F0502020204030204" pitchFamily="34" charset="0"/>
              <a:cs typeface="Calibri" panose="020F0502020204030204" pitchFamily="34" charset="0"/>
            </a:endParaRPr>
          </a:p>
          <a:p>
            <a:r>
              <a:rPr lang="en-US" sz="2600" smtClean="0">
                <a:solidFill>
                  <a:schemeClr val="bg1"/>
                </a:solidFill>
                <a:latin typeface="Calibri" panose="020F0502020204030204" pitchFamily="34" charset="0"/>
                <a:cs typeface="Calibri" panose="020F0502020204030204" pitchFamily="34" charset="0"/>
              </a:rPr>
              <a:t>thì </a:t>
            </a:r>
            <a:r>
              <a:rPr lang="en-US" sz="2600">
                <a:solidFill>
                  <a:schemeClr val="bg1"/>
                </a:solidFill>
                <a:latin typeface="Calibri" panose="020F0502020204030204" pitchFamily="34" charset="0"/>
                <a:cs typeface="Calibri" panose="020F0502020204030204" pitchFamily="34" charset="0"/>
              </a:rPr>
              <a:t>đặt b </a:t>
            </a:r>
            <a:r>
              <a:rPr lang="en-US" sz="2600">
                <a:solidFill>
                  <a:schemeClr val="bg1"/>
                </a:solidFill>
                <a:latin typeface="Calibri" panose="020F0502020204030204" pitchFamily="34" charset="0"/>
                <a:cs typeface="Calibri" panose="020F0502020204030204" pitchFamily="34" charset="0"/>
                <a:sym typeface="Symbol" pitchFamily="18" charset="2"/>
              </a:rPr>
              <a:t> a </a:t>
            </a:r>
          </a:p>
        </p:txBody>
      </p:sp>
      <p:sp>
        <p:nvSpPr>
          <p:cNvPr id="28" name="TextBox 27"/>
          <p:cNvSpPr txBox="1">
            <a:spLocks noChangeArrowheads="1"/>
          </p:cNvSpPr>
          <p:nvPr/>
        </p:nvSpPr>
        <p:spPr bwMode="auto">
          <a:xfrm>
            <a:off x="4643326" y="4861034"/>
            <a:ext cx="6073974" cy="1569660"/>
          </a:xfrm>
          <a:prstGeom prst="rect">
            <a:avLst/>
          </a:prstGeom>
          <a:noFill/>
          <a:ln w="9525">
            <a:noFill/>
            <a:miter lim="800000"/>
            <a:headEnd/>
            <a:tailEnd/>
          </a:ln>
        </p:spPr>
        <p:txBody>
          <a:bodyPr wrap="square">
            <a:spAutoFit/>
          </a:bodyPr>
          <a:lstStyle/>
          <a:p>
            <a:r>
              <a:rPr lang="en-US" sz="2600">
                <a:solidFill>
                  <a:schemeClr val="bg1"/>
                </a:solidFill>
                <a:latin typeface="Calibri" panose="020F0502020204030204" pitchFamily="34" charset="0"/>
                <a:cs typeface="Calibri" panose="020F0502020204030204" pitchFamily="34" charset="0"/>
              </a:rPr>
              <a:t>(4). For i from 1 to t do</a:t>
            </a:r>
          </a:p>
          <a:p>
            <a:r>
              <a:rPr lang="en-US" sz="2600">
                <a:solidFill>
                  <a:schemeClr val="bg1"/>
                </a:solidFill>
                <a:latin typeface="Calibri" panose="020F0502020204030204" pitchFamily="34" charset="0"/>
                <a:cs typeface="Calibri" panose="020F0502020204030204" pitchFamily="34" charset="0"/>
                <a:sym typeface="Symbol" pitchFamily="18" charset="2"/>
              </a:rPr>
              <a:t>	4.1. Đặt A  A</a:t>
            </a:r>
            <a:r>
              <a:rPr lang="en-US" sz="2600" baseline="30000">
                <a:solidFill>
                  <a:schemeClr val="bg1"/>
                </a:solidFill>
                <a:latin typeface="Calibri" panose="020F0502020204030204" pitchFamily="34" charset="0"/>
                <a:cs typeface="Calibri" panose="020F0502020204030204" pitchFamily="34" charset="0"/>
                <a:sym typeface="Symbol" pitchFamily="18" charset="2"/>
              </a:rPr>
              <a:t>2</a:t>
            </a:r>
            <a:r>
              <a:rPr lang="en-US" sz="2600">
                <a:solidFill>
                  <a:schemeClr val="bg1"/>
                </a:solidFill>
                <a:latin typeface="Calibri" panose="020F0502020204030204" pitchFamily="34" charset="0"/>
                <a:cs typeface="Calibri" panose="020F0502020204030204" pitchFamily="34" charset="0"/>
                <a:sym typeface="Symbol" pitchFamily="18" charset="2"/>
              </a:rPr>
              <a:t> mod n</a:t>
            </a:r>
          </a:p>
          <a:p>
            <a:r>
              <a:rPr lang="en-US" sz="2600">
                <a:solidFill>
                  <a:schemeClr val="bg1"/>
                </a:solidFill>
                <a:latin typeface="Calibri" panose="020F0502020204030204" pitchFamily="34" charset="0"/>
                <a:cs typeface="Calibri" panose="020F0502020204030204" pitchFamily="34" charset="0"/>
                <a:sym typeface="Symbol" pitchFamily="18" charset="2"/>
              </a:rPr>
              <a:t>	4.2. Nếu k</a:t>
            </a:r>
            <a:r>
              <a:rPr lang="en-US" sz="2600" baseline="-25000">
                <a:solidFill>
                  <a:schemeClr val="bg1"/>
                </a:solidFill>
                <a:latin typeface="Calibri" panose="020F0502020204030204" pitchFamily="34" charset="0"/>
                <a:cs typeface="Calibri" panose="020F0502020204030204" pitchFamily="34" charset="0"/>
                <a:sym typeface="Symbol" pitchFamily="18" charset="2"/>
              </a:rPr>
              <a:t>i</a:t>
            </a:r>
            <a:r>
              <a:rPr lang="en-US" sz="2600">
                <a:solidFill>
                  <a:schemeClr val="bg1"/>
                </a:solidFill>
                <a:latin typeface="Calibri" panose="020F0502020204030204" pitchFamily="34" charset="0"/>
                <a:cs typeface="Calibri" panose="020F0502020204030204" pitchFamily="34" charset="0"/>
                <a:sym typeface="Symbol" pitchFamily="18" charset="2"/>
              </a:rPr>
              <a:t> = 1 thì b  A.b mod n</a:t>
            </a:r>
          </a:p>
          <a:p>
            <a:endParaRPr lang="en-US">
              <a:solidFill>
                <a:schemeClr val="bg1"/>
              </a:solidFill>
              <a:sym typeface="Symbol" pitchFamily="18" charset="2"/>
            </a:endParaRPr>
          </a:p>
        </p:txBody>
      </p:sp>
      <p:sp>
        <p:nvSpPr>
          <p:cNvPr id="29" name="TextBox 28"/>
          <p:cNvSpPr txBox="1">
            <a:spLocks noChangeArrowheads="1"/>
          </p:cNvSpPr>
          <p:nvPr/>
        </p:nvSpPr>
        <p:spPr bwMode="auto">
          <a:xfrm>
            <a:off x="1266372" y="5645864"/>
            <a:ext cx="2248065" cy="492443"/>
          </a:xfrm>
          <a:prstGeom prst="rect">
            <a:avLst/>
          </a:prstGeom>
          <a:noFill/>
          <a:ln w="9525">
            <a:noFill/>
            <a:miter lim="800000"/>
            <a:headEnd/>
            <a:tailEnd/>
          </a:ln>
        </p:spPr>
        <p:txBody>
          <a:bodyPr wrap="square">
            <a:spAutoFit/>
          </a:bodyPr>
          <a:lstStyle/>
          <a:p>
            <a:r>
              <a:rPr lang="en-US" sz="2600">
                <a:solidFill>
                  <a:schemeClr val="bg1"/>
                </a:solidFill>
                <a:latin typeface="Calibri" panose="020F0502020204030204" pitchFamily="34" charset="0"/>
                <a:cs typeface="Calibri" panose="020F0502020204030204" pitchFamily="34" charset="0"/>
              </a:rPr>
              <a:t>(5). Return (b)</a:t>
            </a:r>
            <a:r>
              <a:rPr lang="en-US" sz="2600">
                <a:solidFill>
                  <a:schemeClr val="bg1"/>
                </a:solidFill>
                <a:latin typeface="Calibri" panose="020F0502020204030204" pitchFamily="34" charset="0"/>
                <a:cs typeface="Calibri" panose="020F0502020204030204" pitchFamily="34" charset="0"/>
                <a:sym typeface="Symbol" pitchFamily="18" charset="2"/>
              </a:rPr>
              <a:t> </a:t>
            </a:r>
          </a:p>
        </p:txBody>
      </p:sp>
      <p:sp>
        <p:nvSpPr>
          <p:cNvPr id="30" name="TextBox 29"/>
          <p:cNvSpPr txBox="1"/>
          <p:nvPr/>
        </p:nvSpPr>
        <p:spPr>
          <a:xfrm>
            <a:off x="1214967" y="3151413"/>
            <a:ext cx="4573649" cy="1292662"/>
          </a:xfrm>
          <a:prstGeom prst="rect">
            <a:avLst/>
          </a:prstGeom>
          <a:noFill/>
        </p:spPr>
        <p:txBody>
          <a:bodyPr wrap="square">
            <a:spAutoFit/>
          </a:bodyPr>
          <a:lstStyle/>
          <a:p>
            <a:pPr>
              <a:defRPr/>
            </a:pPr>
            <a:r>
              <a:rPr lang="en-US" sz="2600" b="1">
                <a:latin typeface="Calibri" panose="020F0502020204030204" pitchFamily="34" charset="0"/>
                <a:cs typeface="Calibri" panose="020F0502020204030204" pitchFamily="34" charset="0"/>
              </a:rPr>
              <a:t>Bài tập áp dụng:</a:t>
            </a:r>
          </a:p>
          <a:p>
            <a:pPr marL="342900" indent="-342900">
              <a:buFontTx/>
              <a:buChar char="-"/>
              <a:defRPr/>
            </a:pPr>
            <a:r>
              <a:rPr lang="en-US" sz="2600">
                <a:latin typeface="Calibri" panose="020F0502020204030204" pitchFamily="34" charset="0"/>
                <a:cs typeface="Calibri" panose="020F0502020204030204" pitchFamily="34" charset="0"/>
              </a:rPr>
              <a:t>5</a:t>
            </a:r>
            <a:r>
              <a:rPr lang="en-US" sz="2600" baseline="30000">
                <a:latin typeface="Calibri" panose="020F0502020204030204" pitchFamily="34" charset="0"/>
                <a:cs typeface="Calibri" panose="020F0502020204030204" pitchFamily="34" charset="0"/>
              </a:rPr>
              <a:t>596</a:t>
            </a:r>
            <a:r>
              <a:rPr lang="en-US" sz="2600">
                <a:latin typeface="Calibri" panose="020F0502020204030204" pitchFamily="34" charset="0"/>
                <a:cs typeface="Calibri" panose="020F0502020204030204" pitchFamily="34" charset="0"/>
              </a:rPr>
              <a:t> mod 1234 = ?</a:t>
            </a:r>
          </a:p>
          <a:p>
            <a:pPr marL="342900" indent="-342900">
              <a:buFontTx/>
              <a:buChar char="-"/>
              <a:defRPr/>
            </a:pPr>
            <a:r>
              <a:rPr lang="en-US" sz="2600">
                <a:latin typeface="Calibri" panose="020F0502020204030204" pitchFamily="34" charset="0"/>
                <a:cs typeface="Calibri" panose="020F0502020204030204" pitchFamily="34" charset="0"/>
              </a:rPr>
              <a:t>25</a:t>
            </a:r>
            <a:r>
              <a:rPr lang="en-US" sz="2600" baseline="30000">
                <a:latin typeface="Calibri" panose="020F0502020204030204" pitchFamily="34" charset="0"/>
                <a:cs typeface="Calibri" panose="020F0502020204030204" pitchFamily="34" charset="0"/>
              </a:rPr>
              <a:t>705</a:t>
            </a:r>
            <a:r>
              <a:rPr lang="en-US" sz="2600">
                <a:latin typeface="Calibri" panose="020F0502020204030204" pitchFamily="34" charset="0"/>
                <a:cs typeface="Calibri" panose="020F0502020204030204" pitchFamily="34" charset="0"/>
              </a:rPr>
              <a:t> mod 3542 = ?</a:t>
            </a:r>
          </a:p>
        </p:txBody>
      </p:sp>
    </p:spTree>
    <p:extLst>
      <p:ext uri="{BB962C8B-B14F-4D97-AF65-F5344CB8AC3E}">
        <p14:creationId xmlns:p14="http://schemas.microsoft.com/office/powerpoint/2010/main" val="63282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2000"/>
                                  </p:stCondLst>
                                  <p:childTnLst>
                                    <p:set>
                                      <p:cBhvr>
                                        <p:cTn id="6" dur="1" fill="hold">
                                          <p:stCondLst>
                                            <p:cond delay="0"/>
                                          </p:stCondLst>
                                        </p:cTn>
                                        <p:tgtEl>
                                          <p:spTgt spid="30"/>
                                        </p:tgtEl>
                                        <p:attrNameLst>
                                          <p:attrName>style.visibility</p:attrName>
                                        </p:attrNameLst>
                                      </p:cBhvr>
                                      <p:to>
                                        <p:strVal val="visible"/>
                                      </p:to>
                                    </p:set>
                                    <p:animEffect transition="in" filter="diamond(in)">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8987" y="1086667"/>
            <a:ext cx="12034982" cy="5351078"/>
          </a:xfrm>
        </p:spPr>
        <p:txBody>
          <a:bodyPr/>
          <a:lstStyle/>
          <a:p>
            <a:r>
              <a:rPr lang="en-US" b="1" smtClean="0"/>
              <a:t>Bài toán logarit rời rạc:</a:t>
            </a:r>
          </a:p>
          <a:p>
            <a:pPr lvl="1">
              <a:defRPr/>
            </a:pPr>
            <a:r>
              <a:rPr lang="en-US"/>
              <a:t>Giả sử cho g là phần tử sinh của nhóm nhân Z</a:t>
            </a:r>
            <a:r>
              <a:rPr lang="en-US" baseline="-25000"/>
              <a:t>p</a:t>
            </a:r>
            <a:r>
              <a:rPr lang="en-US" baseline="30000"/>
              <a:t>* </a:t>
            </a:r>
            <a:r>
              <a:rPr lang="en-US"/>
              <a:t>tức là với a ≠ 0 bất kỳ thuộc Z</a:t>
            </a:r>
            <a:r>
              <a:rPr lang="en-US" baseline="-25000"/>
              <a:t>p</a:t>
            </a:r>
            <a:r>
              <a:rPr lang="en-US" baseline="30000"/>
              <a:t>*</a:t>
            </a:r>
            <a:r>
              <a:rPr lang="en-US"/>
              <a:t> ta có thể tìm được một số nguyên x </a:t>
            </a:r>
            <a:r>
              <a:rPr lang="en-US">
                <a:solidFill>
                  <a:srgbClr val="FF0000"/>
                </a:solidFill>
              </a:rPr>
              <a:t>duy nhất </a:t>
            </a:r>
            <a:r>
              <a:rPr lang="en-US"/>
              <a:t>thỏa mãn: a = g</a:t>
            </a:r>
            <a:r>
              <a:rPr lang="en-US" baseline="30000"/>
              <a:t>x</a:t>
            </a:r>
            <a:r>
              <a:rPr lang="en-US"/>
              <a:t>.</a:t>
            </a:r>
          </a:p>
          <a:p>
            <a:pPr lvl="1">
              <a:defRPr/>
            </a:pPr>
            <a:r>
              <a:rPr lang="en-US"/>
              <a:t>Ta có thể viết x = log</a:t>
            </a:r>
            <a:r>
              <a:rPr lang="en-US" baseline="-25000"/>
              <a:t>g</a:t>
            </a:r>
            <a:r>
              <a:rPr lang="en-US"/>
              <a:t>a</a:t>
            </a:r>
          </a:p>
          <a:p>
            <a:pPr lvl="1">
              <a:defRPr/>
            </a:pPr>
            <a:r>
              <a:rPr lang="en-US"/>
              <a:t>Bài toán logarit rời rạc chính là bài toán tìm x khi biết a.</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3273977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1"/>
              <a:t>Ví dụ: </a:t>
            </a:r>
            <a:r>
              <a:rPr lang="en-US"/>
              <a:t>Z</a:t>
            </a:r>
            <a:r>
              <a:rPr lang="en-US" baseline="-25000"/>
              <a:t>19</a:t>
            </a:r>
            <a:r>
              <a:rPr lang="en-US" baseline="30000"/>
              <a:t>*</a:t>
            </a:r>
            <a:r>
              <a:rPr lang="en-US"/>
              <a:t> có phần tử sinh là 2. Hãy tính log</a:t>
            </a:r>
            <a:r>
              <a:rPr lang="en-US" baseline="-25000"/>
              <a:t>2</a:t>
            </a:r>
            <a:r>
              <a:rPr lang="en-US"/>
              <a:t>x với mọi x </a:t>
            </a:r>
            <a:r>
              <a:rPr lang="en-US">
                <a:sym typeface="Symbol"/>
              </a:rPr>
              <a:t> </a:t>
            </a:r>
            <a:r>
              <a:rPr lang="en-US"/>
              <a:t>Z</a:t>
            </a:r>
            <a:r>
              <a:rPr lang="en-US" baseline="-25000"/>
              <a:t>19</a:t>
            </a:r>
            <a:r>
              <a:rPr lang="en-US" baseline="30000"/>
              <a:t>*</a:t>
            </a:r>
            <a:r>
              <a:rPr lang="en-US"/>
              <a:t>.</a:t>
            </a:r>
          </a:p>
          <a:p>
            <a:pPr lvl="1"/>
            <a:r>
              <a:rPr lang="en-US" smtClean="0"/>
              <a:t>Ta có bảng tính:</a:t>
            </a:r>
          </a:p>
          <a:p>
            <a:pPr lvl="1"/>
            <a:endParaRPr lang="en-US" smtClean="0"/>
          </a:p>
          <a:p>
            <a:pPr lvl="1"/>
            <a:endParaRPr lang="en-US"/>
          </a:p>
          <a:p>
            <a:pPr lvl="1"/>
            <a:endParaRPr lang="en-US" smtClean="0"/>
          </a:p>
          <a:p>
            <a:pPr lvl="1"/>
            <a:endParaRPr lang="en-US"/>
          </a:p>
          <a:p>
            <a:pPr lvl="1"/>
            <a:endParaRPr lang="en-US" smtClean="0"/>
          </a:p>
          <a:p>
            <a:pPr lvl="1"/>
            <a:endParaRPr lang="en-US"/>
          </a:p>
          <a:p>
            <a:pPr lvl="1"/>
            <a:r>
              <a:rPr lang="en-US" smtClean="0"/>
              <a:t>Log</a:t>
            </a:r>
            <a:r>
              <a:rPr lang="en-US" baseline="-25000" smtClean="0"/>
              <a:t>2</a:t>
            </a:r>
            <a:r>
              <a:rPr lang="en-US" smtClean="0"/>
              <a:t>7 = log</a:t>
            </a:r>
            <a:r>
              <a:rPr lang="en-US" baseline="-25000" smtClean="0"/>
              <a:t>2</a:t>
            </a:r>
            <a:r>
              <a:rPr lang="en-US" smtClean="0"/>
              <a:t>2</a:t>
            </a:r>
            <a:r>
              <a:rPr lang="en-US" baseline="30000" smtClean="0"/>
              <a:t>6</a:t>
            </a:r>
            <a:r>
              <a:rPr lang="en-US" smtClean="0"/>
              <a:t> = 6.log</a:t>
            </a:r>
            <a:r>
              <a:rPr lang="en-US" baseline="-25000" smtClean="0"/>
              <a:t>2</a:t>
            </a:r>
            <a:r>
              <a:rPr lang="en-US"/>
              <a:t>2 = 6; </a:t>
            </a:r>
            <a:r>
              <a:rPr lang="en-US" smtClean="0"/>
              <a:t>log</a:t>
            </a:r>
            <a:r>
              <a:rPr lang="en-US" baseline="-25000" smtClean="0"/>
              <a:t>2</a:t>
            </a:r>
            <a:r>
              <a:rPr lang="en-US" smtClean="0"/>
              <a:t>15 </a:t>
            </a:r>
            <a:r>
              <a:rPr lang="en-US"/>
              <a:t>= </a:t>
            </a:r>
            <a:r>
              <a:rPr lang="en-US" smtClean="0"/>
              <a:t>log</a:t>
            </a:r>
            <a:r>
              <a:rPr lang="en-US" baseline="-25000" smtClean="0"/>
              <a:t>2</a:t>
            </a:r>
            <a:r>
              <a:rPr lang="en-US" smtClean="0"/>
              <a:t>2</a:t>
            </a:r>
            <a:r>
              <a:rPr lang="en-US" baseline="30000" smtClean="0"/>
              <a:t>11</a:t>
            </a:r>
            <a:r>
              <a:rPr lang="en-US" smtClean="0"/>
              <a:t> </a:t>
            </a:r>
            <a:r>
              <a:rPr lang="en-US"/>
              <a:t>= </a:t>
            </a:r>
            <a:r>
              <a:rPr lang="en-US" smtClean="0"/>
              <a:t>11.log</a:t>
            </a:r>
            <a:r>
              <a:rPr lang="en-US" baseline="-25000" smtClean="0"/>
              <a:t>2</a:t>
            </a:r>
            <a:r>
              <a:rPr lang="en-US" smtClean="0"/>
              <a:t>2 </a:t>
            </a:r>
            <a:r>
              <a:rPr lang="en-US"/>
              <a:t>= </a:t>
            </a:r>
            <a:r>
              <a:rPr lang="en-US" smtClean="0"/>
              <a:t>11;</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Table 4"/>
          <p:cNvGraphicFramePr>
            <a:graphicFrameLocks noGrp="1"/>
          </p:cNvGraphicFramePr>
          <p:nvPr>
            <p:extLst/>
          </p:nvPr>
        </p:nvGraphicFramePr>
        <p:xfrm>
          <a:off x="2020982" y="2581517"/>
          <a:ext cx="8127999" cy="2926080"/>
        </p:xfrm>
        <a:graphic>
          <a:graphicData uri="http://schemas.openxmlformats.org/drawingml/2006/table">
            <a:tbl>
              <a:tblPr firstRow="1" bandRow="1">
                <a:tableStyleId>{616DA210-FB5B-4158-B5E0-FEB733F419BA}</a:tableStyleId>
              </a:tblPr>
              <a:tblGrid>
                <a:gridCol w="2709333">
                  <a:extLst>
                    <a:ext uri="{9D8B030D-6E8A-4147-A177-3AD203B41FA5}">
                      <a16:colId xmlns:a16="http://schemas.microsoft.com/office/drawing/2014/main" val="1650863829"/>
                    </a:ext>
                  </a:extLst>
                </a:gridCol>
                <a:gridCol w="2709333">
                  <a:extLst>
                    <a:ext uri="{9D8B030D-6E8A-4147-A177-3AD203B41FA5}">
                      <a16:colId xmlns:a16="http://schemas.microsoft.com/office/drawing/2014/main" val="2040690809"/>
                    </a:ext>
                  </a:extLst>
                </a:gridCol>
                <a:gridCol w="2709333">
                  <a:extLst>
                    <a:ext uri="{9D8B030D-6E8A-4147-A177-3AD203B41FA5}">
                      <a16:colId xmlns:a16="http://schemas.microsoft.com/office/drawing/2014/main" val="2493931476"/>
                    </a:ext>
                  </a:extLst>
                </a:gridCol>
              </a:tblGrid>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 </a:t>
                      </a:r>
                      <a:r>
                        <a:rPr lang="en-US" sz="2600" b="0" baseline="0" smtClean="0">
                          <a:latin typeface="Calibri" panose="020F0502020204030204" pitchFamily="34" charset="0"/>
                          <a:cs typeface="Calibri" panose="020F0502020204030204" pitchFamily="34" charset="0"/>
                        </a:rPr>
                        <a:t>mod 19 = 2</a:t>
                      </a:r>
                      <a:r>
                        <a:rPr lang="en-US" sz="2600" baseline="0" smtClean="0">
                          <a:latin typeface="Calibri" panose="020F0502020204030204" pitchFamily="34" charset="0"/>
                          <a:cs typeface="Calibri" panose="020F0502020204030204" pitchFamily="34" charset="0"/>
                        </a:rPr>
                        <a:t> </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7 </a:t>
                      </a:r>
                      <a:r>
                        <a:rPr lang="en-US" sz="2600" b="0" baseline="0" smtClean="0">
                          <a:latin typeface="Calibri" panose="020F0502020204030204" pitchFamily="34" charset="0"/>
                          <a:cs typeface="Calibri" panose="020F0502020204030204" pitchFamily="34" charset="0"/>
                        </a:rPr>
                        <a:t>mod 19 = 14</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13 </a:t>
                      </a:r>
                      <a:r>
                        <a:rPr lang="en-US" sz="2600" b="0" baseline="0" smtClean="0">
                          <a:latin typeface="Calibri" panose="020F0502020204030204" pitchFamily="34" charset="0"/>
                          <a:cs typeface="Calibri" panose="020F0502020204030204" pitchFamily="34" charset="0"/>
                        </a:rPr>
                        <a:t>mod 19 = 3</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02352978"/>
                  </a:ext>
                </a:extLst>
              </a:tr>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2 </a:t>
                      </a:r>
                      <a:r>
                        <a:rPr lang="en-US" sz="2600" b="0" baseline="0" smtClean="0">
                          <a:latin typeface="Calibri" panose="020F0502020204030204" pitchFamily="34" charset="0"/>
                          <a:cs typeface="Calibri" panose="020F0502020204030204" pitchFamily="34" charset="0"/>
                        </a:rPr>
                        <a:t>mod 19 = 4</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8 </a:t>
                      </a:r>
                      <a:r>
                        <a:rPr lang="en-US" sz="2600" b="0" baseline="0" smtClean="0">
                          <a:latin typeface="Calibri" panose="020F0502020204030204" pitchFamily="34" charset="0"/>
                          <a:cs typeface="Calibri" panose="020F0502020204030204" pitchFamily="34" charset="0"/>
                        </a:rPr>
                        <a:t>mod 19 = 9</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14 </a:t>
                      </a:r>
                      <a:r>
                        <a:rPr lang="en-US" sz="2600" b="0" baseline="0" smtClean="0">
                          <a:latin typeface="Calibri" panose="020F0502020204030204" pitchFamily="34" charset="0"/>
                          <a:cs typeface="Calibri" panose="020F0502020204030204" pitchFamily="34" charset="0"/>
                        </a:rPr>
                        <a:t>mod 19 = 6</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23201923"/>
                  </a:ext>
                </a:extLst>
              </a:tr>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3 </a:t>
                      </a:r>
                      <a:r>
                        <a:rPr lang="en-US" sz="2600" b="0" baseline="0" smtClean="0">
                          <a:latin typeface="Calibri" panose="020F0502020204030204" pitchFamily="34" charset="0"/>
                          <a:cs typeface="Calibri" panose="020F0502020204030204" pitchFamily="34" charset="0"/>
                        </a:rPr>
                        <a:t>mod 19 = 8</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9 </a:t>
                      </a:r>
                      <a:r>
                        <a:rPr lang="en-US" sz="2600" b="0" baseline="0" smtClean="0">
                          <a:latin typeface="Calibri" panose="020F0502020204030204" pitchFamily="34" charset="0"/>
                          <a:cs typeface="Calibri" panose="020F0502020204030204" pitchFamily="34" charset="0"/>
                        </a:rPr>
                        <a:t>mod 19 = 18</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15 </a:t>
                      </a:r>
                      <a:r>
                        <a:rPr lang="en-US" sz="2600" b="0" baseline="0" smtClean="0">
                          <a:latin typeface="Calibri" panose="020F0502020204030204" pitchFamily="34" charset="0"/>
                          <a:cs typeface="Calibri" panose="020F0502020204030204" pitchFamily="34" charset="0"/>
                        </a:rPr>
                        <a:t>mod 19 = 12</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50015954"/>
                  </a:ext>
                </a:extLst>
              </a:tr>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4 </a:t>
                      </a:r>
                      <a:r>
                        <a:rPr lang="en-US" sz="2600" b="0" baseline="0" smtClean="0">
                          <a:latin typeface="Calibri" panose="020F0502020204030204" pitchFamily="34" charset="0"/>
                          <a:cs typeface="Calibri" panose="020F0502020204030204" pitchFamily="34" charset="0"/>
                        </a:rPr>
                        <a:t>mod 19 = 16</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10 </a:t>
                      </a:r>
                      <a:r>
                        <a:rPr lang="en-US" sz="2600" b="0" baseline="0" smtClean="0">
                          <a:latin typeface="Calibri" panose="020F0502020204030204" pitchFamily="34" charset="0"/>
                          <a:cs typeface="Calibri" panose="020F0502020204030204" pitchFamily="34" charset="0"/>
                        </a:rPr>
                        <a:t>mod 19 = 17</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16 </a:t>
                      </a:r>
                      <a:r>
                        <a:rPr lang="en-US" sz="2600" b="0" baseline="0" smtClean="0">
                          <a:latin typeface="Calibri" panose="020F0502020204030204" pitchFamily="34" charset="0"/>
                          <a:cs typeface="Calibri" panose="020F0502020204030204" pitchFamily="34" charset="0"/>
                        </a:rPr>
                        <a:t>mod 19 = 5</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72929523"/>
                  </a:ext>
                </a:extLst>
              </a:tr>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5 </a:t>
                      </a:r>
                      <a:r>
                        <a:rPr lang="en-US" sz="2600" b="0" baseline="0" smtClean="0">
                          <a:latin typeface="Calibri" panose="020F0502020204030204" pitchFamily="34" charset="0"/>
                          <a:cs typeface="Calibri" panose="020F0502020204030204" pitchFamily="34" charset="0"/>
                        </a:rPr>
                        <a:t>mod 19 = 13</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11 </a:t>
                      </a:r>
                      <a:r>
                        <a:rPr lang="en-US" sz="2600" b="0" baseline="0" smtClean="0">
                          <a:latin typeface="Calibri" panose="020F0502020204030204" pitchFamily="34" charset="0"/>
                          <a:cs typeface="Calibri" panose="020F0502020204030204" pitchFamily="34" charset="0"/>
                        </a:rPr>
                        <a:t>mod 19 = 15</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17 </a:t>
                      </a:r>
                      <a:r>
                        <a:rPr lang="en-US" sz="2600" b="0" baseline="0" smtClean="0">
                          <a:latin typeface="Calibri" panose="020F0502020204030204" pitchFamily="34" charset="0"/>
                          <a:cs typeface="Calibri" panose="020F0502020204030204" pitchFamily="34" charset="0"/>
                        </a:rPr>
                        <a:t>mod 19 = 10</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86874303"/>
                  </a:ext>
                </a:extLst>
              </a:tr>
              <a:tr h="370840">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6 </a:t>
                      </a:r>
                      <a:r>
                        <a:rPr lang="en-US" sz="2600" b="0" baseline="0" smtClean="0">
                          <a:latin typeface="Calibri" panose="020F0502020204030204" pitchFamily="34" charset="0"/>
                          <a:cs typeface="Calibri" panose="020F0502020204030204" pitchFamily="34" charset="0"/>
                        </a:rPr>
                        <a:t>mod 19 = 7</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12 </a:t>
                      </a:r>
                      <a:r>
                        <a:rPr lang="en-US" sz="2600" b="0" baseline="0" smtClean="0">
                          <a:latin typeface="Calibri" panose="020F0502020204030204" pitchFamily="34" charset="0"/>
                          <a:cs typeface="Calibri" panose="020F0502020204030204" pitchFamily="34" charset="0"/>
                        </a:rPr>
                        <a:t>mod 19 = 11</a:t>
                      </a:r>
                      <a:endParaRPr lang="en-US" sz="2600">
                        <a:latin typeface="Calibri" panose="020F0502020204030204" pitchFamily="34" charset="0"/>
                        <a:cs typeface="Calibri" panose="020F0502020204030204" pitchFamily="34" charset="0"/>
                      </a:endParaRPr>
                    </a:p>
                  </a:txBody>
                  <a:tcPr/>
                </a:tc>
                <a:tc>
                  <a:txBody>
                    <a:bodyPr/>
                    <a:lstStyle/>
                    <a:p>
                      <a:r>
                        <a:rPr lang="en-US" sz="2600" b="0" smtClean="0">
                          <a:latin typeface="Calibri" panose="020F0502020204030204" pitchFamily="34" charset="0"/>
                          <a:cs typeface="Calibri" panose="020F0502020204030204" pitchFamily="34" charset="0"/>
                        </a:rPr>
                        <a:t>2</a:t>
                      </a:r>
                      <a:r>
                        <a:rPr lang="en-US" sz="2600" b="0" baseline="30000" smtClean="0">
                          <a:latin typeface="Calibri" panose="020F0502020204030204" pitchFamily="34" charset="0"/>
                          <a:cs typeface="Calibri" panose="020F0502020204030204" pitchFamily="34" charset="0"/>
                        </a:rPr>
                        <a:t>18 </a:t>
                      </a:r>
                      <a:r>
                        <a:rPr lang="en-US" sz="2600" b="0" baseline="0" smtClean="0">
                          <a:latin typeface="Calibri" panose="020F0502020204030204" pitchFamily="34" charset="0"/>
                          <a:cs typeface="Calibri" panose="020F0502020204030204" pitchFamily="34" charset="0"/>
                        </a:rPr>
                        <a:t>mod 19 = 1</a:t>
                      </a:r>
                      <a:endParaRPr lang="en-US" sz="2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54833258"/>
                  </a:ext>
                </a:extLst>
              </a:tr>
            </a:tbl>
          </a:graphicData>
        </a:graphic>
      </p:graphicFrame>
      <p:sp>
        <p:nvSpPr>
          <p:cNvPr id="4" name="Rectangle 3"/>
          <p:cNvSpPr/>
          <p:nvPr/>
        </p:nvSpPr>
        <p:spPr>
          <a:xfrm>
            <a:off x="1954880" y="5001658"/>
            <a:ext cx="2033225" cy="561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88640" y="5663780"/>
            <a:ext cx="4029114" cy="561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01141" y="4504062"/>
            <a:ext cx="2294570" cy="561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01909" y="5691741"/>
            <a:ext cx="4620048" cy="5618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1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grpId="1" nodeType="clickEffect">
                                  <p:stCondLst>
                                    <p:cond delay="0"/>
                                  </p:stCondLst>
                                  <p:childTnLst>
                                    <p:animEffect transition="out" filter="barn(inVertic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6" presetClass="exit" presetSubtype="21" fill="hold" grpId="1" nodeType="withEffect">
                                  <p:stCondLst>
                                    <p:cond delay="0"/>
                                  </p:stCondLst>
                                  <p:childTnLst>
                                    <p:animEffect transition="out" filter="barn(inVertic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749"/>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smtClean="0"/>
              <a:t>Log</a:t>
            </a:r>
            <a:r>
              <a:rPr lang="en-US" baseline="-25000" smtClean="0"/>
              <a:t>2</a:t>
            </a:r>
            <a:r>
              <a:rPr lang="en-US" smtClean="0"/>
              <a:t>x </a:t>
            </a:r>
            <a:r>
              <a:rPr lang="en-US"/>
              <a:t>với mọi x </a:t>
            </a:r>
            <a:r>
              <a:rPr lang="en-US">
                <a:sym typeface="Symbol"/>
              </a:rPr>
              <a:t> </a:t>
            </a:r>
            <a:r>
              <a:rPr lang="en-US"/>
              <a:t>Z</a:t>
            </a:r>
            <a:r>
              <a:rPr lang="en-US" baseline="-25000"/>
              <a:t>19</a:t>
            </a:r>
            <a:r>
              <a:rPr lang="en-US" baseline="30000"/>
              <a:t>*</a:t>
            </a:r>
            <a:r>
              <a:rPr lang="en-US"/>
              <a:t>.</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6" name="Table 5"/>
          <p:cNvGraphicFramePr>
            <a:graphicFrameLocks noGrp="1"/>
          </p:cNvGraphicFramePr>
          <p:nvPr>
            <p:extLst/>
          </p:nvPr>
        </p:nvGraphicFramePr>
        <p:xfrm>
          <a:off x="1540340" y="2287192"/>
          <a:ext cx="8896920" cy="1475014"/>
        </p:xfrm>
        <a:graphic>
          <a:graphicData uri="http://schemas.openxmlformats.org/drawingml/2006/table">
            <a:tbl>
              <a:tblPr firstRow="1" bandRow="1">
                <a:tableStyleId>{21E4AEA4-8DFA-4A89-87EB-49C32662AFE0}</a:tableStyleId>
              </a:tblPr>
              <a:tblGrid>
                <a:gridCol w="889692">
                  <a:extLst>
                    <a:ext uri="{9D8B030D-6E8A-4147-A177-3AD203B41FA5}">
                      <a16:colId xmlns:a16="http://schemas.microsoft.com/office/drawing/2014/main" val="20000"/>
                    </a:ext>
                  </a:extLst>
                </a:gridCol>
                <a:gridCol w="889692">
                  <a:extLst>
                    <a:ext uri="{9D8B030D-6E8A-4147-A177-3AD203B41FA5}">
                      <a16:colId xmlns:a16="http://schemas.microsoft.com/office/drawing/2014/main" val="20001"/>
                    </a:ext>
                  </a:extLst>
                </a:gridCol>
                <a:gridCol w="889692">
                  <a:extLst>
                    <a:ext uri="{9D8B030D-6E8A-4147-A177-3AD203B41FA5}">
                      <a16:colId xmlns:a16="http://schemas.microsoft.com/office/drawing/2014/main" val="20002"/>
                    </a:ext>
                  </a:extLst>
                </a:gridCol>
                <a:gridCol w="889692">
                  <a:extLst>
                    <a:ext uri="{9D8B030D-6E8A-4147-A177-3AD203B41FA5}">
                      <a16:colId xmlns:a16="http://schemas.microsoft.com/office/drawing/2014/main" val="20003"/>
                    </a:ext>
                  </a:extLst>
                </a:gridCol>
                <a:gridCol w="889692">
                  <a:extLst>
                    <a:ext uri="{9D8B030D-6E8A-4147-A177-3AD203B41FA5}">
                      <a16:colId xmlns:a16="http://schemas.microsoft.com/office/drawing/2014/main" val="20004"/>
                    </a:ext>
                  </a:extLst>
                </a:gridCol>
                <a:gridCol w="889692">
                  <a:extLst>
                    <a:ext uri="{9D8B030D-6E8A-4147-A177-3AD203B41FA5}">
                      <a16:colId xmlns:a16="http://schemas.microsoft.com/office/drawing/2014/main" val="20005"/>
                    </a:ext>
                  </a:extLst>
                </a:gridCol>
                <a:gridCol w="889692">
                  <a:extLst>
                    <a:ext uri="{9D8B030D-6E8A-4147-A177-3AD203B41FA5}">
                      <a16:colId xmlns:a16="http://schemas.microsoft.com/office/drawing/2014/main" val="20006"/>
                    </a:ext>
                  </a:extLst>
                </a:gridCol>
                <a:gridCol w="889692">
                  <a:extLst>
                    <a:ext uri="{9D8B030D-6E8A-4147-A177-3AD203B41FA5}">
                      <a16:colId xmlns:a16="http://schemas.microsoft.com/office/drawing/2014/main" val="20007"/>
                    </a:ext>
                  </a:extLst>
                </a:gridCol>
                <a:gridCol w="889692">
                  <a:extLst>
                    <a:ext uri="{9D8B030D-6E8A-4147-A177-3AD203B41FA5}">
                      <a16:colId xmlns:a16="http://schemas.microsoft.com/office/drawing/2014/main" val="20008"/>
                    </a:ext>
                  </a:extLst>
                </a:gridCol>
                <a:gridCol w="889692">
                  <a:extLst>
                    <a:ext uri="{9D8B030D-6E8A-4147-A177-3AD203B41FA5}">
                      <a16:colId xmlns:a16="http://schemas.microsoft.com/office/drawing/2014/main" val="20009"/>
                    </a:ext>
                  </a:extLst>
                </a:gridCol>
              </a:tblGrid>
              <a:tr h="737507">
                <a:tc>
                  <a:txBody>
                    <a:bodyPr/>
                    <a:lstStyle/>
                    <a:p>
                      <a:pPr algn="ctr"/>
                      <a:r>
                        <a:rPr lang="en-US" sz="2200"/>
                        <a:t>x</a:t>
                      </a:r>
                      <a:endParaRPr lang="en-US" sz="2200">
                        <a:latin typeface="Times New Roman" pitchFamily="18" charset="0"/>
                        <a:cs typeface="Times New Roman" pitchFamily="18" charset="0"/>
                      </a:endParaRPr>
                    </a:p>
                  </a:txBody>
                  <a:tcPr marL="81291" marR="81291"/>
                </a:tc>
                <a:tc>
                  <a:txBody>
                    <a:bodyPr/>
                    <a:lstStyle/>
                    <a:p>
                      <a:pPr algn="ctr"/>
                      <a:r>
                        <a:rPr lang="en-US" sz="2200"/>
                        <a:t>1</a:t>
                      </a:r>
                      <a:endParaRPr lang="en-US" sz="2200">
                        <a:latin typeface="Times New Roman" pitchFamily="18" charset="0"/>
                        <a:cs typeface="Times New Roman" pitchFamily="18" charset="0"/>
                      </a:endParaRPr>
                    </a:p>
                  </a:txBody>
                  <a:tcPr marL="81291" marR="81291"/>
                </a:tc>
                <a:tc>
                  <a:txBody>
                    <a:bodyPr/>
                    <a:lstStyle/>
                    <a:p>
                      <a:pPr algn="ctr"/>
                      <a:r>
                        <a:rPr lang="en-US" sz="2200"/>
                        <a:t>2</a:t>
                      </a:r>
                      <a:endParaRPr lang="en-US" sz="2200">
                        <a:latin typeface="Times New Roman" pitchFamily="18" charset="0"/>
                        <a:cs typeface="Times New Roman" pitchFamily="18" charset="0"/>
                      </a:endParaRPr>
                    </a:p>
                  </a:txBody>
                  <a:tcPr marL="81291" marR="81291"/>
                </a:tc>
                <a:tc>
                  <a:txBody>
                    <a:bodyPr/>
                    <a:lstStyle/>
                    <a:p>
                      <a:pPr algn="ctr"/>
                      <a:r>
                        <a:rPr lang="en-US" sz="2200"/>
                        <a:t>3</a:t>
                      </a:r>
                      <a:endParaRPr lang="en-US" sz="2200">
                        <a:latin typeface="Times New Roman" pitchFamily="18" charset="0"/>
                        <a:cs typeface="Times New Roman" pitchFamily="18" charset="0"/>
                      </a:endParaRPr>
                    </a:p>
                  </a:txBody>
                  <a:tcPr marL="81291" marR="81291"/>
                </a:tc>
                <a:tc>
                  <a:txBody>
                    <a:bodyPr/>
                    <a:lstStyle/>
                    <a:p>
                      <a:pPr algn="ctr"/>
                      <a:r>
                        <a:rPr lang="en-US" sz="2200"/>
                        <a:t>4</a:t>
                      </a:r>
                      <a:endParaRPr lang="en-US" sz="2200">
                        <a:latin typeface="Times New Roman" pitchFamily="18" charset="0"/>
                        <a:cs typeface="Times New Roman" pitchFamily="18" charset="0"/>
                      </a:endParaRPr>
                    </a:p>
                  </a:txBody>
                  <a:tcPr marL="81291" marR="81291"/>
                </a:tc>
                <a:tc>
                  <a:txBody>
                    <a:bodyPr/>
                    <a:lstStyle/>
                    <a:p>
                      <a:pPr algn="ctr"/>
                      <a:r>
                        <a:rPr lang="en-US" sz="2200"/>
                        <a:t>5</a:t>
                      </a:r>
                      <a:endParaRPr lang="en-US" sz="2200">
                        <a:latin typeface="Times New Roman" pitchFamily="18" charset="0"/>
                        <a:cs typeface="Times New Roman" pitchFamily="18" charset="0"/>
                      </a:endParaRPr>
                    </a:p>
                  </a:txBody>
                  <a:tcPr marL="81291" marR="81291"/>
                </a:tc>
                <a:tc>
                  <a:txBody>
                    <a:bodyPr/>
                    <a:lstStyle/>
                    <a:p>
                      <a:pPr algn="ctr"/>
                      <a:r>
                        <a:rPr lang="en-US" sz="2200"/>
                        <a:t>6</a:t>
                      </a:r>
                      <a:endParaRPr lang="en-US" sz="2200">
                        <a:latin typeface="Times New Roman" pitchFamily="18" charset="0"/>
                        <a:cs typeface="Times New Roman" pitchFamily="18" charset="0"/>
                      </a:endParaRPr>
                    </a:p>
                  </a:txBody>
                  <a:tcPr marL="81291" marR="81291"/>
                </a:tc>
                <a:tc>
                  <a:txBody>
                    <a:bodyPr/>
                    <a:lstStyle/>
                    <a:p>
                      <a:pPr algn="ctr"/>
                      <a:r>
                        <a:rPr lang="en-US" sz="2200"/>
                        <a:t>7</a:t>
                      </a:r>
                      <a:endParaRPr lang="en-US" sz="2200">
                        <a:latin typeface="Times New Roman" pitchFamily="18" charset="0"/>
                        <a:cs typeface="Times New Roman" pitchFamily="18" charset="0"/>
                      </a:endParaRPr>
                    </a:p>
                  </a:txBody>
                  <a:tcPr marL="81291" marR="81291"/>
                </a:tc>
                <a:tc>
                  <a:txBody>
                    <a:bodyPr/>
                    <a:lstStyle/>
                    <a:p>
                      <a:pPr algn="ctr"/>
                      <a:r>
                        <a:rPr lang="en-US" sz="2200"/>
                        <a:t>8</a:t>
                      </a:r>
                      <a:endParaRPr lang="en-US" sz="2200">
                        <a:latin typeface="Times New Roman" pitchFamily="18" charset="0"/>
                        <a:cs typeface="Times New Roman" pitchFamily="18" charset="0"/>
                      </a:endParaRPr>
                    </a:p>
                  </a:txBody>
                  <a:tcPr marL="81291" marR="81291"/>
                </a:tc>
                <a:tc>
                  <a:txBody>
                    <a:bodyPr/>
                    <a:lstStyle/>
                    <a:p>
                      <a:pPr algn="ctr"/>
                      <a:r>
                        <a:rPr lang="en-US" sz="2200"/>
                        <a:t>9</a:t>
                      </a:r>
                      <a:endParaRPr lang="en-US" sz="2200">
                        <a:latin typeface="Times New Roman" pitchFamily="18" charset="0"/>
                        <a:cs typeface="Times New Roman" pitchFamily="18" charset="0"/>
                      </a:endParaRPr>
                    </a:p>
                  </a:txBody>
                  <a:tcPr marL="81291" marR="81291"/>
                </a:tc>
                <a:extLst>
                  <a:ext uri="{0D108BD9-81ED-4DB2-BD59-A6C34878D82A}">
                    <a16:rowId xmlns:a16="http://schemas.microsoft.com/office/drawing/2014/main" val="10000"/>
                  </a:ext>
                </a:extLst>
              </a:tr>
              <a:tr h="737507">
                <a:tc>
                  <a:txBody>
                    <a:bodyPr/>
                    <a:lstStyle/>
                    <a:p>
                      <a:pPr algn="ctr"/>
                      <a:r>
                        <a:rPr lang="en-US" sz="2200"/>
                        <a:t>log</a:t>
                      </a:r>
                      <a:r>
                        <a:rPr lang="en-US" sz="2200" baseline="-25000"/>
                        <a:t>2</a:t>
                      </a:r>
                      <a:r>
                        <a:rPr lang="en-US" sz="2200" baseline="0"/>
                        <a:t>x</a:t>
                      </a: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tc>
                  <a:txBody>
                    <a:bodyPr/>
                    <a:lstStyle/>
                    <a:p>
                      <a:pPr algn="ctr"/>
                      <a:endParaRPr lang="en-US" sz="2200">
                        <a:latin typeface="Times New Roman" pitchFamily="18" charset="0"/>
                        <a:cs typeface="Times New Roman" pitchFamily="18" charset="0"/>
                      </a:endParaRPr>
                    </a:p>
                  </a:txBody>
                  <a:tcPr marL="81291" marR="81291"/>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nvPr>
        </p:nvGraphicFramePr>
        <p:xfrm>
          <a:off x="1540340" y="4423933"/>
          <a:ext cx="8893620" cy="1475014"/>
        </p:xfrm>
        <a:graphic>
          <a:graphicData uri="http://schemas.openxmlformats.org/drawingml/2006/table">
            <a:tbl>
              <a:tblPr firstRow="1" bandRow="1">
                <a:tableStyleId>{21E4AEA4-8DFA-4A89-87EB-49C32662AFE0}</a:tableStyleId>
              </a:tblPr>
              <a:tblGrid>
                <a:gridCol w="889362">
                  <a:extLst>
                    <a:ext uri="{9D8B030D-6E8A-4147-A177-3AD203B41FA5}">
                      <a16:colId xmlns:a16="http://schemas.microsoft.com/office/drawing/2014/main" val="20000"/>
                    </a:ext>
                  </a:extLst>
                </a:gridCol>
                <a:gridCol w="889362">
                  <a:extLst>
                    <a:ext uri="{9D8B030D-6E8A-4147-A177-3AD203B41FA5}">
                      <a16:colId xmlns:a16="http://schemas.microsoft.com/office/drawing/2014/main" val="20001"/>
                    </a:ext>
                  </a:extLst>
                </a:gridCol>
                <a:gridCol w="889362">
                  <a:extLst>
                    <a:ext uri="{9D8B030D-6E8A-4147-A177-3AD203B41FA5}">
                      <a16:colId xmlns:a16="http://schemas.microsoft.com/office/drawing/2014/main" val="20002"/>
                    </a:ext>
                  </a:extLst>
                </a:gridCol>
                <a:gridCol w="889362">
                  <a:extLst>
                    <a:ext uri="{9D8B030D-6E8A-4147-A177-3AD203B41FA5}">
                      <a16:colId xmlns:a16="http://schemas.microsoft.com/office/drawing/2014/main" val="20003"/>
                    </a:ext>
                  </a:extLst>
                </a:gridCol>
                <a:gridCol w="889362">
                  <a:extLst>
                    <a:ext uri="{9D8B030D-6E8A-4147-A177-3AD203B41FA5}">
                      <a16:colId xmlns:a16="http://schemas.microsoft.com/office/drawing/2014/main" val="20004"/>
                    </a:ext>
                  </a:extLst>
                </a:gridCol>
                <a:gridCol w="889362">
                  <a:extLst>
                    <a:ext uri="{9D8B030D-6E8A-4147-A177-3AD203B41FA5}">
                      <a16:colId xmlns:a16="http://schemas.microsoft.com/office/drawing/2014/main" val="20005"/>
                    </a:ext>
                  </a:extLst>
                </a:gridCol>
                <a:gridCol w="889362">
                  <a:extLst>
                    <a:ext uri="{9D8B030D-6E8A-4147-A177-3AD203B41FA5}">
                      <a16:colId xmlns:a16="http://schemas.microsoft.com/office/drawing/2014/main" val="20006"/>
                    </a:ext>
                  </a:extLst>
                </a:gridCol>
                <a:gridCol w="889362">
                  <a:extLst>
                    <a:ext uri="{9D8B030D-6E8A-4147-A177-3AD203B41FA5}">
                      <a16:colId xmlns:a16="http://schemas.microsoft.com/office/drawing/2014/main" val="20007"/>
                    </a:ext>
                  </a:extLst>
                </a:gridCol>
                <a:gridCol w="889362">
                  <a:extLst>
                    <a:ext uri="{9D8B030D-6E8A-4147-A177-3AD203B41FA5}">
                      <a16:colId xmlns:a16="http://schemas.microsoft.com/office/drawing/2014/main" val="20008"/>
                    </a:ext>
                  </a:extLst>
                </a:gridCol>
                <a:gridCol w="889362">
                  <a:extLst>
                    <a:ext uri="{9D8B030D-6E8A-4147-A177-3AD203B41FA5}">
                      <a16:colId xmlns:a16="http://schemas.microsoft.com/office/drawing/2014/main" val="20009"/>
                    </a:ext>
                  </a:extLst>
                </a:gridCol>
              </a:tblGrid>
              <a:tr h="737507">
                <a:tc>
                  <a:txBody>
                    <a:bodyPr/>
                    <a:lstStyle/>
                    <a:p>
                      <a:pPr algn="ctr"/>
                      <a:r>
                        <a:rPr lang="en-US" sz="2200"/>
                        <a:t>x</a:t>
                      </a:r>
                      <a:endParaRPr lang="en-US" sz="2200">
                        <a:latin typeface="Times New Roman" pitchFamily="18" charset="0"/>
                        <a:cs typeface="Times New Roman" pitchFamily="18" charset="0"/>
                      </a:endParaRPr>
                    </a:p>
                  </a:txBody>
                  <a:tcPr marL="81276" marR="81276"/>
                </a:tc>
                <a:tc>
                  <a:txBody>
                    <a:bodyPr/>
                    <a:lstStyle/>
                    <a:p>
                      <a:pPr algn="ctr"/>
                      <a:r>
                        <a:rPr lang="en-US" sz="2200"/>
                        <a:t>10</a:t>
                      </a:r>
                      <a:endParaRPr lang="en-US" sz="2200">
                        <a:latin typeface="Times New Roman" pitchFamily="18" charset="0"/>
                        <a:cs typeface="Times New Roman" pitchFamily="18" charset="0"/>
                      </a:endParaRPr>
                    </a:p>
                  </a:txBody>
                  <a:tcPr marL="81276" marR="81276"/>
                </a:tc>
                <a:tc>
                  <a:txBody>
                    <a:bodyPr/>
                    <a:lstStyle/>
                    <a:p>
                      <a:pPr algn="ctr"/>
                      <a:r>
                        <a:rPr lang="en-US" sz="2200"/>
                        <a:t>11</a:t>
                      </a:r>
                      <a:endParaRPr lang="en-US" sz="2200">
                        <a:latin typeface="Times New Roman" pitchFamily="18" charset="0"/>
                        <a:cs typeface="Times New Roman" pitchFamily="18" charset="0"/>
                      </a:endParaRPr>
                    </a:p>
                  </a:txBody>
                  <a:tcPr marL="81276" marR="81276"/>
                </a:tc>
                <a:tc>
                  <a:txBody>
                    <a:bodyPr/>
                    <a:lstStyle/>
                    <a:p>
                      <a:pPr algn="ctr"/>
                      <a:r>
                        <a:rPr lang="en-US" sz="2200"/>
                        <a:t>12</a:t>
                      </a:r>
                      <a:endParaRPr lang="en-US" sz="2200">
                        <a:latin typeface="Times New Roman" pitchFamily="18" charset="0"/>
                        <a:cs typeface="Times New Roman" pitchFamily="18" charset="0"/>
                      </a:endParaRPr>
                    </a:p>
                  </a:txBody>
                  <a:tcPr marL="81276" marR="81276"/>
                </a:tc>
                <a:tc>
                  <a:txBody>
                    <a:bodyPr/>
                    <a:lstStyle/>
                    <a:p>
                      <a:pPr algn="ctr"/>
                      <a:r>
                        <a:rPr lang="en-US" sz="2200"/>
                        <a:t>13</a:t>
                      </a:r>
                      <a:endParaRPr lang="en-US" sz="2200">
                        <a:latin typeface="Times New Roman" pitchFamily="18" charset="0"/>
                        <a:cs typeface="Times New Roman" pitchFamily="18" charset="0"/>
                      </a:endParaRPr>
                    </a:p>
                  </a:txBody>
                  <a:tcPr marL="81276" marR="81276"/>
                </a:tc>
                <a:tc>
                  <a:txBody>
                    <a:bodyPr/>
                    <a:lstStyle/>
                    <a:p>
                      <a:pPr algn="ctr"/>
                      <a:r>
                        <a:rPr lang="en-US" sz="2200"/>
                        <a:t>14</a:t>
                      </a:r>
                      <a:endParaRPr lang="en-US" sz="2200">
                        <a:latin typeface="Times New Roman" pitchFamily="18" charset="0"/>
                        <a:cs typeface="Times New Roman" pitchFamily="18" charset="0"/>
                      </a:endParaRPr>
                    </a:p>
                  </a:txBody>
                  <a:tcPr marL="81276" marR="81276"/>
                </a:tc>
                <a:tc>
                  <a:txBody>
                    <a:bodyPr/>
                    <a:lstStyle/>
                    <a:p>
                      <a:pPr algn="ctr"/>
                      <a:r>
                        <a:rPr lang="en-US" sz="2200"/>
                        <a:t>15</a:t>
                      </a:r>
                      <a:endParaRPr lang="en-US" sz="2200">
                        <a:latin typeface="Times New Roman" pitchFamily="18" charset="0"/>
                        <a:cs typeface="Times New Roman" pitchFamily="18" charset="0"/>
                      </a:endParaRPr>
                    </a:p>
                  </a:txBody>
                  <a:tcPr marL="81276" marR="81276"/>
                </a:tc>
                <a:tc>
                  <a:txBody>
                    <a:bodyPr/>
                    <a:lstStyle/>
                    <a:p>
                      <a:pPr algn="ctr"/>
                      <a:r>
                        <a:rPr lang="en-US" sz="2200"/>
                        <a:t>16</a:t>
                      </a:r>
                      <a:endParaRPr lang="en-US" sz="2200">
                        <a:latin typeface="Times New Roman" pitchFamily="18" charset="0"/>
                        <a:cs typeface="Times New Roman" pitchFamily="18" charset="0"/>
                      </a:endParaRPr>
                    </a:p>
                  </a:txBody>
                  <a:tcPr marL="81276" marR="81276"/>
                </a:tc>
                <a:tc>
                  <a:txBody>
                    <a:bodyPr/>
                    <a:lstStyle/>
                    <a:p>
                      <a:pPr algn="ctr"/>
                      <a:r>
                        <a:rPr lang="en-US" sz="2200"/>
                        <a:t>17</a:t>
                      </a:r>
                      <a:endParaRPr lang="en-US" sz="2200">
                        <a:latin typeface="Times New Roman" pitchFamily="18" charset="0"/>
                        <a:cs typeface="Times New Roman" pitchFamily="18" charset="0"/>
                      </a:endParaRPr>
                    </a:p>
                  </a:txBody>
                  <a:tcPr marL="81276" marR="81276"/>
                </a:tc>
                <a:tc>
                  <a:txBody>
                    <a:bodyPr/>
                    <a:lstStyle/>
                    <a:p>
                      <a:pPr algn="ctr"/>
                      <a:r>
                        <a:rPr lang="en-US" sz="2200"/>
                        <a:t>18</a:t>
                      </a:r>
                      <a:endParaRPr lang="en-US" sz="2200">
                        <a:latin typeface="Times New Roman" pitchFamily="18" charset="0"/>
                        <a:cs typeface="Times New Roman" pitchFamily="18" charset="0"/>
                      </a:endParaRPr>
                    </a:p>
                  </a:txBody>
                  <a:tcPr marL="81276" marR="81276"/>
                </a:tc>
                <a:extLst>
                  <a:ext uri="{0D108BD9-81ED-4DB2-BD59-A6C34878D82A}">
                    <a16:rowId xmlns:a16="http://schemas.microsoft.com/office/drawing/2014/main" val="10000"/>
                  </a:ext>
                </a:extLst>
              </a:tr>
              <a:tr h="737507">
                <a:tc>
                  <a:txBody>
                    <a:bodyPr/>
                    <a:lstStyle/>
                    <a:p>
                      <a:pPr algn="ctr"/>
                      <a:r>
                        <a:rPr lang="en-US" sz="2200"/>
                        <a:t>log</a:t>
                      </a:r>
                      <a:r>
                        <a:rPr lang="en-US" sz="2200" baseline="-25000"/>
                        <a:t>2</a:t>
                      </a:r>
                      <a:r>
                        <a:rPr lang="en-US" sz="2200" baseline="0"/>
                        <a:t>x</a:t>
                      </a: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tc>
                  <a:txBody>
                    <a:bodyPr/>
                    <a:lstStyle/>
                    <a:p>
                      <a:pPr algn="ctr"/>
                      <a:endParaRPr lang="en-US" sz="2200">
                        <a:latin typeface="Times New Roman" pitchFamily="18" charset="0"/>
                        <a:cs typeface="Times New Roman" pitchFamily="18" charset="0"/>
                      </a:endParaRPr>
                    </a:p>
                  </a:txBody>
                  <a:tcPr marL="81276" marR="81276"/>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nvPr>
        </p:nvGraphicFramePr>
        <p:xfrm>
          <a:off x="1540340" y="2297349"/>
          <a:ext cx="8896920" cy="1475014"/>
        </p:xfrm>
        <a:graphic>
          <a:graphicData uri="http://schemas.openxmlformats.org/drawingml/2006/table">
            <a:tbl>
              <a:tblPr firstRow="1" bandRow="1">
                <a:tableStyleId>{21E4AEA4-8DFA-4A89-87EB-49C32662AFE0}</a:tableStyleId>
              </a:tblPr>
              <a:tblGrid>
                <a:gridCol w="889692">
                  <a:extLst>
                    <a:ext uri="{9D8B030D-6E8A-4147-A177-3AD203B41FA5}">
                      <a16:colId xmlns:a16="http://schemas.microsoft.com/office/drawing/2014/main" val="20000"/>
                    </a:ext>
                  </a:extLst>
                </a:gridCol>
                <a:gridCol w="889692">
                  <a:extLst>
                    <a:ext uri="{9D8B030D-6E8A-4147-A177-3AD203B41FA5}">
                      <a16:colId xmlns:a16="http://schemas.microsoft.com/office/drawing/2014/main" val="20001"/>
                    </a:ext>
                  </a:extLst>
                </a:gridCol>
                <a:gridCol w="889692">
                  <a:extLst>
                    <a:ext uri="{9D8B030D-6E8A-4147-A177-3AD203B41FA5}">
                      <a16:colId xmlns:a16="http://schemas.microsoft.com/office/drawing/2014/main" val="20002"/>
                    </a:ext>
                  </a:extLst>
                </a:gridCol>
                <a:gridCol w="889692">
                  <a:extLst>
                    <a:ext uri="{9D8B030D-6E8A-4147-A177-3AD203B41FA5}">
                      <a16:colId xmlns:a16="http://schemas.microsoft.com/office/drawing/2014/main" val="20003"/>
                    </a:ext>
                  </a:extLst>
                </a:gridCol>
                <a:gridCol w="889692">
                  <a:extLst>
                    <a:ext uri="{9D8B030D-6E8A-4147-A177-3AD203B41FA5}">
                      <a16:colId xmlns:a16="http://schemas.microsoft.com/office/drawing/2014/main" val="20004"/>
                    </a:ext>
                  </a:extLst>
                </a:gridCol>
                <a:gridCol w="889692">
                  <a:extLst>
                    <a:ext uri="{9D8B030D-6E8A-4147-A177-3AD203B41FA5}">
                      <a16:colId xmlns:a16="http://schemas.microsoft.com/office/drawing/2014/main" val="20005"/>
                    </a:ext>
                  </a:extLst>
                </a:gridCol>
                <a:gridCol w="889692">
                  <a:extLst>
                    <a:ext uri="{9D8B030D-6E8A-4147-A177-3AD203B41FA5}">
                      <a16:colId xmlns:a16="http://schemas.microsoft.com/office/drawing/2014/main" val="20006"/>
                    </a:ext>
                  </a:extLst>
                </a:gridCol>
                <a:gridCol w="889692">
                  <a:extLst>
                    <a:ext uri="{9D8B030D-6E8A-4147-A177-3AD203B41FA5}">
                      <a16:colId xmlns:a16="http://schemas.microsoft.com/office/drawing/2014/main" val="20007"/>
                    </a:ext>
                  </a:extLst>
                </a:gridCol>
                <a:gridCol w="889692">
                  <a:extLst>
                    <a:ext uri="{9D8B030D-6E8A-4147-A177-3AD203B41FA5}">
                      <a16:colId xmlns:a16="http://schemas.microsoft.com/office/drawing/2014/main" val="20008"/>
                    </a:ext>
                  </a:extLst>
                </a:gridCol>
                <a:gridCol w="889692">
                  <a:extLst>
                    <a:ext uri="{9D8B030D-6E8A-4147-A177-3AD203B41FA5}">
                      <a16:colId xmlns:a16="http://schemas.microsoft.com/office/drawing/2014/main" val="20009"/>
                    </a:ext>
                  </a:extLst>
                </a:gridCol>
              </a:tblGrid>
              <a:tr h="737507">
                <a:tc>
                  <a:txBody>
                    <a:bodyPr/>
                    <a:lstStyle/>
                    <a:p>
                      <a:pPr algn="ctr"/>
                      <a:r>
                        <a:rPr lang="en-US" sz="2200"/>
                        <a:t>x</a:t>
                      </a:r>
                      <a:endParaRPr lang="en-US" sz="2200">
                        <a:latin typeface="Times New Roman" pitchFamily="18" charset="0"/>
                        <a:cs typeface="Times New Roman" pitchFamily="18" charset="0"/>
                      </a:endParaRPr>
                    </a:p>
                  </a:txBody>
                  <a:tcPr marL="81291" marR="81291"/>
                </a:tc>
                <a:tc>
                  <a:txBody>
                    <a:bodyPr/>
                    <a:lstStyle/>
                    <a:p>
                      <a:pPr algn="ctr"/>
                      <a:r>
                        <a:rPr lang="en-US" sz="2200"/>
                        <a:t>1</a:t>
                      </a:r>
                      <a:endParaRPr lang="en-US" sz="2200">
                        <a:latin typeface="Times New Roman" pitchFamily="18" charset="0"/>
                        <a:cs typeface="Times New Roman" pitchFamily="18" charset="0"/>
                      </a:endParaRPr>
                    </a:p>
                  </a:txBody>
                  <a:tcPr marL="81291" marR="81291"/>
                </a:tc>
                <a:tc>
                  <a:txBody>
                    <a:bodyPr/>
                    <a:lstStyle/>
                    <a:p>
                      <a:pPr algn="ctr"/>
                      <a:r>
                        <a:rPr lang="en-US" sz="2200"/>
                        <a:t>2</a:t>
                      </a:r>
                      <a:endParaRPr lang="en-US" sz="2200">
                        <a:latin typeface="Times New Roman" pitchFamily="18" charset="0"/>
                        <a:cs typeface="Times New Roman" pitchFamily="18" charset="0"/>
                      </a:endParaRPr>
                    </a:p>
                  </a:txBody>
                  <a:tcPr marL="81291" marR="81291"/>
                </a:tc>
                <a:tc>
                  <a:txBody>
                    <a:bodyPr/>
                    <a:lstStyle/>
                    <a:p>
                      <a:pPr algn="ctr"/>
                      <a:r>
                        <a:rPr lang="en-US" sz="2200"/>
                        <a:t>3</a:t>
                      </a:r>
                      <a:endParaRPr lang="en-US" sz="2200">
                        <a:latin typeface="Times New Roman" pitchFamily="18" charset="0"/>
                        <a:cs typeface="Times New Roman" pitchFamily="18" charset="0"/>
                      </a:endParaRPr>
                    </a:p>
                  </a:txBody>
                  <a:tcPr marL="81291" marR="81291"/>
                </a:tc>
                <a:tc>
                  <a:txBody>
                    <a:bodyPr/>
                    <a:lstStyle/>
                    <a:p>
                      <a:pPr algn="ctr"/>
                      <a:r>
                        <a:rPr lang="en-US" sz="2200"/>
                        <a:t>4</a:t>
                      </a:r>
                      <a:endParaRPr lang="en-US" sz="2200">
                        <a:latin typeface="Times New Roman" pitchFamily="18" charset="0"/>
                        <a:cs typeface="Times New Roman" pitchFamily="18" charset="0"/>
                      </a:endParaRPr>
                    </a:p>
                  </a:txBody>
                  <a:tcPr marL="81291" marR="81291"/>
                </a:tc>
                <a:tc>
                  <a:txBody>
                    <a:bodyPr/>
                    <a:lstStyle/>
                    <a:p>
                      <a:pPr algn="ctr"/>
                      <a:r>
                        <a:rPr lang="en-US" sz="2200"/>
                        <a:t>5</a:t>
                      </a:r>
                      <a:endParaRPr lang="en-US" sz="2200">
                        <a:latin typeface="Times New Roman" pitchFamily="18" charset="0"/>
                        <a:cs typeface="Times New Roman" pitchFamily="18" charset="0"/>
                      </a:endParaRPr>
                    </a:p>
                  </a:txBody>
                  <a:tcPr marL="81291" marR="81291"/>
                </a:tc>
                <a:tc>
                  <a:txBody>
                    <a:bodyPr/>
                    <a:lstStyle/>
                    <a:p>
                      <a:pPr algn="ctr"/>
                      <a:r>
                        <a:rPr lang="en-US" sz="2200"/>
                        <a:t>6</a:t>
                      </a:r>
                      <a:endParaRPr lang="en-US" sz="2200">
                        <a:latin typeface="Times New Roman" pitchFamily="18" charset="0"/>
                        <a:cs typeface="Times New Roman" pitchFamily="18" charset="0"/>
                      </a:endParaRPr>
                    </a:p>
                  </a:txBody>
                  <a:tcPr marL="81291" marR="81291"/>
                </a:tc>
                <a:tc>
                  <a:txBody>
                    <a:bodyPr/>
                    <a:lstStyle/>
                    <a:p>
                      <a:pPr algn="ctr"/>
                      <a:r>
                        <a:rPr lang="en-US" sz="2200"/>
                        <a:t>7</a:t>
                      </a:r>
                      <a:endParaRPr lang="en-US" sz="2200">
                        <a:latin typeface="Times New Roman" pitchFamily="18" charset="0"/>
                        <a:cs typeface="Times New Roman" pitchFamily="18" charset="0"/>
                      </a:endParaRPr>
                    </a:p>
                  </a:txBody>
                  <a:tcPr marL="81291" marR="81291"/>
                </a:tc>
                <a:tc>
                  <a:txBody>
                    <a:bodyPr/>
                    <a:lstStyle/>
                    <a:p>
                      <a:pPr algn="ctr"/>
                      <a:r>
                        <a:rPr lang="en-US" sz="2200"/>
                        <a:t>8</a:t>
                      </a:r>
                      <a:endParaRPr lang="en-US" sz="2200">
                        <a:latin typeface="Times New Roman" pitchFamily="18" charset="0"/>
                        <a:cs typeface="Times New Roman" pitchFamily="18" charset="0"/>
                      </a:endParaRPr>
                    </a:p>
                  </a:txBody>
                  <a:tcPr marL="81291" marR="81291"/>
                </a:tc>
                <a:tc>
                  <a:txBody>
                    <a:bodyPr/>
                    <a:lstStyle/>
                    <a:p>
                      <a:pPr algn="ctr"/>
                      <a:r>
                        <a:rPr lang="en-US" sz="2200"/>
                        <a:t>9</a:t>
                      </a:r>
                      <a:endParaRPr lang="en-US" sz="2200">
                        <a:latin typeface="Times New Roman" pitchFamily="18" charset="0"/>
                        <a:cs typeface="Times New Roman" pitchFamily="18" charset="0"/>
                      </a:endParaRPr>
                    </a:p>
                  </a:txBody>
                  <a:tcPr marL="81291" marR="81291"/>
                </a:tc>
                <a:extLst>
                  <a:ext uri="{0D108BD9-81ED-4DB2-BD59-A6C34878D82A}">
                    <a16:rowId xmlns:a16="http://schemas.microsoft.com/office/drawing/2014/main" val="10000"/>
                  </a:ext>
                </a:extLst>
              </a:tr>
              <a:tr h="737507">
                <a:tc>
                  <a:txBody>
                    <a:bodyPr/>
                    <a:lstStyle/>
                    <a:p>
                      <a:pPr algn="ctr"/>
                      <a:r>
                        <a:rPr lang="en-US" sz="2200"/>
                        <a:t>log</a:t>
                      </a:r>
                      <a:r>
                        <a:rPr lang="en-US" sz="2200" baseline="-25000"/>
                        <a:t>2</a:t>
                      </a:r>
                      <a:r>
                        <a:rPr lang="en-US" sz="2200" baseline="0"/>
                        <a:t>x</a:t>
                      </a:r>
                      <a:endParaRPr lang="en-US" sz="2200">
                        <a:latin typeface="Times New Roman" pitchFamily="18" charset="0"/>
                        <a:cs typeface="Times New Roman" pitchFamily="18" charset="0"/>
                      </a:endParaRPr>
                    </a:p>
                  </a:txBody>
                  <a:tcPr marL="81291" marR="81291"/>
                </a:tc>
                <a:tc>
                  <a:txBody>
                    <a:bodyPr/>
                    <a:lstStyle/>
                    <a:p>
                      <a:pPr algn="ctr"/>
                      <a:r>
                        <a:rPr lang="en-US" sz="2200"/>
                        <a:t>18</a:t>
                      </a:r>
                      <a:endParaRPr lang="en-US" sz="2200">
                        <a:latin typeface="Times New Roman" pitchFamily="18" charset="0"/>
                        <a:cs typeface="Times New Roman" pitchFamily="18" charset="0"/>
                      </a:endParaRPr>
                    </a:p>
                  </a:txBody>
                  <a:tcPr marL="81291" marR="81291"/>
                </a:tc>
                <a:tc>
                  <a:txBody>
                    <a:bodyPr/>
                    <a:lstStyle/>
                    <a:p>
                      <a:pPr algn="ctr"/>
                      <a:r>
                        <a:rPr lang="en-US" sz="2200"/>
                        <a:t>1</a:t>
                      </a:r>
                      <a:endParaRPr lang="en-US" sz="2200">
                        <a:latin typeface="Times New Roman" pitchFamily="18" charset="0"/>
                        <a:cs typeface="Times New Roman" pitchFamily="18" charset="0"/>
                      </a:endParaRPr>
                    </a:p>
                  </a:txBody>
                  <a:tcPr marL="81291" marR="81291"/>
                </a:tc>
                <a:tc>
                  <a:txBody>
                    <a:bodyPr/>
                    <a:lstStyle/>
                    <a:p>
                      <a:pPr algn="ctr"/>
                      <a:r>
                        <a:rPr lang="en-US" sz="2200"/>
                        <a:t>13</a:t>
                      </a:r>
                      <a:endParaRPr lang="en-US" sz="2200">
                        <a:latin typeface="Times New Roman" pitchFamily="18" charset="0"/>
                        <a:cs typeface="Times New Roman" pitchFamily="18" charset="0"/>
                      </a:endParaRPr>
                    </a:p>
                  </a:txBody>
                  <a:tcPr marL="81291" marR="81291"/>
                </a:tc>
                <a:tc>
                  <a:txBody>
                    <a:bodyPr/>
                    <a:lstStyle/>
                    <a:p>
                      <a:pPr algn="ctr"/>
                      <a:r>
                        <a:rPr lang="en-US" sz="2200"/>
                        <a:t>2</a:t>
                      </a:r>
                      <a:endParaRPr lang="en-US" sz="2200">
                        <a:latin typeface="Times New Roman" pitchFamily="18" charset="0"/>
                        <a:cs typeface="Times New Roman" pitchFamily="18" charset="0"/>
                      </a:endParaRPr>
                    </a:p>
                  </a:txBody>
                  <a:tcPr marL="81291" marR="81291"/>
                </a:tc>
                <a:tc>
                  <a:txBody>
                    <a:bodyPr/>
                    <a:lstStyle/>
                    <a:p>
                      <a:pPr algn="ctr"/>
                      <a:r>
                        <a:rPr lang="en-US" sz="2200"/>
                        <a:t>16</a:t>
                      </a:r>
                      <a:endParaRPr lang="en-US" sz="2200">
                        <a:latin typeface="Times New Roman" pitchFamily="18" charset="0"/>
                        <a:cs typeface="Times New Roman" pitchFamily="18" charset="0"/>
                      </a:endParaRPr>
                    </a:p>
                  </a:txBody>
                  <a:tcPr marL="81291" marR="81291"/>
                </a:tc>
                <a:tc>
                  <a:txBody>
                    <a:bodyPr/>
                    <a:lstStyle/>
                    <a:p>
                      <a:pPr algn="ctr"/>
                      <a:r>
                        <a:rPr lang="en-US" sz="2200"/>
                        <a:t>14</a:t>
                      </a:r>
                      <a:endParaRPr lang="en-US" sz="2200">
                        <a:latin typeface="Times New Roman" pitchFamily="18" charset="0"/>
                        <a:cs typeface="Times New Roman" pitchFamily="18" charset="0"/>
                      </a:endParaRPr>
                    </a:p>
                  </a:txBody>
                  <a:tcPr marL="81291" marR="81291"/>
                </a:tc>
                <a:tc>
                  <a:txBody>
                    <a:bodyPr/>
                    <a:lstStyle/>
                    <a:p>
                      <a:pPr algn="ctr"/>
                      <a:r>
                        <a:rPr lang="en-US" sz="2200"/>
                        <a:t>6</a:t>
                      </a:r>
                      <a:endParaRPr lang="en-US" sz="2200">
                        <a:latin typeface="Times New Roman" pitchFamily="18" charset="0"/>
                        <a:cs typeface="Times New Roman" pitchFamily="18" charset="0"/>
                      </a:endParaRPr>
                    </a:p>
                  </a:txBody>
                  <a:tcPr marL="81291" marR="81291"/>
                </a:tc>
                <a:tc>
                  <a:txBody>
                    <a:bodyPr/>
                    <a:lstStyle/>
                    <a:p>
                      <a:pPr algn="ctr"/>
                      <a:r>
                        <a:rPr lang="en-US" sz="2200"/>
                        <a:t>3</a:t>
                      </a:r>
                      <a:endParaRPr lang="en-US" sz="2200">
                        <a:latin typeface="Times New Roman" pitchFamily="18" charset="0"/>
                        <a:cs typeface="Times New Roman" pitchFamily="18" charset="0"/>
                      </a:endParaRPr>
                    </a:p>
                  </a:txBody>
                  <a:tcPr marL="81291" marR="81291"/>
                </a:tc>
                <a:tc>
                  <a:txBody>
                    <a:bodyPr/>
                    <a:lstStyle/>
                    <a:p>
                      <a:pPr algn="ctr"/>
                      <a:r>
                        <a:rPr lang="en-US" sz="2200"/>
                        <a:t>8</a:t>
                      </a:r>
                      <a:endParaRPr lang="en-US" sz="2200">
                        <a:latin typeface="Times New Roman" pitchFamily="18" charset="0"/>
                        <a:cs typeface="Times New Roman" pitchFamily="18" charset="0"/>
                      </a:endParaRPr>
                    </a:p>
                  </a:txBody>
                  <a:tcPr marL="81291" marR="81291"/>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1540340" y="4431705"/>
          <a:ext cx="8893620" cy="1475014"/>
        </p:xfrm>
        <a:graphic>
          <a:graphicData uri="http://schemas.openxmlformats.org/drawingml/2006/table">
            <a:tbl>
              <a:tblPr firstRow="1" bandRow="1">
                <a:tableStyleId>{21E4AEA4-8DFA-4A89-87EB-49C32662AFE0}</a:tableStyleId>
              </a:tblPr>
              <a:tblGrid>
                <a:gridCol w="889362">
                  <a:extLst>
                    <a:ext uri="{9D8B030D-6E8A-4147-A177-3AD203B41FA5}">
                      <a16:colId xmlns:a16="http://schemas.microsoft.com/office/drawing/2014/main" val="20000"/>
                    </a:ext>
                  </a:extLst>
                </a:gridCol>
                <a:gridCol w="889362">
                  <a:extLst>
                    <a:ext uri="{9D8B030D-6E8A-4147-A177-3AD203B41FA5}">
                      <a16:colId xmlns:a16="http://schemas.microsoft.com/office/drawing/2014/main" val="20001"/>
                    </a:ext>
                  </a:extLst>
                </a:gridCol>
                <a:gridCol w="889362">
                  <a:extLst>
                    <a:ext uri="{9D8B030D-6E8A-4147-A177-3AD203B41FA5}">
                      <a16:colId xmlns:a16="http://schemas.microsoft.com/office/drawing/2014/main" val="20002"/>
                    </a:ext>
                  </a:extLst>
                </a:gridCol>
                <a:gridCol w="889362">
                  <a:extLst>
                    <a:ext uri="{9D8B030D-6E8A-4147-A177-3AD203B41FA5}">
                      <a16:colId xmlns:a16="http://schemas.microsoft.com/office/drawing/2014/main" val="20003"/>
                    </a:ext>
                  </a:extLst>
                </a:gridCol>
                <a:gridCol w="889362">
                  <a:extLst>
                    <a:ext uri="{9D8B030D-6E8A-4147-A177-3AD203B41FA5}">
                      <a16:colId xmlns:a16="http://schemas.microsoft.com/office/drawing/2014/main" val="20004"/>
                    </a:ext>
                  </a:extLst>
                </a:gridCol>
                <a:gridCol w="889362">
                  <a:extLst>
                    <a:ext uri="{9D8B030D-6E8A-4147-A177-3AD203B41FA5}">
                      <a16:colId xmlns:a16="http://schemas.microsoft.com/office/drawing/2014/main" val="20005"/>
                    </a:ext>
                  </a:extLst>
                </a:gridCol>
                <a:gridCol w="889362">
                  <a:extLst>
                    <a:ext uri="{9D8B030D-6E8A-4147-A177-3AD203B41FA5}">
                      <a16:colId xmlns:a16="http://schemas.microsoft.com/office/drawing/2014/main" val="20006"/>
                    </a:ext>
                  </a:extLst>
                </a:gridCol>
                <a:gridCol w="889362">
                  <a:extLst>
                    <a:ext uri="{9D8B030D-6E8A-4147-A177-3AD203B41FA5}">
                      <a16:colId xmlns:a16="http://schemas.microsoft.com/office/drawing/2014/main" val="20007"/>
                    </a:ext>
                  </a:extLst>
                </a:gridCol>
                <a:gridCol w="889362">
                  <a:extLst>
                    <a:ext uri="{9D8B030D-6E8A-4147-A177-3AD203B41FA5}">
                      <a16:colId xmlns:a16="http://schemas.microsoft.com/office/drawing/2014/main" val="20008"/>
                    </a:ext>
                  </a:extLst>
                </a:gridCol>
                <a:gridCol w="889362">
                  <a:extLst>
                    <a:ext uri="{9D8B030D-6E8A-4147-A177-3AD203B41FA5}">
                      <a16:colId xmlns:a16="http://schemas.microsoft.com/office/drawing/2014/main" val="20009"/>
                    </a:ext>
                  </a:extLst>
                </a:gridCol>
              </a:tblGrid>
              <a:tr h="737507">
                <a:tc>
                  <a:txBody>
                    <a:bodyPr/>
                    <a:lstStyle/>
                    <a:p>
                      <a:pPr algn="ctr"/>
                      <a:r>
                        <a:rPr lang="en-US" sz="2200"/>
                        <a:t>x</a:t>
                      </a:r>
                      <a:endParaRPr lang="en-US" sz="2200">
                        <a:latin typeface="Times New Roman" pitchFamily="18" charset="0"/>
                        <a:cs typeface="Times New Roman" pitchFamily="18" charset="0"/>
                      </a:endParaRPr>
                    </a:p>
                  </a:txBody>
                  <a:tcPr marL="81276" marR="81276"/>
                </a:tc>
                <a:tc>
                  <a:txBody>
                    <a:bodyPr/>
                    <a:lstStyle/>
                    <a:p>
                      <a:pPr algn="ctr"/>
                      <a:r>
                        <a:rPr lang="en-US" sz="2200"/>
                        <a:t>10</a:t>
                      </a:r>
                      <a:endParaRPr lang="en-US" sz="2200">
                        <a:latin typeface="Times New Roman" pitchFamily="18" charset="0"/>
                        <a:cs typeface="Times New Roman" pitchFamily="18" charset="0"/>
                      </a:endParaRPr>
                    </a:p>
                  </a:txBody>
                  <a:tcPr marL="81276" marR="81276"/>
                </a:tc>
                <a:tc>
                  <a:txBody>
                    <a:bodyPr/>
                    <a:lstStyle/>
                    <a:p>
                      <a:pPr algn="ctr"/>
                      <a:r>
                        <a:rPr lang="en-US" sz="2200"/>
                        <a:t>11</a:t>
                      </a:r>
                      <a:endParaRPr lang="en-US" sz="2200">
                        <a:latin typeface="Times New Roman" pitchFamily="18" charset="0"/>
                        <a:cs typeface="Times New Roman" pitchFamily="18" charset="0"/>
                      </a:endParaRPr>
                    </a:p>
                  </a:txBody>
                  <a:tcPr marL="81276" marR="81276"/>
                </a:tc>
                <a:tc>
                  <a:txBody>
                    <a:bodyPr/>
                    <a:lstStyle/>
                    <a:p>
                      <a:pPr algn="ctr"/>
                      <a:r>
                        <a:rPr lang="en-US" sz="2200"/>
                        <a:t>12</a:t>
                      </a:r>
                      <a:endParaRPr lang="en-US" sz="2200">
                        <a:latin typeface="Times New Roman" pitchFamily="18" charset="0"/>
                        <a:cs typeface="Times New Roman" pitchFamily="18" charset="0"/>
                      </a:endParaRPr>
                    </a:p>
                  </a:txBody>
                  <a:tcPr marL="81276" marR="81276"/>
                </a:tc>
                <a:tc>
                  <a:txBody>
                    <a:bodyPr/>
                    <a:lstStyle/>
                    <a:p>
                      <a:pPr algn="ctr"/>
                      <a:r>
                        <a:rPr lang="en-US" sz="2200"/>
                        <a:t>13</a:t>
                      </a:r>
                      <a:endParaRPr lang="en-US" sz="2200">
                        <a:latin typeface="Times New Roman" pitchFamily="18" charset="0"/>
                        <a:cs typeface="Times New Roman" pitchFamily="18" charset="0"/>
                      </a:endParaRPr>
                    </a:p>
                  </a:txBody>
                  <a:tcPr marL="81276" marR="81276"/>
                </a:tc>
                <a:tc>
                  <a:txBody>
                    <a:bodyPr/>
                    <a:lstStyle/>
                    <a:p>
                      <a:pPr algn="ctr"/>
                      <a:r>
                        <a:rPr lang="en-US" sz="2200"/>
                        <a:t>14</a:t>
                      </a:r>
                      <a:endParaRPr lang="en-US" sz="2200">
                        <a:latin typeface="Times New Roman" pitchFamily="18" charset="0"/>
                        <a:cs typeface="Times New Roman" pitchFamily="18" charset="0"/>
                      </a:endParaRPr>
                    </a:p>
                  </a:txBody>
                  <a:tcPr marL="81276" marR="81276"/>
                </a:tc>
                <a:tc>
                  <a:txBody>
                    <a:bodyPr/>
                    <a:lstStyle/>
                    <a:p>
                      <a:pPr algn="ctr"/>
                      <a:r>
                        <a:rPr lang="en-US" sz="2200"/>
                        <a:t>15</a:t>
                      </a:r>
                      <a:endParaRPr lang="en-US" sz="2200">
                        <a:latin typeface="Times New Roman" pitchFamily="18" charset="0"/>
                        <a:cs typeface="Times New Roman" pitchFamily="18" charset="0"/>
                      </a:endParaRPr>
                    </a:p>
                  </a:txBody>
                  <a:tcPr marL="81276" marR="81276"/>
                </a:tc>
                <a:tc>
                  <a:txBody>
                    <a:bodyPr/>
                    <a:lstStyle/>
                    <a:p>
                      <a:pPr algn="ctr"/>
                      <a:r>
                        <a:rPr lang="en-US" sz="2200"/>
                        <a:t>16</a:t>
                      </a:r>
                      <a:endParaRPr lang="en-US" sz="2200">
                        <a:latin typeface="Times New Roman" pitchFamily="18" charset="0"/>
                        <a:cs typeface="Times New Roman" pitchFamily="18" charset="0"/>
                      </a:endParaRPr>
                    </a:p>
                  </a:txBody>
                  <a:tcPr marL="81276" marR="81276"/>
                </a:tc>
                <a:tc>
                  <a:txBody>
                    <a:bodyPr/>
                    <a:lstStyle/>
                    <a:p>
                      <a:pPr algn="ctr"/>
                      <a:r>
                        <a:rPr lang="en-US" sz="2200"/>
                        <a:t>17</a:t>
                      </a:r>
                      <a:endParaRPr lang="en-US" sz="2200">
                        <a:latin typeface="Times New Roman" pitchFamily="18" charset="0"/>
                        <a:cs typeface="Times New Roman" pitchFamily="18" charset="0"/>
                      </a:endParaRPr>
                    </a:p>
                  </a:txBody>
                  <a:tcPr marL="81276" marR="81276"/>
                </a:tc>
                <a:tc>
                  <a:txBody>
                    <a:bodyPr/>
                    <a:lstStyle/>
                    <a:p>
                      <a:pPr algn="ctr"/>
                      <a:r>
                        <a:rPr lang="en-US" sz="2200"/>
                        <a:t>18</a:t>
                      </a:r>
                      <a:endParaRPr lang="en-US" sz="2200">
                        <a:latin typeface="Times New Roman" pitchFamily="18" charset="0"/>
                        <a:cs typeface="Times New Roman" pitchFamily="18" charset="0"/>
                      </a:endParaRPr>
                    </a:p>
                  </a:txBody>
                  <a:tcPr marL="81276" marR="81276"/>
                </a:tc>
                <a:extLst>
                  <a:ext uri="{0D108BD9-81ED-4DB2-BD59-A6C34878D82A}">
                    <a16:rowId xmlns:a16="http://schemas.microsoft.com/office/drawing/2014/main" val="10000"/>
                  </a:ext>
                </a:extLst>
              </a:tr>
              <a:tr h="737507">
                <a:tc>
                  <a:txBody>
                    <a:bodyPr/>
                    <a:lstStyle/>
                    <a:p>
                      <a:pPr algn="ctr"/>
                      <a:r>
                        <a:rPr lang="en-US" sz="2200"/>
                        <a:t>log</a:t>
                      </a:r>
                      <a:r>
                        <a:rPr lang="en-US" sz="2200" baseline="-25000"/>
                        <a:t>2</a:t>
                      </a:r>
                      <a:r>
                        <a:rPr lang="en-US" sz="2200" baseline="0"/>
                        <a:t>x</a:t>
                      </a:r>
                      <a:endParaRPr lang="en-US" sz="2200">
                        <a:latin typeface="Times New Roman" pitchFamily="18" charset="0"/>
                        <a:cs typeface="Times New Roman" pitchFamily="18" charset="0"/>
                      </a:endParaRPr>
                    </a:p>
                  </a:txBody>
                  <a:tcPr marL="81276" marR="81276"/>
                </a:tc>
                <a:tc>
                  <a:txBody>
                    <a:bodyPr/>
                    <a:lstStyle/>
                    <a:p>
                      <a:pPr algn="ctr"/>
                      <a:r>
                        <a:rPr lang="en-US" sz="2200"/>
                        <a:t>17</a:t>
                      </a:r>
                      <a:endParaRPr lang="en-US" sz="2200">
                        <a:latin typeface="Times New Roman" pitchFamily="18" charset="0"/>
                        <a:cs typeface="Times New Roman" pitchFamily="18" charset="0"/>
                      </a:endParaRPr>
                    </a:p>
                  </a:txBody>
                  <a:tcPr marL="81276" marR="81276"/>
                </a:tc>
                <a:tc>
                  <a:txBody>
                    <a:bodyPr/>
                    <a:lstStyle/>
                    <a:p>
                      <a:pPr algn="ctr"/>
                      <a:r>
                        <a:rPr lang="en-US" sz="2200"/>
                        <a:t>12</a:t>
                      </a:r>
                      <a:endParaRPr lang="en-US" sz="2200">
                        <a:latin typeface="Times New Roman" pitchFamily="18" charset="0"/>
                        <a:cs typeface="Times New Roman" pitchFamily="18" charset="0"/>
                      </a:endParaRPr>
                    </a:p>
                  </a:txBody>
                  <a:tcPr marL="81276" marR="81276"/>
                </a:tc>
                <a:tc>
                  <a:txBody>
                    <a:bodyPr/>
                    <a:lstStyle/>
                    <a:p>
                      <a:pPr algn="ctr"/>
                      <a:r>
                        <a:rPr lang="en-US" sz="2200"/>
                        <a:t>15</a:t>
                      </a:r>
                      <a:endParaRPr lang="en-US" sz="2200">
                        <a:latin typeface="Times New Roman" pitchFamily="18" charset="0"/>
                        <a:cs typeface="Times New Roman" pitchFamily="18" charset="0"/>
                      </a:endParaRPr>
                    </a:p>
                  </a:txBody>
                  <a:tcPr marL="81276" marR="81276"/>
                </a:tc>
                <a:tc>
                  <a:txBody>
                    <a:bodyPr/>
                    <a:lstStyle/>
                    <a:p>
                      <a:pPr algn="ctr"/>
                      <a:r>
                        <a:rPr lang="en-US" sz="2200"/>
                        <a:t>5</a:t>
                      </a:r>
                      <a:endParaRPr lang="en-US" sz="2200">
                        <a:latin typeface="Times New Roman" pitchFamily="18" charset="0"/>
                        <a:cs typeface="Times New Roman" pitchFamily="18" charset="0"/>
                      </a:endParaRPr>
                    </a:p>
                  </a:txBody>
                  <a:tcPr marL="81276" marR="81276"/>
                </a:tc>
                <a:tc>
                  <a:txBody>
                    <a:bodyPr/>
                    <a:lstStyle/>
                    <a:p>
                      <a:pPr algn="ctr"/>
                      <a:r>
                        <a:rPr lang="en-US" sz="2200"/>
                        <a:t>7</a:t>
                      </a:r>
                      <a:endParaRPr lang="en-US" sz="2200">
                        <a:latin typeface="Times New Roman" pitchFamily="18" charset="0"/>
                        <a:cs typeface="Times New Roman" pitchFamily="18" charset="0"/>
                      </a:endParaRPr>
                    </a:p>
                  </a:txBody>
                  <a:tcPr marL="81276" marR="81276"/>
                </a:tc>
                <a:tc>
                  <a:txBody>
                    <a:bodyPr/>
                    <a:lstStyle/>
                    <a:p>
                      <a:pPr algn="ctr"/>
                      <a:r>
                        <a:rPr lang="en-US" sz="2200"/>
                        <a:t>11</a:t>
                      </a:r>
                      <a:endParaRPr lang="en-US" sz="2200">
                        <a:latin typeface="Times New Roman" pitchFamily="18" charset="0"/>
                        <a:cs typeface="Times New Roman" pitchFamily="18" charset="0"/>
                      </a:endParaRPr>
                    </a:p>
                  </a:txBody>
                  <a:tcPr marL="81276" marR="81276"/>
                </a:tc>
                <a:tc>
                  <a:txBody>
                    <a:bodyPr/>
                    <a:lstStyle/>
                    <a:p>
                      <a:pPr algn="ctr"/>
                      <a:r>
                        <a:rPr lang="en-US" sz="2200"/>
                        <a:t>4</a:t>
                      </a:r>
                      <a:endParaRPr lang="en-US" sz="2200">
                        <a:latin typeface="Times New Roman" pitchFamily="18" charset="0"/>
                        <a:cs typeface="Times New Roman" pitchFamily="18" charset="0"/>
                      </a:endParaRPr>
                    </a:p>
                  </a:txBody>
                  <a:tcPr marL="81276" marR="81276"/>
                </a:tc>
                <a:tc>
                  <a:txBody>
                    <a:bodyPr/>
                    <a:lstStyle/>
                    <a:p>
                      <a:pPr algn="ctr"/>
                      <a:r>
                        <a:rPr lang="en-US" sz="2200"/>
                        <a:t>10</a:t>
                      </a:r>
                      <a:endParaRPr lang="en-US" sz="2200">
                        <a:latin typeface="Times New Roman" pitchFamily="18" charset="0"/>
                        <a:cs typeface="Times New Roman" pitchFamily="18" charset="0"/>
                      </a:endParaRPr>
                    </a:p>
                  </a:txBody>
                  <a:tcPr marL="81276" marR="81276"/>
                </a:tc>
                <a:tc>
                  <a:txBody>
                    <a:bodyPr/>
                    <a:lstStyle/>
                    <a:p>
                      <a:pPr algn="ctr"/>
                      <a:r>
                        <a:rPr lang="en-US" sz="2200"/>
                        <a:t>9</a:t>
                      </a:r>
                      <a:endParaRPr lang="en-US" sz="2200">
                        <a:latin typeface="Times New Roman" pitchFamily="18" charset="0"/>
                        <a:cs typeface="Times New Roman" pitchFamily="18" charset="0"/>
                      </a:endParaRPr>
                    </a:p>
                  </a:txBody>
                  <a:tcPr marL="81276" marR="81276"/>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7924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1086667"/>
            <a:ext cx="11674930" cy="5351078"/>
          </a:xfrm>
        </p:spPr>
        <p:txBody>
          <a:bodyPr/>
          <a:lstStyle/>
          <a:p>
            <a:pPr>
              <a:lnSpc>
                <a:spcPct val="100000"/>
              </a:lnSpc>
              <a:defRPr/>
            </a:pPr>
            <a:r>
              <a:rPr lang="en-US" b="1">
                <a:solidFill>
                  <a:schemeClr val="tx1"/>
                </a:solidFill>
              </a:rPr>
              <a:t>Cấu trúc đại số:</a:t>
            </a:r>
          </a:p>
          <a:p>
            <a:pPr lvl="1" algn="just">
              <a:lnSpc>
                <a:spcPct val="100000"/>
              </a:lnSpc>
              <a:defRPr/>
            </a:pPr>
            <a:r>
              <a:rPr lang="en-US" b="1">
                <a:solidFill>
                  <a:schemeClr val="tx1"/>
                </a:solidFill>
              </a:rPr>
              <a:t>Định nghĩa nhóm:</a:t>
            </a:r>
            <a:r>
              <a:rPr lang="en-US">
                <a:solidFill>
                  <a:schemeClr val="tx1"/>
                </a:solidFill>
              </a:rPr>
              <a:t> Tập hợp G đó với phép toán </a:t>
            </a:r>
            <a:r>
              <a:rPr lang="en-US" b="1">
                <a:solidFill>
                  <a:schemeClr val="tx1"/>
                </a:solidFill>
              </a:rPr>
              <a:t>(.)</a:t>
            </a:r>
            <a:r>
              <a:rPr lang="en-US">
                <a:solidFill>
                  <a:schemeClr val="tx1"/>
                </a:solidFill>
              </a:rPr>
              <a:t> đã cho được gọi là </a:t>
            </a:r>
            <a:r>
              <a:rPr lang="en-US" b="1">
                <a:solidFill>
                  <a:schemeClr val="tx1"/>
                </a:solidFill>
              </a:rPr>
              <a:t>nhóm</a:t>
            </a:r>
            <a:r>
              <a:rPr lang="en-US">
                <a:solidFill>
                  <a:schemeClr val="tx1"/>
                </a:solidFill>
              </a:rPr>
              <a:t>, nếu nó thỏa mãn các tính chất sau với mọi phần tử a, b, c  thuộc G:</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
        <p:nvSpPr>
          <p:cNvPr id="5" name="Text Box 4"/>
          <p:cNvSpPr txBox="1">
            <a:spLocks noChangeArrowheads="1"/>
          </p:cNvSpPr>
          <p:nvPr/>
        </p:nvSpPr>
        <p:spPr bwMode="auto">
          <a:xfrm>
            <a:off x="2307771" y="3265714"/>
            <a:ext cx="8001000" cy="2246769"/>
          </a:xfrm>
          <a:prstGeom prst="rect">
            <a:avLst/>
          </a:prstGeom>
          <a:solidFill>
            <a:schemeClr val="bg1">
              <a:lumMod val="50000"/>
            </a:schemeClr>
          </a:solidFill>
          <a:ln>
            <a:noFill/>
          </a:ln>
          <a:effectLst/>
        </p:spPr>
        <p:txBody>
          <a:bodyPr>
            <a:spAutoFit/>
          </a:bodyPr>
          <a:lstStyle/>
          <a:p>
            <a:pPr lvl="2" algn="just">
              <a:defRPr/>
            </a:pPr>
            <a:r>
              <a:rPr lang="en-US"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1. </a:t>
            </a:r>
            <a:r>
              <a:rPr lang="en-US" sz="2800" b="1" dirty="0" err="1">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Tính</a:t>
            </a:r>
            <a:r>
              <a:rPr lang="en-US"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 </a:t>
            </a:r>
            <a:r>
              <a:rPr lang="en-US" sz="2800" b="1" err="1">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kết</a:t>
            </a:r>
            <a:r>
              <a:rPr lang="en-US" sz="2800" b="1">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 </a:t>
            </a:r>
            <a:r>
              <a:rPr lang="en-US" sz="2800" b="1" smtClean="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hợp: a.b.c = </a:t>
            </a:r>
            <a:r>
              <a:rPr lang="en-AU"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a:t>
            </a:r>
            <a:r>
              <a:rPr lang="en-AU" sz="2800" b="1" dirty="0" err="1">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a.b</a:t>
            </a:r>
            <a:r>
              <a:rPr lang="en-AU"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).c = a.(</a:t>
            </a:r>
            <a:r>
              <a:rPr lang="en-AU" sz="2800" b="1" dirty="0" err="1">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b.c</a:t>
            </a:r>
            <a:r>
              <a:rPr lang="en-AU"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a:t>
            </a:r>
            <a:endPar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endParaRPr>
          </a:p>
          <a:p>
            <a:pPr lvl="2" algn="just">
              <a:defRPr/>
            </a:pPr>
            <a:r>
              <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2. Có phần tử đơn vị e: e.a = a.e = a</a:t>
            </a:r>
          </a:p>
          <a:p>
            <a:pPr lvl="2" algn="just">
              <a:defRPr/>
            </a:pPr>
            <a:r>
              <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3. Có nghịch đảo a</a:t>
            </a:r>
            <a:r>
              <a:rPr lang="pt-BR" sz="2800" b="1" baseline="30000"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-1</a:t>
            </a:r>
            <a:r>
              <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 a.a</a:t>
            </a:r>
            <a:r>
              <a:rPr lang="pt-BR" sz="2800" b="1" baseline="30000"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-1</a:t>
            </a:r>
            <a:r>
              <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 = a</a:t>
            </a:r>
            <a:r>
              <a:rPr lang="pt-BR" sz="2800" b="1" baseline="30000"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-1</a:t>
            </a:r>
            <a:r>
              <a:rPr lang="pt-BR" sz="2800" b="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.a = e</a:t>
            </a:r>
          </a:p>
          <a:p>
            <a:pPr lvl="2" algn="just">
              <a:defRPr/>
            </a:pPr>
            <a:r>
              <a:rPr lang="pt-BR" sz="2800" b="1" i="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rPr>
              <a:t>Nếu có thêm tính giao hoán: a.b = b.a, thì gọi là nhóm Aben hay nhóm giao hoán.</a:t>
            </a:r>
            <a:endParaRPr lang="en-US" sz="2800" b="1" i="1" dirty="0">
              <a:solidFill>
                <a:schemeClr val="bg1"/>
              </a:solidFill>
              <a:effectLst>
                <a:outerShdw blurRad="38100" dist="38100" dir="2700000" algn="tl">
                  <a:srgbClr val="000000"/>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27710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Diagram 3"/>
          <p:cNvGraphicFramePr/>
          <p:nvPr>
            <p:extLst/>
          </p:nvPr>
        </p:nvGraphicFramePr>
        <p:xfrm>
          <a:off x="0" y="16329"/>
          <a:ext cx="12191999" cy="6841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702629" y="449446"/>
            <a:ext cx="7489370" cy="1384995"/>
          </a:xfrm>
          <a:prstGeom prst="rect">
            <a:avLst/>
          </a:prstGeom>
          <a:noFill/>
        </p:spPr>
        <p:txBody>
          <a:bodyPr wrap="square" rtlCol="0">
            <a:spAutoFit/>
          </a:bodyPr>
          <a:lstStyle/>
          <a:p>
            <a:r>
              <a:rPr lang="en-US" sz="2800" smtClean="0">
                <a:solidFill>
                  <a:schemeClr val="bg1"/>
                </a:solidFill>
                <a:latin typeface="Calibri" panose="020F0502020204030204" pitchFamily="34" charset="0"/>
                <a:cs typeface="Calibri" panose="020F0502020204030204" pitchFamily="34" charset="0"/>
              </a:rPr>
              <a:t>Tìm log</a:t>
            </a:r>
            <a:r>
              <a:rPr lang="en-US" sz="28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a:t>
            </a:r>
            <a:r>
              <a:rPr lang="en-US" sz="2800" smtClean="0">
                <a:solidFill>
                  <a:schemeClr val="bg1"/>
                </a:solidFill>
                <a:latin typeface="Calibri" panose="020F0502020204030204" pitchFamily="34" charset="0"/>
                <a:cs typeface="Calibri" panose="020F0502020204030204" pitchFamily="34" charset="0"/>
                <a:sym typeface="Symbol" panose="05050102010706020507" pitchFamily="18" charset="2"/>
              </a:rPr>
              <a:t> trên Z</a:t>
            </a:r>
            <a:r>
              <a:rPr lang="en-US" sz="2800" baseline="-25000" smtClean="0">
                <a:solidFill>
                  <a:schemeClr val="bg1"/>
                </a:solidFill>
                <a:latin typeface="Calibri" panose="020F0502020204030204" pitchFamily="34" charset="0"/>
                <a:cs typeface="Calibri" panose="020F0502020204030204" pitchFamily="34" charset="0"/>
                <a:sym typeface="Symbol" panose="05050102010706020507" pitchFamily="18" charset="2"/>
              </a:rPr>
              <a:t>n</a:t>
            </a:r>
            <a:r>
              <a:rPr lang="en-US" sz="2800" baseline="30000" smtClean="0">
                <a:solidFill>
                  <a:schemeClr val="bg1"/>
                </a:solidFill>
                <a:latin typeface="Calibri" panose="020F0502020204030204" pitchFamily="34" charset="0"/>
                <a:cs typeface="Calibri" panose="020F0502020204030204" pitchFamily="34" charset="0"/>
                <a:sym typeface="Symbol" panose="05050102010706020507" pitchFamily="18" charset="2"/>
              </a:rPr>
              <a:t>*</a:t>
            </a:r>
            <a:r>
              <a:rPr lang="en-US" sz="2800" smtClean="0">
                <a:solidFill>
                  <a:schemeClr val="bg1"/>
                </a:solidFill>
                <a:latin typeface="Calibri" panose="020F0502020204030204" pitchFamily="34" charset="0"/>
                <a:cs typeface="Calibri" panose="020F0502020204030204" pitchFamily="34" charset="0"/>
                <a:sym typeface="Symbol" panose="05050102010706020507" pitchFamily="18" charset="2"/>
              </a:rPr>
              <a:t>, với  là phần tử sinh của </a:t>
            </a:r>
            <a:r>
              <a:rPr lang="en-US" sz="2800">
                <a:solidFill>
                  <a:schemeClr val="bg1"/>
                </a:solidFill>
                <a:latin typeface="Calibri" panose="020F0502020204030204" pitchFamily="34" charset="0"/>
                <a:cs typeface="Calibri" panose="020F0502020204030204" pitchFamily="34" charset="0"/>
                <a:sym typeface="Symbol" panose="05050102010706020507" pitchFamily="18" charset="2"/>
              </a:rPr>
              <a:t>Z</a:t>
            </a:r>
            <a:r>
              <a:rPr lang="en-US" sz="2800" baseline="-25000">
                <a:solidFill>
                  <a:schemeClr val="bg1"/>
                </a:solidFill>
                <a:latin typeface="Calibri" panose="020F0502020204030204" pitchFamily="34" charset="0"/>
                <a:cs typeface="Calibri" panose="020F0502020204030204" pitchFamily="34" charset="0"/>
                <a:sym typeface="Symbol" panose="05050102010706020507" pitchFamily="18" charset="2"/>
              </a:rPr>
              <a:t>n</a:t>
            </a:r>
            <a:r>
              <a:rPr lang="en-US" sz="2800" baseline="30000">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800" smtClean="0">
              <a:solidFill>
                <a:schemeClr val="bg1"/>
              </a:solidFill>
              <a:latin typeface="Calibri" panose="020F0502020204030204" pitchFamily="34" charset="0"/>
              <a:cs typeface="Calibri" panose="020F0502020204030204" pitchFamily="34" charset="0"/>
            </a:endParaRPr>
          </a:p>
          <a:p>
            <a:r>
              <a:rPr lang="en-US" sz="2800" u="sng" smtClean="0">
                <a:solidFill>
                  <a:schemeClr val="bg1"/>
                </a:solidFill>
                <a:latin typeface="Calibri" panose="020F0502020204030204" pitchFamily="34" charset="0"/>
                <a:cs typeface="Calibri" panose="020F0502020204030204" pitchFamily="34" charset="0"/>
              </a:rPr>
              <a:t>Input:</a:t>
            </a:r>
            <a:r>
              <a:rPr lang="en-US" sz="2800" smtClean="0">
                <a:solidFill>
                  <a:schemeClr val="bg1"/>
                </a:solidFill>
                <a:latin typeface="Calibri" panose="020F0502020204030204" pitchFamily="34" charset="0"/>
                <a:cs typeface="Calibri" panose="020F0502020204030204" pitchFamily="34" charset="0"/>
              </a:rPr>
              <a:t> </a:t>
            </a:r>
            <a:r>
              <a:rPr lang="en-US" sz="2800" smtClean="0">
                <a:solidFill>
                  <a:schemeClr val="bg1"/>
                </a:solidFill>
                <a:latin typeface="Calibri" panose="020F0502020204030204" pitchFamily="34" charset="0"/>
                <a:cs typeface="Calibri" panose="020F0502020204030204" pitchFamily="34" charset="0"/>
                <a:sym typeface="Symbol" panose="05050102010706020507" pitchFamily="18" charset="2"/>
              </a:rPr>
              <a:t>, , n</a:t>
            </a:r>
            <a:endParaRPr lang="en-US" sz="2800" smtClean="0">
              <a:solidFill>
                <a:schemeClr val="bg1"/>
              </a:solidFill>
              <a:latin typeface="Calibri" panose="020F0502020204030204" pitchFamily="34" charset="0"/>
              <a:cs typeface="Calibri" panose="020F0502020204030204" pitchFamily="34" charset="0"/>
            </a:endParaRPr>
          </a:p>
          <a:p>
            <a:r>
              <a:rPr lang="en-US" sz="2800" u="sng" smtClean="0">
                <a:solidFill>
                  <a:schemeClr val="bg1"/>
                </a:solidFill>
                <a:latin typeface="Calibri" panose="020F0502020204030204" pitchFamily="34" charset="0"/>
                <a:cs typeface="Calibri" panose="020F0502020204030204" pitchFamily="34" charset="0"/>
              </a:rPr>
              <a:t>Output:</a:t>
            </a:r>
            <a:r>
              <a:rPr lang="en-US" sz="2800" smtClean="0">
                <a:solidFill>
                  <a:schemeClr val="bg1"/>
                </a:solidFill>
                <a:latin typeface="Calibri" panose="020F0502020204030204" pitchFamily="34" charset="0"/>
                <a:cs typeface="Calibri" panose="020F0502020204030204" pitchFamily="34" charset="0"/>
              </a:rPr>
              <a:t> </a:t>
            </a:r>
            <a:r>
              <a:rPr lang="en-US" sz="2800">
                <a:solidFill>
                  <a:schemeClr val="bg1"/>
                </a:solidFill>
                <a:latin typeface="Calibri" panose="020F0502020204030204" pitchFamily="34" charset="0"/>
                <a:cs typeface="Calibri" panose="020F0502020204030204" pitchFamily="34" charset="0"/>
              </a:rPr>
              <a:t>log</a:t>
            </a:r>
            <a:r>
              <a:rPr lang="en-US" sz="2800" baseline="-25000">
                <a:solidFill>
                  <a:schemeClr val="bg1"/>
                </a:solidFill>
                <a:latin typeface="Calibri" panose="020F0502020204030204" pitchFamily="34" charset="0"/>
                <a:cs typeface="Calibri" panose="020F0502020204030204" pitchFamily="34" charset="0"/>
                <a:sym typeface="Symbol" panose="05050102010706020507" pitchFamily="18" charset="2"/>
              </a:rPr>
              <a:t></a:t>
            </a:r>
            <a:r>
              <a:rPr lang="en-US" sz="2800">
                <a:solidFill>
                  <a:schemeClr val="bg1"/>
                </a:solidFill>
                <a:latin typeface="Calibri" panose="020F0502020204030204" pitchFamily="34" charset="0"/>
                <a:cs typeface="Calibri" panose="020F0502020204030204" pitchFamily="34" charset="0"/>
                <a:sym typeface="Symbol" panose="05050102010706020507" pitchFamily="18" charset="2"/>
              </a:rPr>
              <a:t> trên Z</a:t>
            </a:r>
            <a:r>
              <a:rPr lang="en-US" sz="2800" baseline="-25000">
                <a:solidFill>
                  <a:schemeClr val="bg1"/>
                </a:solidFill>
                <a:latin typeface="Calibri" panose="020F0502020204030204" pitchFamily="34" charset="0"/>
                <a:cs typeface="Calibri" panose="020F0502020204030204" pitchFamily="34" charset="0"/>
                <a:sym typeface="Symbol" panose="05050102010706020507" pitchFamily="18" charset="2"/>
              </a:rPr>
              <a:t>n</a:t>
            </a:r>
            <a:r>
              <a:rPr lang="en-US" sz="2800" baseline="30000">
                <a:solidFill>
                  <a:schemeClr val="bg1"/>
                </a:solidFill>
                <a:latin typeface="Calibri" panose="020F0502020204030204" pitchFamily="34" charset="0"/>
                <a:cs typeface="Calibri" panose="020F0502020204030204" pitchFamily="34" charset="0"/>
                <a:sym typeface="Symbol" panose="05050102010706020507" pitchFamily="18" charset="2"/>
              </a:rPr>
              <a:t>*</a:t>
            </a:r>
            <a:endParaRPr lang="en-US" sz="2800">
              <a:solidFill>
                <a:schemeClr val="bg1"/>
              </a:solidFill>
              <a:latin typeface="Calibri" panose="020F0502020204030204" pitchFamily="34" charset="0"/>
              <a:cs typeface="Calibri" panose="020F0502020204030204" pitchFamily="34" charset="0"/>
            </a:endParaRPr>
          </a:p>
        </p:txBody>
      </p:sp>
      <p:cxnSp>
        <p:nvCxnSpPr>
          <p:cNvPr id="7" name="Straight Connector 6"/>
          <p:cNvCxnSpPr/>
          <p:nvPr/>
        </p:nvCxnSpPr>
        <p:spPr>
          <a:xfrm>
            <a:off x="4506686" y="310243"/>
            <a:ext cx="0" cy="1698171"/>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20486" y="2441531"/>
                <a:ext cx="10450286" cy="3684342"/>
              </a:xfrm>
              <a:prstGeom prst="rect">
                <a:avLst/>
              </a:prstGeom>
              <a:noFill/>
            </p:spPr>
            <p:txBody>
              <a:bodyPr wrap="square" rtlCol="0">
                <a:spAutoFit/>
              </a:bodyPr>
              <a:lstStyle/>
              <a:p>
                <a:pPr>
                  <a:lnSpc>
                    <a:spcPct val="130000"/>
                  </a:lnSpc>
                </a:pPr>
                <a:r>
                  <a:rPr lang="en-US" sz="2800" smtClean="0">
                    <a:latin typeface="Calibri" panose="020F0502020204030204" pitchFamily="34" charset="0"/>
                    <a:cs typeface="Calibri" panose="020F0502020204030204" pitchFamily="34" charset="0"/>
                  </a:rPr>
                  <a:t>1. Tính </a:t>
                </a:r>
                <a14:m>
                  <m:oMath xmlns:m="http://schemas.openxmlformats.org/officeDocument/2006/math">
                    <m:r>
                      <a:rPr lang="en-US" sz="2800" b="0" i="1" smtClean="0">
                        <a:latin typeface="Cambria Math" panose="02040503050406030204" pitchFamily="18" charset="0"/>
                        <a:cs typeface="Calibri" panose="020F0502020204030204" pitchFamily="34" charset="0"/>
                      </a:rPr>
                      <m:t>𝑚</m:t>
                    </m:r>
                    <m:r>
                      <a:rPr lang="en-US" sz="2800" b="0" i="1" smtClean="0">
                        <a:latin typeface="Cambria Math" panose="02040503050406030204" pitchFamily="18" charset="0"/>
                        <a:cs typeface="Calibri" panose="020F0502020204030204" pitchFamily="34" charset="0"/>
                      </a:rPr>
                      <m:t>=</m:t>
                    </m:r>
                    <m:d>
                      <m:dPr>
                        <m:begChr m:val="⌈"/>
                        <m:endChr m:val="⌉"/>
                        <m:ctrlPr>
                          <a:rPr lang="en-US" sz="2800" b="0" i="1" smtClean="0">
                            <a:latin typeface="Cambria Math" panose="02040503050406030204" pitchFamily="18" charset="0"/>
                            <a:cs typeface="Calibri" panose="020F0502020204030204" pitchFamily="34" charset="0"/>
                          </a:rPr>
                        </m:ctrlPr>
                      </m:dPr>
                      <m:e>
                        <m:rad>
                          <m:radPr>
                            <m:degHide m:val="on"/>
                            <m:ctrlPr>
                              <a:rPr lang="en-US" sz="2800" b="0" i="1" smtClean="0">
                                <a:latin typeface="Cambria Math" panose="02040503050406030204" pitchFamily="18" charset="0"/>
                                <a:cs typeface="Calibri" panose="020F0502020204030204" pitchFamily="34" charset="0"/>
                              </a:rPr>
                            </m:ctrlPr>
                          </m:radPr>
                          <m:deg/>
                          <m:e>
                            <m:r>
                              <a:rPr lang="en-US" sz="2800" b="0" i="1" smtClean="0">
                                <a:latin typeface="Cambria Math" panose="02040503050406030204" pitchFamily="18" charset="0"/>
                                <a:cs typeface="Calibri" panose="020F0502020204030204" pitchFamily="34" charset="0"/>
                              </a:rPr>
                              <m:t>𝑜𝑟𝑑</m:t>
                            </m:r>
                            <m:d>
                              <m:dPr>
                                <m:ctrlPr>
                                  <a:rPr lang="en-US" sz="2800" b="0" i="1" smtClean="0">
                                    <a:latin typeface="Cambria Math" panose="02040503050406030204" pitchFamily="18" charset="0"/>
                                    <a:cs typeface="Calibri" panose="020F0502020204030204" pitchFamily="34" charset="0"/>
                                  </a:rPr>
                                </m:ctrlPr>
                              </m:dPr>
                              <m:e>
                                <m:r>
                                  <a:rPr lang="en-US" sz="2800" b="0" i="1" smtClean="0">
                                    <a:latin typeface="Cambria Math" panose="02040503050406030204" pitchFamily="18" charset="0"/>
                                    <a:cs typeface="Calibri" panose="020F0502020204030204" pitchFamily="34" charset="0"/>
                                    <a:sym typeface="Symbol" panose="05050102010706020507" pitchFamily="18" charset="2"/>
                                  </a:rPr>
                                  <m:t></m:t>
                                </m:r>
                              </m:e>
                            </m:d>
                          </m:e>
                        </m:rad>
                      </m:e>
                    </m:d>
                  </m:oMath>
                </a14:m>
                <a:r>
                  <a:rPr lang="en-US" sz="2800" smtClean="0">
                    <a:latin typeface="Calibri" panose="020F0502020204030204" pitchFamily="34" charset="0"/>
                    <a:cs typeface="Calibri" panose="020F0502020204030204" pitchFamily="34" charset="0"/>
                  </a:rPr>
                  <a:t> </a:t>
                </a:r>
              </a:p>
              <a:p>
                <a:pPr>
                  <a:lnSpc>
                    <a:spcPct val="130000"/>
                  </a:lnSpc>
                </a:pPr>
                <a:r>
                  <a:rPr lang="en-US" sz="2800" smtClean="0">
                    <a:latin typeface="Calibri" panose="020F0502020204030204" pitchFamily="34" charset="0"/>
                    <a:cs typeface="Calibri" panose="020F0502020204030204" pitchFamily="34" charset="0"/>
                  </a:rPr>
                  <a:t>2. Lập bảng (j, </a:t>
                </a:r>
                <a:r>
                  <a:rPr lang="en-US" sz="2800" smtClean="0">
                    <a:latin typeface="Calibri" panose="020F0502020204030204" pitchFamily="34" charset="0"/>
                    <a:cs typeface="Calibri" panose="020F0502020204030204" pitchFamily="34" charset="0"/>
                    <a:sym typeface="Symbol" panose="05050102010706020507" pitchFamily="18" charset="2"/>
                  </a:rPr>
                  <a:t></a:t>
                </a:r>
                <a:r>
                  <a:rPr lang="en-US" sz="2800" baseline="30000" smtClean="0">
                    <a:latin typeface="Calibri" panose="020F0502020204030204" pitchFamily="34" charset="0"/>
                    <a:cs typeface="Calibri" panose="020F0502020204030204" pitchFamily="34" charset="0"/>
                    <a:sym typeface="Symbol" panose="05050102010706020507" pitchFamily="18" charset="2"/>
                  </a:rPr>
                  <a:t>j</a:t>
                </a:r>
                <a:r>
                  <a:rPr lang="en-US" sz="2800" smtClean="0">
                    <a:latin typeface="Calibri" panose="020F0502020204030204" pitchFamily="34" charset="0"/>
                    <a:cs typeface="Calibri" panose="020F0502020204030204" pitchFamily="34" charset="0"/>
                    <a:sym typeface="Symbol" panose="05050102010706020507" pitchFamily="18" charset="2"/>
                  </a:rPr>
                  <a:t> mod n) với </a:t>
                </a:r>
                <a14:m>
                  <m:oMath xmlns:m="http://schemas.openxmlformats.org/officeDocument/2006/math">
                    <m:r>
                      <a:rPr lang="en-US" sz="2800" b="0" i="1" smtClean="0">
                        <a:latin typeface="Cambria Math" panose="02040503050406030204" pitchFamily="18" charset="0"/>
                        <a:cs typeface="Calibri" panose="020F0502020204030204" pitchFamily="34" charset="0"/>
                        <a:sym typeface="Symbol" panose="05050102010706020507" pitchFamily="18" charset="2"/>
                      </a:rPr>
                      <m:t>𝑗</m:t>
                    </m:r>
                    <m:r>
                      <a:rPr lang="en-US" sz="2800" b="0" i="1" smtClean="0">
                        <a:latin typeface="Cambria Math" panose="02040503050406030204" pitchFamily="18" charset="0"/>
                        <a:cs typeface="Calibri" panose="020F0502020204030204" pitchFamily="34" charset="0"/>
                        <a:sym typeface="Symbol" panose="05050102010706020507" pitchFamily="18" charset="2"/>
                      </a:rPr>
                      <m:t>=</m:t>
                    </m:r>
                    <m:acc>
                      <m:accPr>
                        <m:chr m:val="̅"/>
                        <m:ctrlPr>
                          <a:rPr lang="en-US" sz="2800" b="0" i="1" smtClean="0">
                            <a:latin typeface="Cambria Math" panose="02040503050406030204" pitchFamily="18" charset="0"/>
                            <a:cs typeface="Calibri" panose="020F0502020204030204" pitchFamily="34" charset="0"/>
                            <a:sym typeface="Symbol" panose="05050102010706020507" pitchFamily="18" charset="2"/>
                          </a:rPr>
                        </m:ctrlPr>
                      </m:accPr>
                      <m:e>
                        <m:r>
                          <a:rPr lang="en-US" sz="2800" b="0" i="1" smtClean="0">
                            <a:latin typeface="Cambria Math" panose="02040503050406030204" pitchFamily="18" charset="0"/>
                            <a:cs typeface="Calibri" panose="020F0502020204030204" pitchFamily="34" charset="0"/>
                            <a:sym typeface="Symbol" panose="05050102010706020507" pitchFamily="18" charset="2"/>
                          </a:rPr>
                          <m:t>0</m:t>
                        </m:r>
                        <m:r>
                          <a:rPr lang="en-US" sz="2800" b="0" i="1" smtClean="0">
                            <a:latin typeface="Cambria Math" panose="02040503050406030204" pitchFamily="18" charset="0"/>
                            <a:cs typeface="Calibri" panose="020F0502020204030204" pitchFamily="34" charset="0"/>
                            <a:sym typeface="Symbol" panose="05050102010706020507" pitchFamily="18" charset="2"/>
                          </a:rPr>
                          <m:t>𝑚</m:t>
                        </m:r>
                        <m:r>
                          <a:rPr lang="en-US" sz="2800" b="0" i="1" smtClean="0">
                            <a:latin typeface="Cambria Math" panose="02040503050406030204" pitchFamily="18" charset="0"/>
                            <a:cs typeface="Calibri" panose="020F0502020204030204" pitchFamily="34" charset="0"/>
                            <a:sym typeface="Symbol" panose="05050102010706020507" pitchFamily="18" charset="2"/>
                          </a:rPr>
                          <m:t>−1</m:t>
                        </m:r>
                      </m:e>
                    </m:acc>
                  </m:oMath>
                </a14:m>
                <a:r>
                  <a:rPr lang="en-US" sz="2800" smtClean="0">
                    <a:latin typeface="Calibri" panose="020F0502020204030204" pitchFamily="34" charset="0"/>
                    <a:cs typeface="Calibri" panose="020F0502020204030204" pitchFamily="34" charset="0"/>
                  </a:rPr>
                  <a:t> </a:t>
                </a:r>
              </a:p>
              <a:p>
                <a:pPr>
                  <a:lnSpc>
                    <a:spcPct val="130000"/>
                  </a:lnSpc>
                </a:pPr>
                <a:r>
                  <a:rPr lang="en-US" sz="2800" smtClean="0">
                    <a:latin typeface="Calibri" panose="020F0502020204030204" pitchFamily="34" charset="0"/>
                    <a:cs typeface="Calibri" panose="020F0502020204030204" pitchFamily="34" charset="0"/>
                  </a:rPr>
                  <a:t>3. Tính </a:t>
                </a:r>
                <a:r>
                  <a:rPr lang="en-US" sz="2800" smtClean="0">
                    <a:latin typeface="Calibri" panose="020F0502020204030204" pitchFamily="34" charset="0"/>
                    <a:cs typeface="Calibri" panose="020F0502020204030204" pitchFamily="34" charset="0"/>
                    <a:sym typeface="Symbol" panose="05050102010706020507" pitchFamily="18" charset="2"/>
                  </a:rPr>
                  <a:t>.</a:t>
                </a:r>
                <a:r>
                  <a:rPr lang="en-US" sz="2800" smtClean="0">
                    <a:latin typeface="Calibri" panose="020F0502020204030204" pitchFamily="34" charset="0"/>
                    <a:cs typeface="Calibri" panose="020F0502020204030204" pitchFamily="34" charset="0"/>
                  </a:rPr>
                  <a:t>(</a:t>
                </a:r>
                <a:r>
                  <a:rPr lang="en-US" sz="2800" smtClean="0">
                    <a:latin typeface="Calibri" panose="020F0502020204030204" pitchFamily="34" charset="0"/>
                    <a:cs typeface="Calibri" panose="020F0502020204030204" pitchFamily="34" charset="0"/>
                    <a:sym typeface="Symbol" panose="05050102010706020507" pitchFamily="18" charset="2"/>
                  </a:rPr>
                  <a:t></a:t>
                </a:r>
                <a:r>
                  <a:rPr lang="en-US" sz="2800" baseline="30000" smtClean="0">
                    <a:latin typeface="Calibri" panose="020F0502020204030204" pitchFamily="34" charset="0"/>
                    <a:cs typeface="Calibri" panose="020F0502020204030204" pitchFamily="34" charset="0"/>
                    <a:sym typeface="Symbol" panose="05050102010706020507" pitchFamily="18" charset="2"/>
                  </a:rPr>
                  <a:t>-m</a:t>
                </a:r>
                <a:r>
                  <a:rPr lang="en-US" sz="2800" smtClean="0">
                    <a:latin typeface="Calibri" panose="020F0502020204030204" pitchFamily="34" charset="0"/>
                    <a:cs typeface="Calibri" panose="020F0502020204030204" pitchFamily="34" charset="0"/>
                    <a:sym typeface="Symbol" panose="05050102010706020507" pitchFamily="18" charset="2"/>
                  </a:rPr>
                  <a:t>)</a:t>
                </a:r>
                <a:r>
                  <a:rPr lang="en-US" sz="2800" baseline="30000" smtClean="0">
                    <a:latin typeface="Calibri" panose="020F0502020204030204" pitchFamily="34" charset="0"/>
                    <a:cs typeface="Calibri" panose="020F0502020204030204" pitchFamily="34" charset="0"/>
                    <a:sym typeface="Symbol" panose="05050102010706020507" pitchFamily="18" charset="2"/>
                  </a:rPr>
                  <a:t>i</a:t>
                </a:r>
                <a:r>
                  <a:rPr lang="en-US" sz="2800" smtClean="0">
                    <a:latin typeface="Calibri" panose="020F0502020204030204" pitchFamily="34" charset="0"/>
                    <a:cs typeface="Calibri" panose="020F0502020204030204" pitchFamily="34" charset="0"/>
                    <a:sym typeface="Symbol" panose="05050102010706020507" pitchFamily="18" charset="2"/>
                  </a:rPr>
                  <a:t> mod n </a:t>
                </a:r>
                <a:r>
                  <a:rPr lang="en-US" sz="2800">
                    <a:latin typeface="Calibri" panose="020F0502020204030204" pitchFamily="34" charset="0"/>
                    <a:cs typeface="Calibri" panose="020F0502020204030204" pitchFamily="34" charset="0"/>
                    <a:sym typeface="Symbol" panose="05050102010706020507" pitchFamily="18" charset="2"/>
                  </a:rPr>
                  <a:t>với </a:t>
                </a:r>
                <a14:m>
                  <m:oMath xmlns:m="http://schemas.openxmlformats.org/officeDocument/2006/math">
                    <m:r>
                      <a:rPr lang="en-US" sz="2800" b="0" i="1" smtClean="0">
                        <a:latin typeface="Cambria Math" panose="02040503050406030204" pitchFamily="18" charset="0"/>
                        <a:cs typeface="Calibri" panose="020F0502020204030204" pitchFamily="34" charset="0"/>
                        <a:sym typeface="Symbol" panose="05050102010706020507" pitchFamily="18" charset="2"/>
                      </a:rPr>
                      <m:t>𝑖</m:t>
                    </m:r>
                    <m:r>
                      <a:rPr lang="en-US" sz="2800" i="1">
                        <a:latin typeface="Cambria Math" panose="02040503050406030204" pitchFamily="18" charset="0"/>
                        <a:cs typeface="Calibri" panose="020F0502020204030204" pitchFamily="34" charset="0"/>
                        <a:sym typeface="Symbol" panose="05050102010706020507" pitchFamily="18" charset="2"/>
                      </a:rPr>
                      <m:t>=</m:t>
                    </m:r>
                    <m:acc>
                      <m:accPr>
                        <m:chr m:val="̅"/>
                        <m:ctrlPr>
                          <a:rPr lang="en-US" sz="2800" i="1">
                            <a:latin typeface="Cambria Math" panose="02040503050406030204" pitchFamily="18" charset="0"/>
                            <a:cs typeface="Calibri" panose="020F0502020204030204" pitchFamily="34" charset="0"/>
                            <a:sym typeface="Symbol" panose="05050102010706020507" pitchFamily="18" charset="2"/>
                          </a:rPr>
                        </m:ctrlPr>
                      </m:accPr>
                      <m:e>
                        <m:r>
                          <a:rPr lang="en-US" sz="2800" i="1">
                            <a:latin typeface="Cambria Math" panose="02040503050406030204" pitchFamily="18" charset="0"/>
                            <a:cs typeface="Calibri" panose="020F0502020204030204" pitchFamily="34" charset="0"/>
                            <a:sym typeface="Symbol" panose="05050102010706020507" pitchFamily="18" charset="2"/>
                          </a:rPr>
                          <m:t>0</m:t>
                        </m:r>
                        <m:r>
                          <a:rPr lang="en-US" sz="2800" i="1">
                            <a:latin typeface="Cambria Math" panose="02040503050406030204" pitchFamily="18" charset="0"/>
                            <a:cs typeface="Calibri" panose="020F0502020204030204" pitchFamily="34" charset="0"/>
                            <a:sym typeface="Symbol" panose="05050102010706020507" pitchFamily="18" charset="2"/>
                          </a:rPr>
                          <m:t>𝑚</m:t>
                        </m:r>
                        <m:r>
                          <a:rPr lang="en-US" sz="2800" i="1">
                            <a:latin typeface="Cambria Math" panose="02040503050406030204" pitchFamily="18" charset="0"/>
                            <a:cs typeface="Calibri" panose="020F0502020204030204" pitchFamily="34" charset="0"/>
                            <a:sym typeface="Symbol" panose="05050102010706020507" pitchFamily="18" charset="2"/>
                          </a:rPr>
                          <m:t>−1</m:t>
                        </m:r>
                      </m:e>
                    </m:acc>
                  </m:oMath>
                </a14:m>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 </a:t>
                </a:r>
              </a:p>
              <a:p>
                <a:pPr>
                  <a:lnSpc>
                    <a:spcPct val="130000"/>
                  </a:lnSpc>
                </a:pPr>
                <a:r>
                  <a:rPr lang="en-US" sz="2800" smtClean="0">
                    <a:latin typeface="Calibri" panose="020F0502020204030204" pitchFamily="34" charset="0"/>
                    <a:cs typeface="Calibri" panose="020F0502020204030204" pitchFamily="34" charset="0"/>
                  </a:rPr>
                  <a:t>4. Tra bảng </a:t>
                </a:r>
                <a:r>
                  <a:rPr lang="en-US" sz="2800">
                    <a:latin typeface="Calibri" panose="020F0502020204030204" pitchFamily="34" charset="0"/>
                    <a:cs typeface="Calibri" panose="020F0502020204030204" pitchFamily="34" charset="0"/>
                  </a:rPr>
                  <a:t>(j, </a:t>
                </a:r>
                <a:r>
                  <a:rPr lang="en-US" sz="2800">
                    <a:latin typeface="Calibri" panose="020F0502020204030204" pitchFamily="34" charset="0"/>
                    <a:cs typeface="Calibri" panose="020F0502020204030204" pitchFamily="34" charset="0"/>
                    <a:sym typeface="Symbol" panose="05050102010706020507" pitchFamily="18" charset="2"/>
                  </a:rPr>
                  <a:t></a:t>
                </a:r>
                <a:r>
                  <a:rPr lang="en-US" sz="2800" baseline="30000" smtClean="0">
                    <a:latin typeface="Calibri" panose="020F0502020204030204" pitchFamily="34" charset="0"/>
                    <a:cs typeface="Calibri" panose="020F0502020204030204" pitchFamily="34" charset="0"/>
                    <a:sym typeface="Symbol" panose="05050102010706020507" pitchFamily="18" charset="2"/>
                  </a:rPr>
                  <a:t>j</a:t>
                </a:r>
                <a:r>
                  <a:rPr lang="en-US" sz="2800" smtClean="0">
                    <a:latin typeface="Calibri" panose="020F0502020204030204" pitchFamily="34" charset="0"/>
                    <a:cs typeface="Calibri" panose="020F0502020204030204" pitchFamily="34" charset="0"/>
                    <a:sym typeface="Symbol" panose="05050102010706020507" pitchFamily="18" charset="2"/>
                  </a:rPr>
                  <a:t>) cho tới khi thỏa mãn </a:t>
                </a:r>
                <a:r>
                  <a:rPr lang="en-US" sz="2800">
                    <a:latin typeface="Calibri" panose="020F0502020204030204" pitchFamily="34" charset="0"/>
                    <a:cs typeface="Calibri" panose="020F0502020204030204" pitchFamily="34" charset="0"/>
                    <a:sym typeface="Symbol" panose="05050102010706020507" pitchFamily="18" charset="2"/>
                  </a:rPr>
                  <a:t>.</a:t>
                </a:r>
                <a:r>
                  <a:rPr lang="en-US" sz="2800">
                    <a:latin typeface="Calibri" panose="020F0502020204030204" pitchFamily="34" charset="0"/>
                    <a:cs typeface="Calibri" panose="020F0502020204030204" pitchFamily="34" charset="0"/>
                  </a:rPr>
                  <a:t>(</a:t>
                </a:r>
                <a:r>
                  <a:rPr lang="en-US" sz="2800">
                    <a:latin typeface="Calibri" panose="020F0502020204030204" pitchFamily="34" charset="0"/>
                    <a:cs typeface="Calibri" panose="020F0502020204030204" pitchFamily="34" charset="0"/>
                    <a:sym typeface="Symbol" panose="05050102010706020507" pitchFamily="18" charset="2"/>
                  </a:rPr>
                  <a:t></a:t>
                </a:r>
                <a:r>
                  <a:rPr lang="en-US" sz="2800" baseline="30000">
                    <a:latin typeface="Calibri" panose="020F0502020204030204" pitchFamily="34" charset="0"/>
                    <a:cs typeface="Calibri" panose="020F0502020204030204" pitchFamily="34" charset="0"/>
                    <a:sym typeface="Symbol" panose="05050102010706020507" pitchFamily="18" charset="2"/>
                  </a:rPr>
                  <a:t>-m</a:t>
                </a:r>
                <a:r>
                  <a:rPr lang="en-US" sz="2800">
                    <a:latin typeface="Calibri" panose="020F0502020204030204" pitchFamily="34" charset="0"/>
                    <a:cs typeface="Calibri" panose="020F0502020204030204" pitchFamily="34" charset="0"/>
                    <a:sym typeface="Symbol" panose="05050102010706020507" pitchFamily="18" charset="2"/>
                  </a:rPr>
                  <a:t>)</a:t>
                </a:r>
                <a:r>
                  <a:rPr lang="en-US" sz="2800" baseline="30000">
                    <a:latin typeface="Calibri" panose="020F0502020204030204" pitchFamily="34" charset="0"/>
                    <a:cs typeface="Calibri" panose="020F0502020204030204" pitchFamily="34" charset="0"/>
                    <a:sym typeface="Symbol" panose="05050102010706020507" pitchFamily="18" charset="2"/>
                  </a:rPr>
                  <a:t>i</a:t>
                </a:r>
                <a:r>
                  <a:rPr lang="en-US" sz="2800">
                    <a:latin typeface="Calibri" panose="020F0502020204030204" pitchFamily="34" charset="0"/>
                    <a:cs typeface="Calibri" panose="020F0502020204030204" pitchFamily="34" charset="0"/>
                    <a:sym typeface="Symbol" panose="05050102010706020507" pitchFamily="18" charset="2"/>
                  </a:rPr>
                  <a:t> </a:t>
                </a:r>
                <a:r>
                  <a:rPr lang="en-US" sz="2800" smtClean="0">
                    <a:latin typeface="Calibri" panose="020F0502020204030204" pitchFamily="34" charset="0"/>
                    <a:cs typeface="Calibri" panose="020F0502020204030204" pitchFamily="34" charset="0"/>
                    <a:sym typeface="Symbol" panose="05050102010706020507" pitchFamily="18" charset="2"/>
                  </a:rPr>
                  <a:t>= </a:t>
                </a:r>
                <a:r>
                  <a:rPr lang="en-US" sz="2800">
                    <a:latin typeface="Calibri" panose="020F0502020204030204" pitchFamily="34" charset="0"/>
                    <a:cs typeface="Calibri" panose="020F0502020204030204" pitchFamily="34" charset="0"/>
                    <a:sym typeface="Symbol" panose="05050102010706020507" pitchFamily="18" charset="2"/>
                  </a:rPr>
                  <a:t></a:t>
                </a:r>
                <a:r>
                  <a:rPr lang="en-US" sz="2800" baseline="30000" smtClean="0">
                    <a:latin typeface="Calibri" panose="020F0502020204030204" pitchFamily="34" charset="0"/>
                    <a:cs typeface="Calibri" panose="020F0502020204030204" pitchFamily="34" charset="0"/>
                    <a:sym typeface="Symbol" panose="05050102010706020507" pitchFamily="18" charset="2"/>
                  </a:rPr>
                  <a:t>j</a:t>
                </a:r>
              </a:p>
              <a:p>
                <a:pPr>
                  <a:lnSpc>
                    <a:spcPct val="130000"/>
                  </a:lnSpc>
                </a:pPr>
                <a:r>
                  <a:rPr lang="en-US" sz="2800" smtClean="0">
                    <a:latin typeface="Calibri" panose="020F0502020204030204" pitchFamily="34" charset="0"/>
                    <a:cs typeface="Calibri" panose="020F0502020204030204" pitchFamily="34" charset="0"/>
                    <a:sym typeface="Symbol" panose="05050102010706020507" pitchFamily="18" charset="2"/>
                  </a:rPr>
                  <a:t>5. Khi đó: </a:t>
                </a:r>
                <a:r>
                  <a:rPr lang="en-US" sz="2800">
                    <a:latin typeface="Calibri" panose="020F0502020204030204" pitchFamily="34" charset="0"/>
                    <a:cs typeface="Calibri" panose="020F0502020204030204" pitchFamily="34" charset="0"/>
                  </a:rPr>
                  <a:t>log</a:t>
                </a:r>
                <a:r>
                  <a:rPr lang="en-US" sz="2800" baseline="-25000">
                    <a:latin typeface="Calibri" panose="020F0502020204030204" pitchFamily="34" charset="0"/>
                    <a:cs typeface="Calibri" panose="020F0502020204030204" pitchFamily="34" charset="0"/>
                    <a:sym typeface="Symbol" panose="05050102010706020507" pitchFamily="18" charset="2"/>
                  </a:rPr>
                  <a:t></a:t>
                </a:r>
                <a:r>
                  <a:rPr lang="en-US" sz="2800">
                    <a:latin typeface="Calibri" panose="020F0502020204030204" pitchFamily="34" charset="0"/>
                    <a:cs typeface="Calibri" panose="020F0502020204030204" pitchFamily="34" charset="0"/>
                    <a:sym typeface="Symbol" panose="05050102010706020507" pitchFamily="18" charset="2"/>
                  </a:rPr>
                  <a:t> </a:t>
                </a:r>
                <a:r>
                  <a:rPr lang="en-US" sz="2800" smtClean="0">
                    <a:latin typeface="Calibri" panose="020F0502020204030204" pitchFamily="34" charset="0"/>
                    <a:cs typeface="Calibri" panose="020F0502020204030204" pitchFamily="34" charset="0"/>
                    <a:sym typeface="Symbol" panose="05050102010706020507" pitchFamily="18" charset="2"/>
                  </a:rPr>
                  <a:t>= m.i + j</a:t>
                </a:r>
                <a:endParaRPr lang="en-US" sz="2800">
                  <a:latin typeface="Calibri" panose="020F0502020204030204" pitchFamily="34" charset="0"/>
                  <a:cs typeface="Calibri" panose="020F0502020204030204" pitchFamily="34" charset="0"/>
                </a:endParaRPr>
              </a:p>
              <a:p>
                <a:pPr>
                  <a:lnSpc>
                    <a:spcPct val="130000"/>
                  </a:lnSpc>
                </a:pPr>
                <a:endParaRPr lang="en-US" sz="2800">
                  <a:latin typeface="Calibri" panose="020F0502020204030204" pitchFamily="34" charset="0"/>
                  <a:cs typeface="Calibri" panose="020F050202020403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20486" y="2441531"/>
                <a:ext cx="10450286" cy="3684342"/>
              </a:xfrm>
              <a:prstGeom prst="rect">
                <a:avLst/>
              </a:prstGeom>
              <a:blipFill>
                <a:blip r:embed="rId8"/>
                <a:stretch>
                  <a:fillRect l="-1225"/>
                </a:stretch>
              </a:blipFill>
            </p:spPr>
            <p:txBody>
              <a:bodyPr/>
              <a:lstStyle/>
              <a:p>
                <a:r>
                  <a:rPr lang="en-US">
                    <a:noFill/>
                  </a:rPr>
                  <a:t> </a:t>
                </a:r>
              </a:p>
            </p:txBody>
          </p:sp>
        </mc:Fallback>
      </mc:AlternateContent>
      <p:sp>
        <p:nvSpPr>
          <p:cNvPr id="9" name="Rectangle 8"/>
          <p:cNvSpPr/>
          <p:nvPr/>
        </p:nvSpPr>
        <p:spPr>
          <a:xfrm>
            <a:off x="2082188" y="4990643"/>
            <a:ext cx="2181340" cy="58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49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Bài tập áp dụng:</a:t>
            </a:r>
          </a:p>
          <a:p>
            <a:pPr lvl="1">
              <a:defRPr/>
            </a:pPr>
            <a:r>
              <a:rPr lang="en-US" sz="3000"/>
              <a:t>Cho </a:t>
            </a:r>
            <a:r>
              <a:rPr lang="en-US" sz="3000">
                <a:sym typeface="Symbol"/>
              </a:rPr>
              <a:t> = 31 là phần tử sinh của Z</a:t>
            </a:r>
            <a:r>
              <a:rPr lang="en-US" sz="3000" baseline="-25000">
                <a:sym typeface="Symbol"/>
              </a:rPr>
              <a:t>61</a:t>
            </a:r>
            <a:r>
              <a:rPr lang="en-US" sz="3000" baseline="30000">
                <a:sym typeface="Symbol"/>
              </a:rPr>
              <a:t>*</a:t>
            </a:r>
            <a:r>
              <a:rPr lang="en-US" sz="3000">
                <a:sym typeface="Symbol"/>
              </a:rPr>
              <a:t>. Hãy tìm log</a:t>
            </a:r>
            <a:r>
              <a:rPr lang="en-US" sz="3000" baseline="-25000">
                <a:sym typeface="Symbol"/>
              </a:rPr>
              <a:t>31</a:t>
            </a:r>
            <a:r>
              <a:rPr lang="en-US" sz="3000">
                <a:sym typeface="Symbol"/>
              </a:rPr>
              <a:t>45 trên Z</a:t>
            </a:r>
            <a:r>
              <a:rPr lang="en-US" sz="3000" baseline="-25000">
                <a:sym typeface="Symbol"/>
              </a:rPr>
              <a:t>61</a:t>
            </a:r>
            <a:r>
              <a:rPr lang="en-US" sz="3000" baseline="30000">
                <a:sym typeface="Symbol"/>
              </a:rPr>
              <a:t>*</a:t>
            </a:r>
            <a:r>
              <a:rPr lang="en-US" sz="3000">
                <a:sym typeface="Symbol"/>
              </a:rPr>
              <a:t>.</a:t>
            </a:r>
          </a:p>
          <a:p>
            <a:pPr lvl="1">
              <a:defRPr/>
            </a:pPr>
            <a:r>
              <a:rPr lang="en-US" sz="3000"/>
              <a:t>Cho </a:t>
            </a:r>
            <a:r>
              <a:rPr lang="en-US" sz="3000">
                <a:sym typeface="Symbol"/>
              </a:rPr>
              <a:t> = 17 là phần tử sinh của Z</a:t>
            </a:r>
            <a:r>
              <a:rPr lang="en-US" sz="3000" baseline="-25000">
                <a:sym typeface="Symbol"/>
              </a:rPr>
              <a:t>97</a:t>
            </a:r>
            <a:r>
              <a:rPr lang="en-US" sz="3000" baseline="30000">
                <a:sym typeface="Symbol"/>
              </a:rPr>
              <a:t>*</a:t>
            </a:r>
            <a:r>
              <a:rPr lang="en-US" sz="3000">
                <a:sym typeface="Symbol"/>
              </a:rPr>
              <a:t>. Hãy tìm log</a:t>
            </a:r>
            <a:r>
              <a:rPr lang="en-US" sz="3000" baseline="-25000">
                <a:sym typeface="Symbol"/>
              </a:rPr>
              <a:t>17</a:t>
            </a:r>
            <a:r>
              <a:rPr lang="en-US" sz="3000">
                <a:sym typeface="Symbol"/>
              </a:rPr>
              <a:t>15 trên Z</a:t>
            </a:r>
            <a:r>
              <a:rPr lang="en-US" sz="3000" baseline="-25000">
                <a:sym typeface="Symbol"/>
              </a:rPr>
              <a:t>97</a:t>
            </a:r>
            <a:r>
              <a:rPr lang="en-US" sz="3000" baseline="30000">
                <a:sym typeface="Symbol"/>
              </a:rPr>
              <a:t>*</a:t>
            </a:r>
            <a:r>
              <a:rPr lang="en-US" sz="3000">
                <a:sym typeface="Symbol"/>
              </a:rPr>
              <a:t>. </a:t>
            </a:r>
            <a:endParaRPr lang="en-US" sz="3000"/>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7331410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4300" y="809076"/>
            <a:ext cx="11920682" cy="5864439"/>
          </a:xfrm>
        </p:spPr>
        <p:txBody>
          <a:bodyPr/>
          <a:lstStyle/>
          <a:p>
            <a:pPr>
              <a:lnSpc>
                <a:spcPct val="100000"/>
              </a:lnSpc>
            </a:pPr>
            <a:r>
              <a:rPr lang="en-US" b="1" smtClean="0"/>
              <a:t>Giải</a:t>
            </a:r>
            <a:r>
              <a:rPr lang="en-US" b="1" smtClean="0"/>
              <a:t>:</a:t>
            </a:r>
            <a:endParaRPr lang="en-US" smtClean="0"/>
          </a:p>
          <a:p>
            <a:pPr lvl="1">
              <a:lnSpc>
                <a:spcPct val="100000"/>
              </a:lnSpc>
            </a:pPr>
            <a:endParaRPr lang="en-US" smtClean="0"/>
          </a:p>
          <a:p>
            <a:pPr lvl="1">
              <a:lnSpc>
                <a:spcPct val="100000"/>
              </a:lnSpc>
            </a:pPr>
            <a:endParaRPr lang="en-US"/>
          </a:p>
          <a:p>
            <a:pPr lvl="1">
              <a:lnSpc>
                <a:spcPct val="100000"/>
              </a:lnSpc>
            </a:pPr>
            <a:endParaRPr lang="en-US" smtClean="0"/>
          </a:p>
          <a:p>
            <a:pPr lvl="1">
              <a:lnSpc>
                <a:spcPct val="100000"/>
              </a:lnSpc>
            </a:pPr>
            <a:endParaRPr lang="en-US"/>
          </a:p>
          <a:p>
            <a:pPr lvl="1">
              <a:lnSpc>
                <a:spcPct val="100000"/>
              </a:lnSpc>
            </a:pP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12824765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4300" y="809077"/>
            <a:ext cx="11920682" cy="5816312"/>
          </a:xfrm>
        </p:spPr>
        <p:txBody>
          <a:bodyPr/>
          <a:lstStyle/>
          <a:p>
            <a:pPr>
              <a:lnSpc>
                <a:spcPct val="100000"/>
              </a:lnSpc>
            </a:pPr>
            <a:r>
              <a:rPr lang="en-US" b="1" smtClean="0"/>
              <a:t>Giải</a:t>
            </a:r>
            <a:r>
              <a:rPr lang="en-US" b="1" smtClean="0"/>
              <a:t>:</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3431994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133071" y="135000"/>
            <a:ext cx="5780237" cy="830411"/>
            <a:chOff x="6066504" y="2021698"/>
            <a:chExt cx="5780237" cy="830411"/>
          </a:xfrm>
        </p:grpSpPr>
        <p:sp>
          <p:nvSpPr>
            <p:cNvPr id="29" name="文本框 28"/>
            <p:cNvSpPr txBox="1"/>
            <p:nvPr/>
          </p:nvSpPr>
          <p:spPr>
            <a:xfrm>
              <a:off x="6066504" y="2021698"/>
              <a:ext cx="5780237" cy="646331"/>
            </a:xfrm>
            <a:prstGeom prst="rect">
              <a:avLst/>
            </a:prstGeom>
            <a:noFill/>
          </p:spPr>
          <p:txBody>
            <a:bodyPr wrap="none" rtlCol="0">
              <a:spAutoFit/>
              <a:scene3d>
                <a:camera prst="orthographicFront"/>
                <a:lightRig rig="threePt" dir="t"/>
              </a:scene3d>
              <a:sp3d contourW="12700"/>
            </a:bodyPr>
            <a:lstStyle/>
            <a:p>
              <a:r>
                <a:rPr lang="en-US" altLang="zh-CN" sz="3600" b="1">
                  <a:latin typeface="Calibri" panose="020F0502020204030204" pitchFamily="34" charset="0"/>
                </a:rPr>
                <a:t>CHƯƠNG </a:t>
              </a:r>
              <a:r>
                <a:rPr lang="en-US" altLang="zh-CN" sz="3600" b="1" smtClean="0">
                  <a:latin typeface="Calibri" panose="020F0502020204030204" pitchFamily="34" charset="0"/>
                </a:rPr>
                <a:t>3. CÁC HỆ MẬT KCK</a:t>
              </a:r>
              <a:endParaRPr lang="zh-CN" altLang="en-US" sz="3600" b="1">
                <a:latin typeface="Calibri" panose="020F0502020204030204" pitchFamily="34" charset="0"/>
              </a:endParaRPr>
            </a:p>
          </p:txBody>
        </p:sp>
        <p:sp>
          <p:nvSpPr>
            <p:cNvPr id="30" name="文本框 29"/>
            <p:cNvSpPr txBox="1"/>
            <p:nvPr/>
          </p:nvSpPr>
          <p:spPr>
            <a:xfrm>
              <a:off x="6115664" y="2482777"/>
              <a:ext cx="5061857" cy="369332"/>
            </a:xfrm>
            <a:prstGeom prst="rect">
              <a:avLst/>
            </a:prstGeom>
            <a:noFill/>
          </p:spPr>
          <p:txBody>
            <a:bodyPr wrap="square" rtlCol="0">
              <a:spAutoFit/>
              <a:scene3d>
                <a:camera prst="orthographicFront"/>
                <a:lightRig rig="threePt" dir="t"/>
              </a:scene3d>
              <a:sp3d contourW="12700"/>
            </a:bodyPr>
            <a:lstStyle/>
            <a:p>
              <a:r>
                <a:rPr lang="en-US" altLang="zh-CN" smtClean="0">
                  <a:solidFill>
                    <a:schemeClr val="bg1">
                      <a:lumMod val="65000"/>
                    </a:schemeClr>
                  </a:solidFill>
                  <a:latin typeface="Calibri" panose="020F0502020204030204" pitchFamily="34" charset="0"/>
                </a:rPr>
                <a:t>Nội dung các bài học trong chương 03</a:t>
              </a:r>
              <a:endParaRPr lang="en-US" altLang="zh-CN">
                <a:solidFill>
                  <a:schemeClr val="bg1">
                    <a:lumMod val="65000"/>
                  </a:schemeClr>
                </a:solidFill>
                <a:latin typeface="Calibri" panose="020F0502020204030204" pitchFamily="34" charset="0"/>
              </a:endParaRPr>
            </a:p>
          </p:txBody>
        </p:sp>
      </p:grpSp>
      <p:grpSp>
        <p:nvGrpSpPr>
          <p:cNvPr id="8" name="Group 7"/>
          <p:cNvGrpSpPr/>
          <p:nvPr/>
        </p:nvGrpSpPr>
        <p:grpSpPr>
          <a:xfrm>
            <a:off x="6561221" y="3692874"/>
            <a:ext cx="4261350" cy="922982"/>
            <a:chOff x="6561221" y="3692874"/>
            <a:chExt cx="4261350" cy="922982"/>
          </a:xfrm>
        </p:grpSpPr>
        <p:grpSp>
          <p:nvGrpSpPr>
            <p:cNvPr id="18" name="Group 17"/>
            <p:cNvGrpSpPr/>
            <p:nvPr/>
          </p:nvGrpSpPr>
          <p:grpSpPr>
            <a:xfrm>
              <a:off x="6561221" y="3692874"/>
              <a:ext cx="4261350" cy="922982"/>
              <a:chOff x="6407853" y="1828230"/>
              <a:chExt cx="4261350" cy="922982"/>
            </a:xfrm>
          </p:grpSpPr>
          <p:sp>
            <p:nvSpPr>
              <p:cNvPr id="4" name="Rectangle 2"/>
              <p:cNvSpPr/>
              <p:nvPr/>
            </p:nvSpPr>
            <p:spPr>
              <a:xfrm>
                <a:off x="6407853" y="1828346"/>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5" name="Rectangle 3"/>
              <p:cNvSpPr/>
              <p:nvPr/>
            </p:nvSpPr>
            <p:spPr>
              <a:xfrm>
                <a:off x="6660386" y="1828230"/>
                <a:ext cx="829310" cy="922866"/>
              </a:xfrm>
              <a:prstGeom prst="rect">
                <a:avLst/>
              </a:prstGeom>
              <a:solidFill>
                <a:schemeClr val="accent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8" name="矩形 37"/>
              <p:cNvSpPr/>
              <p:nvPr/>
            </p:nvSpPr>
            <p:spPr>
              <a:xfrm>
                <a:off x="7626873" y="1986131"/>
                <a:ext cx="2905153" cy="368049"/>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smtClean="0">
                    <a:latin typeface="Calibri" panose="020F0502020204030204" pitchFamily="34" charset="0"/>
                  </a:rPr>
                  <a:t>BÀI 06. BÀI TẬP ÁP DỤNG</a:t>
                </a:r>
                <a:endParaRPr lang="en-US" altLang="zh-CN" sz="1400">
                  <a:latin typeface="Calibri" panose="020F0502020204030204" pitchFamily="34" charset="0"/>
                </a:endParaRPr>
              </a:p>
            </p:txBody>
          </p:sp>
        </p:grpSp>
        <p:grpSp>
          <p:nvGrpSpPr>
            <p:cNvPr id="26" name="Google Shape;8725;p54"/>
            <p:cNvGrpSpPr/>
            <p:nvPr/>
          </p:nvGrpSpPr>
          <p:grpSpPr>
            <a:xfrm>
              <a:off x="7047177" y="3931749"/>
              <a:ext cx="442984" cy="437097"/>
              <a:chOff x="-6713450" y="2397900"/>
              <a:chExt cx="295375" cy="291450"/>
            </a:xfrm>
            <a:solidFill>
              <a:schemeClr val="bg1"/>
            </a:solidFill>
          </p:grpSpPr>
          <p:sp>
            <p:nvSpPr>
              <p:cNvPr id="31"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3" name="Group 2"/>
          <p:cNvGrpSpPr/>
          <p:nvPr/>
        </p:nvGrpSpPr>
        <p:grpSpPr>
          <a:xfrm>
            <a:off x="1543416" y="3692874"/>
            <a:ext cx="4261352" cy="923519"/>
            <a:chOff x="1543416" y="3692874"/>
            <a:chExt cx="4261352" cy="923519"/>
          </a:xfrm>
        </p:grpSpPr>
        <p:grpSp>
          <p:nvGrpSpPr>
            <p:cNvPr id="47" name="Google Shape;7043;p50"/>
            <p:cNvGrpSpPr/>
            <p:nvPr/>
          </p:nvGrpSpPr>
          <p:grpSpPr>
            <a:xfrm>
              <a:off x="4787810" y="3802832"/>
              <a:ext cx="459815" cy="443579"/>
              <a:chOff x="-32243500" y="2299850"/>
              <a:chExt cx="300900" cy="290275"/>
            </a:xfrm>
            <a:solidFill>
              <a:schemeClr val="bg1"/>
            </a:solidFill>
          </p:grpSpPr>
          <p:sp>
            <p:nvSpPr>
              <p:cNvPr id="48" name="Google Shape;7044;p50"/>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7045;p50"/>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 name="Group 15"/>
            <p:cNvGrpSpPr/>
            <p:nvPr/>
          </p:nvGrpSpPr>
          <p:grpSpPr>
            <a:xfrm>
              <a:off x="1543416" y="3692874"/>
              <a:ext cx="4261352" cy="923519"/>
              <a:chOff x="1543416" y="3324382"/>
              <a:chExt cx="4261352" cy="923519"/>
            </a:xfrm>
          </p:grpSpPr>
          <p:sp>
            <p:nvSpPr>
              <p:cNvPr id="12" name="Rectangle 10"/>
              <p:cNvSpPr/>
              <p:nvPr/>
            </p:nvSpPr>
            <p:spPr>
              <a:xfrm flipH="1">
                <a:off x="1543416" y="3324382"/>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3" name="Rectangle 11"/>
              <p:cNvSpPr/>
              <p:nvPr/>
            </p:nvSpPr>
            <p:spPr>
              <a:xfrm flipH="1">
                <a:off x="4703001" y="3325035"/>
                <a:ext cx="829310" cy="922866"/>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grpSp>
        <p:sp>
          <p:nvSpPr>
            <p:cNvPr id="36" name="矩形 35"/>
            <p:cNvSpPr/>
            <p:nvPr/>
          </p:nvSpPr>
          <p:spPr>
            <a:xfrm>
              <a:off x="1755443" y="3956399"/>
              <a:ext cx="2905153" cy="368049"/>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03. BÀI TẬP ÁP DỤNG</a:t>
              </a:r>
              <a:endParaRPr lang="zh-CN" altLang="en-US" sz="1600" b="1">
                <a:latin typeface="Calibri" panose="020F0502020204030204" pitchFamily="34" charset="0"/>
              </a:endParaRPr>
            </a:p>
          </p:txBody>
        </p:sp>
        <p:grpSp>
          <p:nvGrpSpPr>
            <p:cNvPr id="71" name="Google Shape;8725;p54"/>
            <p:cNvGrpSpPr/>
            <p:nvPr/>
          </p:nvGrpSpPr>
          <p:grpSpPr>
            <a:xfrm>
              <a:off x="4961375" y="3934123"/>
              <a:ext cx="442984" cy="437097"/>
              <a:chOff x="-6713450" y="2397900"/>
              <a:chExt cx="295375" cy="291450"/>
            </a:xfrm>
            <a:solidFill>
              <a:schemeClr val="bg1"/>
            </a:solidFill>
          </p:grpSpPr>
          <p:sp>
            <p:nvSpPr>
              <p:cNvPr id="72"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20" name="Group 19"/>
          <p:cNvGrpSpPr/>
          <p:nvPr/>
        </p:nvGrpSpPr>
        <p:grpSpPr>
          <a:xfrm>
            <a:off x="6561221" y="2241054"/>
            <a:ext cx="4261350" cy="923069"/>
            <a:chOff x="6561221" y="2241054"/>
            <a:chExt cx="4261350" cy="923069"/>
          </a:xfrm>
        </p:grpSpPr>
        <p:sp>
          <p:nvSpPr>
            <p:cNvPr id="61" name="Rectangle 4"/>
            <p:cNvSpPr/>
            <p:nvPr/>
          </p:nvSpPr>
          <p:spPr>
            <a:xfrm>
              <a:off x="6561221" y="2241257"/>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2" name="Rectangle 5"/>
            <p:cNvSpPr/>
            <p:nvPr/>
          </p:nvSpPr>
          <p:spPr>
            <a:xfrm>
              <a:off x="6813754" y="2241054"/>
              <a:ext cx="829310" cy="922866"/>
            </a:xfrm>
            <a:prstGeom prst="rect">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3" name="矩形 38"/>
            <p:cNvSpPr/>
            <p:nvPr/>
          </p:nvSpPr>
          <p:spPr>
            <a:xfrm>
              <a:off x="7780241" y="2401850"/>
              <a:ext cx="2905153" cy="66351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04 + 05. GIỚI THIỆU MỘT SÔ HỆ MẬT KHÓA CÔNG KHAI</a:t>
              </a:r>
            </a:p>
          </p:txBody>
        </p:sp>
        <p:grpSp>
          <p:nvGrpSpPr>
            <p:cNvPr id="75" name="Group 74"/>
            <p:cNvGrpSpPr/>
            <p:nvPr/>
          </p:nvGrpSpPr>
          <p:grpSpPr>
            <a:xfrm>
              <a:off x="6914782" y="2411568"/>
              <a:ext cx="459815" cy="443579"/>
              <a:chOff x="4900879" y="2411568"/>
              <a:chExt cx="459815" cy="443579"/>
            </a:xfrm>
          </p:grpSpPr>
          <p:sp>
            <p:nvSpPr>
              <p:cNvPr id="76"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77"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nvGrpSpPr>
            <p:cNvPr id="2" name="Group 1"/>
            <p:cNvGrpSpPr/>
            <p:nvPr/>
          </p:nvGrpSpPr>
          <p:grpSpPr>
            <a:xfrm>
              <a:off x="7111818" y="2493456"/>
              <a:ext cx="376244" cy="443579"/>
              <a:chOff x="4900879" y="2411568"/>
              <a:chExt cx="459815" cy="443579"/>
            </a:xfrm>
          </p:grpSpPr>
          <p:sp>
            <p:nvSpPr>
              <p:cNvPr id="42"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43"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grpSp>
        <p:nvGrpSpPr>
          <p:cNvPr id="21" name="Group 20"/>
          <p:cNvGrpSpPr/>
          <p:nvPr/>
        </p:nvGrpSpPr>
        <p:grpSpPr>
          <a:xfrm>
            <a:off x="1193369" y="2196722"/>
            <a:ext cx="4591475" cy="922982"/>
            <a:chOff x="1193369" y="2196722"/>
            <a:chExt cx="4591475" cy="922982"/>
          </a:xfrm>
        </p:grpSpPr>
        <p:sp>
          <p:nvSpPr>
            <p:cNvPr id="10" name="Rectangle 8"/>
            <p:cNvSpPr/>
            <p:nvPr/>
          </p:nvSpPr>
          <p:spPr>
            <a:xfrm flipH="1">
              <a:off x="1523492" y="2196838"/>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1" name="Rectangle 9"/>
            <p:cNvSpPr/>
            <p:nvPr/>
          </p:nvSpPr>
          <p:spPr>
            <a:xfrm flipH="1">
              <a:off x="4703001" y="2196722"/>
              <a:ext cx="829310" cy="922866"/>
            </a:xfrm>
            <a:prstGeom prst="rect">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5" name="矩形 34"/>
            <p:cNvSpPr/>
            <p:nvPr/>
          </p:nvSpPr>
          <p:spPr>
            <a:xfrm>
              <a:off x="1193369" y="2354623"/>
              <a:ext cx="3377387" cy="683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01 + 02. BỔ TÚC CƠ SỞ TOÁN HỌC CỦA LÍ THUYẾT MÃ</a:t>
              </a:r>
              <a:endParaRPr lang="zh-CN" altLang="en-US" sz="1600" b="1">
                <a:latin typeface="Calibri" panose="020F0502020204030204" pitchFamily="34" charset="0"/>
              </a:endParaRPr>
            </a:p>
          </p:txBody>
        </p:sp>
        <p:sp>
          <p:nvSpPr>
            <p:cNvPr id="79" name="Google Shape;6778;p49"/>
            <p:cNvSpPr/>
            <p:nvPr/>
          </p:nvSpPr>
          <p:spPr>
            <a:xfrm>
              <a:off x="4886016" y="2451086"/>
              <a:ext cx="458483" cy="417501"/>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bg1">
                <a:lumMod val="95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5844300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20"/>
                                        </p:tgtEl>
                                        <p:attrNameLst>
                                          <p:attrName>style.opacity</p:attrName>
                                        </p:attrNameLst>
                                      </p:cBhvr>
                                      <p:to>
                                        <p:strVal val="0.5"/>
                                      </p:to>
                                    </p:set>
                                    <p:animEffect filter="image" prLst="opacity: 0.5">
                                      <p:cBhvr rctx="IE">
                                        <p:cTn id="7" dur="indefinite"/>
                                        <p:tgtEl>
                                          <p:spTgt spid="20"/>
                                        </p:tgtEl>
                                      </p:cBhvr>
                                    </p:animEffect>
                                  </p:childTnLst>
                                </p:cTn>
                              </p:par>
                              <p:par>
                                <p:cTn id="8" presetID="9" presetClass="emph" presetSubtype="0" nodeType="withEffect">
                                  <p:stCondLst>
                                    <p:cond delay="0"/>
                                  </p:stCondLst>
                                  <p:childTnLst>
                                    <p:set>
                                      <p:cBhvr rctx="PPT">
                                        <p:cTn id="9" dur="indefinite"/>
                                        <p:tgtEl>
                                          <p:spTgt spid="8"/>
                                        </p:tgtEl>
                                        <p:attrNameLst>
                                          <p:attrName>style.opacity</p:attrName>
                                        </p:attrNameLst>
                                      </p:cBhvr>
                                      <p:to>
                                        <p:strVal val="0.5"/>
                                      </p:to>
                                    </p:set>
                                    <p:animEffect filter="image" prLst="opacity: 0.5">
                                      <p:cBhvr rctx="IE">
                                        <p:cTn id="10" dur="indefinite"/>
                                        <p:tgtEl>
                                          <p:spTgt spid="8"/>
                                        </p:tgtEl>
                                      </p:cBhvr>
                                    </p:animEffect>
                                  </p:childTnLst>
                                </p:cTn>
                              </p:par>
                              <p:par>
                                <p:cTn id="11" presetID="9" presetClass="emph" presetSubtype="0" nodeType="withEffect">
                                  <p:stCondLst>
                                    <p:cond delay="0"/>
                                  </p:stCondLst>
                                  <p:childTnLst>
                                    <p:set>
                                      <p:cBhvr rctx="PPT">
                                        <p:cTn id="12" dur="indefinite"/>
                                        <p:tgtEl>
                                          <p:spTgt spid="21"/>
                                        </p:tgtEl>
                                        <p:attrNameLst>
                                          <p:attrName>style.opacity</p:attrName>
                                        </p:attrNameLst>
                                      </p:cBhvr>
                                      <p:to>
                                        <p:strVal val="0.5"/>
                                      </p:to>
                                    </p:set>
                                    <p:animEffect filter="image" prLst="opacity: 0.5">
                                      <p:cBhvr rctx="IE">
                                        <p:cTn id="13"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518615" y="1086667"/>
                <a:ext cx="11516367" cy="5351078"/>
              </a:xfrm>
            </p:spPr>
            <p:txBody>
              <a:bodyPr/>
              <a:lstStyle/>
              <a:p>
                <a:pPr>
                  <a:defRPr/>
                </a:pPr>
                <a:r>
                  <a:rPr lang="en-US" smtClean="0"/>
                  <a:t>1) Dùng thuật toán Euclide tìm phần tử nghịch đảo:</a:t>
                </a:r>
              </a:p>
              <a:p>
                <a:pPr lvl="1">
                  <a:defRPr/>
                </a:pPr>
                <a:r>
                  <a:rPr lang="en-US"/>
                  <a:t>357</a:t>
                </a:r>
                <a:r>
                  <a:rPr lang="en-US" baseline="30000"/>
                  <a:t>-1</a:t>
                </a:r>
                <a:r>
                  <a:rPr lang="en-US"/>
                  <a:t> mod 1137</a:t>
                </a:r>
              </a:p>
              <a:p>
                <a:pPr lvl="1">
                  <a:defRPr/>
                </a:pPr>
                <a:r>
                  <a:rPr lang="en-US"/>
                  <a:t>213</a:t>
                </a:r>
                <a:r>
                  <a:rPr lang="en-US" baseline="30000"/>
                  <a:t>-1</a:t>
                </a:r>
                <a:r>
                  <a:rPr lang="en-US"/>
                  <a:t> mod 1577</a:t>
                </a:r>
              </a:p>
              <a:p>
                <a:r>
                  <a:rPr lang="en-US" smtClean="0"/>
                  <a:t>2) Giải hệ phương trình:</a:t>
                </a:r>
              </a:p>
              <a:p>
                <a:pPr lvl="1"/>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i="1">
                              <a:latin typeface="Cambria Math" panose="02040503050406030204" pitchFamily="18" charset="0"/>
                            </a:rPr>
                            <m:t>5</m:t>
                          </m:r>
                          <m:r>
                            <a:rPr lang="en-US" i="1">
                              <a:latin typeface="Cambria Math" panose="02040503050406030204" pitchFamily="18" charset="0"/>
                            </a:rPr>
                            <m:t>𝑥</m:t>
                          </m:r>
                          <m:r>
                            <a:rPr lang="en-US" i="1">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13</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𝑚𝑜𝑑</m:t>
                          </m:r>
                          <m:r>
                            <a:rPr lang="en-US" i="1">
                              <a:latin typeface="Cambria Math" panose="02040503050406030204" pitchFamily="18" charset="0"/>
                              <a:sym typeface="Symbol" panose="05050102010706020507" pitchFamily="18" charset="2"/>
                            </a:rPr>
                            <m:t> 17</m:t>
                          </m:r>
                        </m:e>
                      </m:mr>
                      <m:mr>
                        <m:e>
                          <m:r>
                            <a:rPr lang="en-US" b="0" i="1" smtClean="0">
                              <a:latin typeface="Cambria Math" panose="02040503050406030204" pitchFamily="18" charset="0"/>
                              <a:sym typeface="Symbol" panose="05050102010706020507" pitchFamily="18" charset="2"/>
                            </a:rPr>
                            <m:t>4</m:t>
                          </m:r>
                          <m:r>
                            <a:rPr lang="en-US" i="1">
                              <a:latin typeface="Cambria Math" panose="02040503050406030204" pitchFamily="18" charset="0"/>
                            </a:rPr>
                            <m:t>𝑥</m:t>
                          </m:r>
                          <m:r>
                            <m:rPr>
                              <m:brk m:alnAt="7"/>
                            </m:rPr>
                            <a:rPr lang="en-US" i="1">
                              <a:latin typeface="Cambria Math" panose="02040503050406030204" pitchFamily="18" charset="0"/>
                              <a:sym typeface="Symbol" panose="05050102010706020507" pitchFamily="18" charset="2"/>
                            </a:rPr>
                            <m:t></m:t>
                          </m:r>
                          <m:r>
                            <a:rPr lang="en-US" i="1">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39</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𝑚𝑜𝑑</m:t>
                          </m:r>
                          <m:r>
                            <a:rPr lang="en-US" i="1">
                              <a:latin typeface="Cambria Math" panose="02040503050406030204" pitchFamily="18" charset="0"/>
                              <a:sym typeface="Symbol" panose="05050102010706020507" pitchFamily="18" charset="2"/>
                            </a:rPr>
                            <m:t> 53</m:t>
                          </m:r>
                        </m:e>
                      </m:mr>
                      <m:mr>
                        <m:e>
                          <m:r>
                            <a:rPr lang="en-US" b="0" i="1" smtClean="0">
                              <a:latin typeface="Cambria Math" panose="02040503050406030204" pitchFamily="18" charset="0"/>
                              <a:sym typeface="Symbol" panose="05050102010706020507" pitchFamily="18" charset="2"/>
                            </a:rPr>
                            <m:t>7</m:t>
                          </m:r>
                          <m:r>
                            <a:rPr lang="en-US" i="1">
                              <a:latin typeface="Cambria Math" panose="02040503050406030204" pitchFamily="18" charset="0"/>
                            </a:rPr>
                            <m:t>𝑥</m:t>
                          </m:r>
                          <m:r>
                            <m:rPr>
                              <m:brk m:alnAt="7"/>
                            </m:rPr>
                            <a:rPr lang="en-US" i="1">
                              <a:latin typeface="Cambria Math" panose="02040503050406030204" pitchFamily="18" charset="0"/>
                              <a:sym typeface="Symbol" panose="05050102010706020507" pitchFamily="18" charset="2"/>
                            </a:rPr>
                            <m:t></m:t>
                          </m:r>
                          <m:r>
                            <a:rPr lang="en-US" i="1">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9</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𝑚𝑜𝑑</m:t>
                          </m:r>
                          <m:r>
                            <a:rPr lang="en-US" i="1">
                              <a:latin typeface="Cambria Math" panose="02040503050406030204" pitchFamily="18" charset="0"/>
                              <a:sym typeface="Symbol" panose="05050102010706020507" pitchFamily="18" charset="2"/>
                            </a:rPr>
                            <m:t> 19</m:t>
                          </m:r>
                        </m:e>
                      </m:mr>
                    </m:m>
                  </m:oMath>
                </a14:m>
                <a:r>
                  <a:rPr lang="en-US" smtClean="0"/>
                  <a:t> </a:t>
                </a:r>
              </a:p>
              <a:p>
                <a:r>
                  <a:rPr lang="en-US" smtClean="0"/>
                  <a:t>3) Tính </a:t>
                </a:r>
                <a:r>
                  <a:rPr lang="en-US">
                    <a:sym typeface="Symbol"/>
                  </a:rPr>
                  <a:t>(490); (768)</a:t>
                </a:r>
              </a:p>
              <a:p>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518615" y="1086667"/>
                <a:ext cx="11516367" cy="5351078"/>
              </a:xfrm>
              <a:blipFill>
                <a:blip r:embed="rId3"/>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Bài 03. Bài tập áp dụng</a:t>
            </a:r>
            <a:endParaRPr lang="en-US"/>
          </a:p>
        </p:txBody>
      </p:sp>
    </p:spTree>
    <p:extLst>
      <p:ext uri="{BB962C8B-B14F-4D97-AF65-F5344CB8AC3E}">
        <p14:creationId xmlns:p14="http://schemas.microsoft.com/office/powerpoint/2010/main" val="36857695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518615" y="907047"/>
                <a:ext cx="11516367" cy="5608051"/>
              </a:xfrm>
            </p:spPr>
            <p:txBody>
              <a:bodyPr/>
              <a:lstStyle/>
              <a:p>
                <a:r>
                  <a:rPr lang="en-US" smtClean="0"/>
                  <a:t>4) </a:t>
                </a:r>
                <a:r>
                  <a:rPr lang="en-US" b="0">
                    <a:sym typeface="Symbol"/>
                  </a:rPr>
                  <a:t>Dùng thuật toán Euclide mở rộng tìm UCLN của 1573, 308. Tìm cặp x, y thỏa mãn: 1573x+308y = UCLN(1573, 308)</a:t>
                </a:r>
                <a:endParaRPr lang="en-US" b="0"/>
              </a:p>
              <a:p>
                <a:r>
                  <a:rPr lang="en-US" smtClean="0"/>
                  <a:t>5) </a:t>
                </a:r>
                <a:r>
                  <a:rPr lang="en-US" b="0" smtClean="0"/>
                  <a:t>Tính KH Jacobi:</a:t>
                </a:r>
                <a14:m>
                  <m:oMath xmlns:m="http://schemas.openxmlformats.org/officeDocument/2006/math">
                    <m:r>
                      <a:rPr lang="en-US" sz="3000" b="0" i="0" smtClean="0">
                        <a:latin typeface="Cambria Math" panose="02040503050406030204" pitchFamily="18" charset="0"/>
                      </a:rPr>
                      <m:t> </m:t>
                    </m:r>
                    <m:d>
                      <m:dPr>
                        <m:ctrlPr>
                          <a:rPr lang="en-US" sz="3000" i="1" smtClean="0">
                            <a:latin typeface="Cambria Math" panose="02040503050406030204" pitchFamily="18" charset="0"/>
                          </a:rPr>
                        </m:ctrlPr>
                      </m:dPr>
                      <m:e>
                        <m:f>
                          <m:fPr>
                            <m:ctrlPr>
                              <a:rPr lang="en-US" sz="3000" i="1" smtClean="0">
                                <a:latin typeface="Cambria Math" panose="02040503050406030204" pitchFamily="18" charset="0"/>
                              </a:rPr>
                            </m:ctrlPr>
                          </m:fPr>
                          <m:num>
                            <m:r>
                              <a:rPr lang="en-US" sz="3000" b="0" i="1" smtClean="0">
                                <a:latin typeface="Cambria Math" panose="02040503050406030204" pitchFamily="18" charset="0"/>
                              </a:rPr>
                              <m:t>29</m:t>
                            </m:r>
                          </m:num>
                          <m:den>
                            <m:r>
                              <a:rPr lang="en-US" sz="3000" b="0" i="1" smtClean="0">
                                <a:latin typeface="Cambria Math" panose="02040503050406030204" pitchFamily="18" charset="0"/>
                              </a:rPr>
                              <m:t>199</m:t>
                            </m:r>
                          </m:den>
                        </m:f>
                      </m:e>
                    </m:d>
                  </m:oMath>
                </a14:m>
                <a:r>
                  <a:rPr lang="en-US" smtClean="0"/>
                  <a:t>; </a:t>
                </a:r>
                <a14:m>
                  <m:oMath xmlns:m="http://schemas.openxmlformats.org/officeDocument/2006/math">
                    <m:d>
                      <m:dPr>
                        <m:ctrlPr>
                          <a:rPr lang="en-US" sz="3000" i="1">
                            <a:latin typeface="Cambria Math" panose="02040503050406030204" pitchFamily="18" charset="0"/>
                          </a:rPr>
                        </m:ctrlPr>
                      </m:dPr>
                      <m:e>
                        <m:f>
                          <m:fPr>
                            <m:ctrlPr>
                              <a:rPr lang="en-US" sz="3000" i="1">
                                <a:latin typeface="Cambria Math" panose="02040503050406030204" pitchFamily="18" charset="0"/>
                              </a:rPr>
                            </m:ctrlPr>
                          </m:fPr>
                          <m:num>
                            <m:r>
                              <a:rPr lang="en-US" sz="3000" i="1">
                                <a:latin typeface="Cambria Math" panose="02040503050406030204" pitchFamily="18" charset="0"/>
                              </a:rPr>
                              <m:t>2</m:t>
                            </m:r>
                            <m:r>
                              <a:rPr lang="en-US" sz="3000" b="0" i="1" smtClean="0">
                                <a:latin typeface="Cambria Math" panose="02040503050406030204" pitchFamily="18" charset="0"/>
                              </a:rPr>
                              <m:t>1</m:t>
                            </m:r>
                          </m:num>
                          <m:den>
                            <m:r>
                              <a:rPr lang="en-US" sz="3000" b="0" i="1" smtClean="0">
                                <a:latin typeface="Cambria Math" panose="02040503050406030204" pitchFamily="18" charset="0"/>
                              </a:rPr>
                              <m:t>211</m:t>
                            </m:r>
                          </m:den>
                        </m:f>
                      </m:e>
                    </m:d>
                  </m:oMath>
                </a14:m>
                <a:r>
                  <a:rPr lang="en-US" smtClean="0"/>
                  <a:t>; </a:t>
                </a:r>
                <a14:m>
                  <m:oMath xmlns:m="http://schemas.openxmlformats.org/officeDocument/2006/math">
                    <m:d>
                      <m:dPr>
                        <m:ctrlPr>
                          <a:rPr lang="en-US" sz="3000" i="1">
                            <a:latin typeface="Cambria Math" panose="02040503050406030204" pitchFamily="18" charset="0"/>
                          </a:rPr>
                        </m:ctrlPr>
                      </m:dPr>
                      <m:e>
                        <m:f>
                          <m:fPr>
                            <m:ctrlPr>
                              <a:rPr lang="en-US" sz="3000" i="1">
                                <a:latin typeface="Cambria Math" panose="02040503050406030204" pitchFamily="18" charset="0"/>
                              </a:rPr>
                            </m:ctrlPr>
                          </m:fPr>
                          <m:num>
                            <m:r>
                              <a:rPr lang="en-US" sz="3000" b="0" i="1" smtClean="0">
                                <a:latin typeface="Cambria Math" panose="02040503050406030204" pitchFamily="18" charset="0"/>
                              </a:rPr>
                              <m:t>47</m:t>
                            </m:r>
                          </m:num>
                          <m:den>
                            <m:r>
                              <a:rPr lang="en-US" sz="3000" i="1">
                                <a:latin typeface="Cambria Math" panose="02040503050406030204" pitchFamily="18" charset="0"/>
                              </a:rPr>
                              <m:t>9</m:t>
                            </m:r>
                            <m:r>
                              <a:rPr lang="en-US" sz="3000" b="0" i="1" smtClean="0">
                                <a:latin typeface="Cambria Math" panose="02040503050406030204" pitchFamily="18" charset="0"/>
                              </a:rPr>
                              <m:t>7</m:t>
                            </m:r>
                          </m:den>
                        </m:f>
                      </m:e>
                    </m:d>
                  </m:oMath>
                </a14:m>
                <a:r>
                  <a:rPr lang="en-US" smtClean="0"/>
                  <a:t>; </a:t>
                </a:r>
                <a14:m>
                  <m:oMath xmlns:m="http://schemas.openxmlformats.org/officeDocument/2006/math">
                    <m:d>
                      <m:dPr>
                        <m:ctrlPr>
                          <a:rPr lang="en-US" sz="3000" i="1">
                            <a:latin typeface="Cambria Math" panose="02040503050406030204" pitchFamily="18" charset="0"/>
                          </a:rPr>
                        </m:ctrlPr>
                      </m:dPr>
                      <m:e>
                        <m:f>
                          <m:fPr>
                            <m:ctrlPr>
                              <a:rPr lang="en-US" sz="3000" i="1" smtClean="0">
                                <a:latin typeface="Cambria Math" panose="02040503050406030204" pitchFamily="18" charset="0"/>
                              </a:rPr>
                            </m:ctrlPr>
                          </m:fPr>
                          <m:num>
                            <m:r>
                              <a:rPr lang="en-US" sz="3000" b="0" i="1" smtClean="0">
                                <a:latin typeface="Cambria Math" panose="02040503050406030204" pitchFamily="18" charset="0"/>
                              </a:rPr>
                              <m:t>5</m:t>
                            </m:r>
                          </m:num>
                          <m:den>
                            <m:r>
                              <a:rPr lang="en-US" sz="3000" b="0" i="1" smtClean="0">
                                <a:latin typeface="Cambria Math" panose="02040503050406030204" pitchFamily="18" charset="0"/>
                              </a:rPr>
                              <m:t>97</m:t>
                            </m:r>
                          </m:den>
                        </m:f>
                      </m:e>
                    </m:d>
                  </m:oMath>
                </a14:m>
                <a:endParaRPr lang="en-US" sz="3000" smtClean="0"/>
              </a:p>
              <a:p>
                <a:r>
                  <a:rPr lang="en-US" smtClean="0"/>
                  <a:t>6) </a:t>
                </a:r>
                <a:r>
                  <a:rPr lang="en-US" b="0" smtClean="0"/>
                  <a:t>Áp dụng thuật toán tính căn bậc 2 ở phần trước tính:</a:t>
                </a:r>
              </a:p>
              <a:p>
                <a:pPr lvl="1">
                  <a:defRPr/>
                </a:pPr>
                <a:r>
                  <a:rPr lang="en-US"/>
                  <a:t>Căn bậc hai của 47 mod 97</a:t>
                </a:r>
              </a:p>
              <a:p>
                <a:pPr lvl="1">
                  <a:defRPr/>
                </a:pPr>
                <a:r>
                  <a:rPr lang="en-US"/>
                  <a:t>Căn bậc hai của 43 mod 57</a:t>
                </a:r>
              </a:p>
              <a:p>
                <a:pPr lvl="1">
                  <a:defRPr/>
                </a:pPr>
                <a:r>
                  <a:rPr lang="en-US"/>
                  <a:t>Căn bậc hai của 184 mod 211; 44 mod 211</a:t>
                </a:r>
              </a:p>
              <a:p>
                <a:pPr lvl="1">
                  <a:defRPr/>
                </a:pPr>
                <a:r>
                  <a:rPr lang="en-US"/>
                  <a:t>Căn bậc hai của 40 mod 53; 29 mod </a:t>
                </a:r>
                <a:r>
                  <a:rPr lang="en-US" smtClean="0"/>
                  <a:t>53</a:t>
                </a:r>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518615" y="907047"/>
                <a:ext cx="11516367" cy="5608051"/>
              </a:xfrm>
              <a:blipFill>
                <a:blip r:embed="rId3"/>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Bài 03. Bài tập áp dụng</a:t>
            </a:r>
            <a:endParaRPr lang="en-US"/>
          </a:p>
        </p:txBody>
      </p:sp>
    </p:spTree>
    <p:extLst>
      <p:ext uri="{BB962C8B-B14F-4D97-AF65-F5344CB8AC3E}">
        <p14:creationId xmlns:p14="http://schemas.microsoft.com/office/powerpoint/2010/main" val="3005829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133071" y="135000"/>
            <a:ext cx="5780237" cy="830411"/>
            <a:chOff x="6066504" y="2021698"/>
            <a:chExt cx="5780237" cy="830411"/>
          </a:xfrm>
        </p:grpSpPr>
        <p:sp>
          <p:nvSpPr>
            <p:cNvPr id="29" name="文本框 28"/>
            <p:cNvSpPr txBox="1"/>
            <p:nvPr/>
          </p:nvSpPr>
          <p:spPr>
            <a:xfrm>
              <a:off x="6066504" y="2021698"/>
              <a:ext cx="5780237" cy="646331"/>
            </a:xfrm>
            <a:prstGeom prst="rect">
              <a:avLst/>
            </a:prstGeom>
            <a:noFill/>
          </p:spPr>
          <p:txBody>
            <a:bodyPr wrap="none" rtlCol="0">
              <a:spAutoFit/>
              <a:scene3d>
                <a:camera prst="orthographicFront"/>
                <a:lightRig rig="threePt" dir="t"/>
              </a:scene3d>
              <a:sp3d contourW="12700"/>
            </a:bodyPr>
            <a:lstStyle/>
            <a:p>
              <a:r>
                <a:rPr lang="en-US" altLang="zh-CN" sz="3600" b="1">
                  <a:latin typeface="Calibri" panose="020F0502020204030204" pitchFamily="34" charset="0"/>
                </a:rPr>
                <a:t>CHƯƠNG </a:t>
              </a:r>
              <a:r>
                <a:rPr lang="en-US" altLang="zh-CN" sz="3600" b="1" smtClean="0">
                  <a:latin typeface="Calibri" panose="020F0502020204030204" pitchFamily="34" charset="0"/>
                </a:rPr>
                <a:t>3. CÁC HỆ MẬT KCK</a:t>
              </a:r>
              <a:endParaRPr lang="zh-CN" altLang="en-US" sz="3600" b="1">
                <a:latin typeface="Calibri" panose="020F0502020204030204" pitchFamily="34" charset="0"/>
              </a:endParaRPr>
            </a:p>
          </p:txBody>
        </p:sp>
        <p:sp>
          <p:nvSpPr>
            <p:cNvPr id="30" name="文本框 29"/>
            <p:cNvSpPr txBox="1"/>
            <p:nvPr/>
          </p:nvSpPr>
          <p:spPr>
            <a:xfrm>
              <a:off x="6115664" y="2482777"/>
              <a:ext cx="5061857" cy="369332"/>
            </a:xfrm>
            <a:prstGeom prst="rect">
              <a:avLst/>
            </a:prstGeom>
            <a:noFill/>
          </p:spPr>
          <p:txBody>
            <a:bodyPr wrap="square" rtlCol="0">
              <a:spAutoFit/>
              <a:scene3d>
                <a:camera prst="orthographicFront"/>
                <a:lightRig rig="threePt" dir="t"/>
              </a:scene3d>
              <a:sp3d contourW="12700"/>
            </a:bodyPr>
            <a:lstStyle/>
            <a:p>
              <a:r>
                <a:rPr lang="en-US" altLang="zh-CN" smtClean="0">
                  <a:solidFill>
                    <a:schemeClr val="bg1">
                      <a:lumMod val="65000"/>
                    </a:schemeClr>
                  </a:solidFill>
                  <a:latin typeface="Calibri" panose="020F0502020204030204" pitchFamily="34" charset="0"/>
                </a:rPr>
                <a:t>Nội dung các bài học trong chương 03</a:t>
              </a:r>
              <a:endParaRPr lang="en-US" altLang="zh-CN">
                <a:solidFill>
                  <a:schemeClr val="bg1">
                    <a:lumMod val="65000"/>
                  </a:schemeClr>
                </a:solidFill>
                <a:latin typeface="Calibri" panose="020F0502020204030204" pitchFamily="34" charset="0"/>
              </a:endParaRPr>
            </a:p>
          </p:txBody>
        </p:sp>
      </p:grpSp>
      <p:grpSp>
        <p:nvGrpSpPr>
          <p:cNvPr id="8" name="Group 7"/>
          <p:cNvGrpSpPr/>
          <p:nvPr/>
        </p:nvGrpSpPr>
        <p:grpSpPr>
          <a:xfrm>
            <a:off x="6561221" y="3692874"/>
            <a:ext cx="4261350" cy="922982"/>
            <a:chOff x="6561221" y="3692874"/>
            <a:chExt cx="4261350" cy="922982"/>
          </a:xfrm>
        </p:grpSpPr>
        <p:grpSp>
          <p:nvGrpSpPr>
            <p:cNvPr id="18" name="Group 17"/>
            <p:cNvGrpSpPr/>
            <p:nvPr/>
          </p:nvGrpSpPr>
          <p:grpSpPr>
            <a:xfrm>
              <a:off x="6561221" y="3692874"/>
              <a:ext cx="4261350" cy="922982"/>
              <a:chOff x="6407853" y="1828230"/>
              <a:chExt cx="4261350" cy="922982"/>
            </a:xfrm>
          </p:grpSpPr>
          <p:sp>
            <p:nvSpPr>
              <p:cNvPr id="4" name="Rectangle 2"/>
              <p:cNvSpPr/>
              <p:nvPr/>
            </p:nvSpPr>
            <p:spPr>
              <a:xfrm>
                <a:off x="6407853" y="1828346"/>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5" name="Rectangle 3"/>
              <p:cNvSpPr/>
              <p:nvPr/>
            </p:nvSpPr>
            <p:spPr>
              <a:xfrm>
                <a:off x="6660386" y="1828230"/>
                <a:ext cx="829310" cy="922866"/>
              </a:xfrm>
              <a:prstGeom prst="rect">
                <a:avLst/>
              </a:prstGeom>
              <a:solidFill>
                <a:schemeClr val="accent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8" name="矩形 37"/>
              <p:cNvSpPr/>
              <p:nvPr/>
            </p:nvSpPr>
            <p:spPr>
              <a:xfrm>
                <a:off x="7626873" y="1986131"/>
                <a:ext cx="2905153" cy="368049"/>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smtClean="0">
                    <a:latin typeface="Calibri" panose="020F0502020204030204" pitchFamily="34" charset="0"/>
                  </a:rPr>
                  <a:t>BÀI 06. BÀI TẬP ÁP DỤNG</a:t>
                </a:r>
                <a:endParaRPr lang="en-US" altLang="zh-CN" sz="1400">
                  <a:latin typeface="Calibri" panose="020F0502020204030204" pitchFamily="34" charset="0"/>
                </a:endParaRPr>
              </a:p>
            </p:txBody>
          </p:sp>
        </p:grpSp>
        <p:grpSp>
          <p:nvGrpSpPr>
            <p:cNvPr id="26" name="Google Shape;8725;p54"/>
            <p:cNvGrpSpPr/>
            <p:nvPr/>
          </p:nvGrpSpPr>
          <p:grpSpPr>
            <a:xfrm>
              <a:off x="7047177" y="3931749"/>
              <a:ext cx="442984" cy="437097"/>
              <a:chOff x="-6713450" y="2397900"/>
              <a:chExt cx="295375" cy="291450"/>
            </a:xfrm>
            <a:solidFill>
              <a:schemeClr val="bg1"/>
            </a:solidFill>
          </p:grpSpPr>
          <p:sp>
            <p:nvSpPr>
              <p:cNvPr id="31"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32"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3" name="Group 2"/>
          <p:cNvGrpSpPr/>
          <p:nvPr/>
        </p:nvGrpSpPr>
        <p:grpSpPr>
          <a:xfrm>
            <a:off x="1543416" y="3692874"/>
            <a:ext cx="4261352" cy="923519"/>
            <a:chOff x="1543416" y="3692874"/>
            <a:chExt cx="4261352" cy="923519"/>
          </a:xfrm>
        </p:grpSpPr>
        <p:grpSp>
          <p:nvGrpSpPr>
            <p:cNvPr id="47" name="Google Shape;7043;p50"/>
            <p:cNvGrpSpPr/>
            <p:nvPr/>
          </p:nvGrpSpPr>
          <p:grpSpPr>
            <a:xfrm>
              <a:off x="4787810" y="3802832"/>
              <a:ext cx="459815" cy="443579"/>
              <a:chOff x="-32243500" y="2299850"/>
              <a:chExt cx="300900" cy="290275"/>
            </a:xfrm>
            <a:solidFill>
              <a:schemeClr val="bg1"/>
            </a:solidFill>
          </p:grpSpPr>
          <p:sp>
            <p:nvSpPr>
              <p:cNvPr id="48" name="Google Shape;7044;p50"/>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7045;p50"/>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 name="Group 15"/>
            <p:cNvGrpSpPr/>
            <p:nvPr/>
          </p:nvGrpSpPr>
          <p:grpSpPr>
            <a:xfrm>
              <a:off x="1543416" y="3692874"/>
              <a:ext cx="4261352" cy="923519"/>
              <a:chOff x="1543416" y="3324382"/>
              <a:chExt cx="4261352" cy="923519"/>
            </a:xfrm>
          </p:grpSpPr>
          <p:sp>
            <p:nvSpPr>
              <p:cNvPr id="12" name="Rectangle 10"/>
              <p:cNvSpPr/>
              <p:nvPr/>
            </p:nvSpPr>
            <p:spPr>
              <a:xfrm flipH="1">
                <a:off x="1543416" y="3324382"/>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3" name="Rectangle 11"/>
              <p:cNvSpPr/>
              <p:nvPr/>
            </p:nvSpPr>
            <p:spPr>
              <a:xfrm flipH="1">
                <a:off x="4703001" y="3325035"/>
                <a:ext cx="829310" cy="922866"/>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grpSp>
        <p:sp>
          <p:nvSpPr>
            <p:cNvPr id="36" name="矩形 35"/>
            <p:cNvSpPr/>
            <p:nvPr/>
          </p:nvSpPr>
          <p:spPr>
            <a:xfrm>
              <a:off x="1755443" y="3956399"/>
              <a:ext cx="2905153" cy="368049"/>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03. BÀI TẬP ÁP DỤNG</a:t>
              </a:r>
              <a:endParaRPr lang="zh-CN" altLang="en-US" sz="1600" b="1">
                <a:latin typeface="Calibri" panose="020F0502020204030204" pitchFamily="34" charset="0"/>
              </a:endParaRPr>
            </a:p>
          </p:txBody>
        </p:sp>
        <p:grpSp>
          <p:nvGrpSpPr>
            <p:cNvPr id="71" name="Google Shape;8725;p54"/>
            <p:cNvGrpSpPr/>
            <p:nvPr/>
          </p:nvGrpSpPr>
          <p:grpSpPr>
            <a:xfrm>
              <a:off x="4961375" y="3934123"/>
              <a:ext cx="442984" cy="437097"/>
              <a:chOff x="-6713450" y="2397900"/>
              <a:chExt cx="295375" cy="291450"/>
            </a:xfrm>
            <a:solidFill>
              <a:schemeClr val="bg1"/>
            </a:solidFill>
          </p:grpSpPr>
          <p:sp>
            <p:nvSpPr>
              <p:cNvPr id="72" name="Google Shape;8726;p54"/>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8727;p54"/>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endParaRPr sz="2400"/>
              </a:p>
            </p:txBody>
          </p:sp>
        </p:grpSp>
      </p:grpSp>
      <p:grpSp>
        <p:nvGrpSpPr>
          <p:cNvPr id="20" name="Group 19"/>
          <p:cNvGrpSpPr/>
          <p:nvPr/>
        </p:nvGrpSpPr>
        <p:grpSpPr>
          <a:xfrm>
            <a:off x="6561221" y="2241054"/>
            <a:ext cx="4261350" cy="923069"/>
            <a:chOff x="6561221" y="2241054"/>
            <a:chExt cx="4261350" cy="923069"/>
          </a:xfrm>
        </p:grpSpPr>
        <p:sp>
          <p:nvSpPr>
            <p:cNvPr id="61" name="Rectangle 4"/>
            <p:cNvSpPr/>
            <p:nvPr/>
          </p:nvSpPr>
          <p:spPr>
            <a:xfrm>
              <a:off x="6561221" y="2241257"/>
              <a:ext cx="4261350"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2" name="Rectangle 5"/>
            <p:cNvSpPr/>
            <p:nvPr/>
          </p:nvSpPr>
          <p:spPr>
            <a:xfrm>
              <a:off x="6813754" y="2241054"/>
              <a:ext cx="829310" cy="922866"/>
            </a:xfrm>
            <a:prstGeom prst="rect">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63" name="矩形 38"/>
            <p:cNvSpPr/>
            <p:nvPr/>
          </p:nvSpPr>
          <p:spPr>
            <a:xfrm>
              <a:off x="7780241" y="2401850"/>
              <a:ext cx="2905153" cy="66351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04 + 05. GIỚI THIỆU MỘT SÔ HỆ MẬT KHÓA CÔNG KHAI</a:t>
              </a:r>
            </a:p>
          </p:txBody>
        </p:sp>
        <p:grpSp>
          <p:nvGrpSpPr>
            <p:cNvPr id="75" name="Group 74"/>
            <p:cNvGrpSpPr/>
            <p:nvPr/>
          </p:nvGrpSpPr>
          <p:grpSpPr>
            <a:xfrm>
              <a:off x="6914782" y="2411568"/>
              <a:ext cx="459815" cy="443579"/>
              <a:chOff x="4900879" y="2411568"/>
              <a:chExt cx="459815" cy="443579"/>
            </a:xfrm>
          </p:grpSpPr>
          <p:sp>
            <p:nvSpPr>
              <p:cNvPr id="76"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77"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nvGrpSpPr>
            <p:cNvPr id="2" name="Group 1"/>
            <p:cNvGrpSpPr/>
            <p:nvPr/>
          </p:nvGrpSpPr>
          <p:grpSpPr>
            <a:xfrm>
              <a:off x="7111818" y="2493456"/>
              <a:ext cx="376244" cy="443579"/>
              <a:chOff x="4900879" y="2411568"/>
              <a:chExt cx="459815" cy="443579"/>
            </a:xfrm>
          </p:grpSpPr>
          <p:sp>
            <p:nvSpPr>
              <p:cNvPr id="42" name="Google Shape;7044;p50"/>
              <p:cNvSpPr/>
              <p:nvPr/>
            </p:nvSpPr>
            <p:spPr>
              <a:xfrm>
                <a:off x="4900879" y="2411568"/>
                <a:ext cx="459815" cy="443579"/>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sp>
            <p:nvSpPr>
              <p:cNvPr id="43" name="Google Shape;7045;p50"/>
              <p:cNvSpPr/>
              <p:nvPr/>
            </p:nvSpPr>
            <p:spPr>
              <a:xfrm>
                <a:off x="5199361" y="2477163"/>
                <a:ext cx="85499" cy="77973"/>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bg1"/>
              </a:solidFill>
              <a:ln>
                <a:noFill/>
              </a:ln>
            </p:spPr>
            <p:txBody>
              <a:bodyPr spcFirstLastPara="1" wrap="square" lIns="121900" tIns="121900" rIns="121900" bIns="121900" anchor="ctr" anchorCtr="0">
                <a:noAutofit/>
              </a:bodyPr>
              <a:lstStyle/>
              <a:p>
                <a:endParaRPr sz="2400"/>
              </a:p>
            </p:txBody>
          </p:sp>
        </p:grpSp>
      </p:grpSp>
      <p:grpSp>
        <p:nvGrpSpPr>
          <p:cNvPr id="21" name="Group 20"/>
          <p:cNvGrpSpPr/>
          <p:nvPr/>
        </p:nvGrpSpPr>
        <p:grpSpPr>
          <a:xfrm>
            <a:off x="1193369" y="2196722"/>
            <a:ext cx="4591475" cy="922982"/>
            <a:chOff x="1193369" y="2196722"/>
            <a:chExt cx="4591475" cy="922982"/>
          </a:xfrm>
        </p:grpSpPr>
        <p:sp>
          <p:nvSpPr>
            <p:cNvPr id="10" name="Rectangle 8"/>
            <p:cNvSpPr/>
            <p:nvPr/>
          </p:nvSpPr>
          <p:spPr>
            <a:xfrm flipH="1">
              <a:off x="1523492" y="2196838"/>
              <a:ext cx="4261352" cy="922866"/>
            </a:xfrm>
            <a:prstGeom prst="rect">
              <a:avLst/>
            </a:prstGeom>
            <a:solidFill>
              <a:schemeClr val="bg1">
                <a:lumMod val="95000"/>
                <a:alpha val="40000"/>
              </a:schemeClr>
            </a:solid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11" name="Rectangle 9"/>
            <p:cNvSpPr/>
            <p:nvPr/>
          </p:nvSpPr>
          <p:spPr>
            <a:xfrm flipH="1">
              <a:off x="4703001" y="2196722"/>
              <a:ext cx="829310" cy="922866"/>
            </a:xfrm>
            <a:prstGeom prst="rect">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a:latin typeface="Calibri" panose="020F0502020204030204" pitchFamily="34" charset="0"/>
              </a:endParaRPr>
            </a:p>
          </p:txBody>
        </p:sp>
        <p:sp>
          <p:nvSpPr>
            <p:cNvPr id="35" name="矩形 34"/>
            <p:cNvSpPr/>
            <p:nvPr/>
          </p:nvSpPr>
          <p:spPr>
            <a:xfrm>
              <a:off x="1193369" y="2354623"/>
              <a:ext cx="3377387" cy="683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a:latin typeface="Calibri" panose="020F0502020204030204" pitchFamily="34" charset="0"/>
                </a:rPr>
                <a:t>BÀI </a:t>
              </a:r>
              <a:r>
                <a:rPr lang="en-US" altLang="zh-CN" sz="1600" b="1" smtClean="0">
                  <a:latin typeface="Calibri" panose="020F0502020204030204" pitchFamily="34" charset="0"/>
                </a:rPr>
                <a:t>01 + 02. BỔ TÚC CƠ SỞ TOÁN HỌC CỦA LÍ THUYẾT MÃ</a:t>
              </a:r>
              <a:endParaRPr lang="zh-CN" altLang="en-US" sz="1600" b="1">
                <a:latin typeface="Calibri" panose="020F0502020204030204" pitchFamily="34" charset="0"/>
              </a:endParaRPr>
            </a:p>
          </p:txBody>
        </p:sp>
        <p:sp>
          <p:nvSpPr>
            <p:cNvPr id="79" name="Google Shape;6778;p49"/>
            <p:cNvSpPr/>
            <p:nvPr/>
          </p:nvSpPr>
          <p:spPr>
            <a:xfrm>
              <a:off x="4886016" y="2451086"/>
              <a:ext cx="458483" cy="417501"/>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bg1">
                <a:lumMod val="95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45265391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rctx="PPT">
                                        <p:cTn id="9" dur="indefinite"/>
                                        <p:tgtEl>
                                          <p:spTgt spid="21"/>
                                        </p:tgtEl>
                                        <p:attrNameLst>
                                          <p:attrName>style.opacity</p:attrName>
                                        </p:attrNameLst>
                                      </p:cBhvr>
                                      <p:to>
                                        <p:strVal val="0.5"/>
                                      </p:to>
                                    </p:set>
                                    <p:animEffect filter="image" prLst="opacity: 0.5">
                                      <p:cBhvr rctx="IE">
                                        <p:cTn id="10" dur="indefinite"/>
                                        <p:tgtEl>
                                          <p:spTgt spid="21"/>
                                        </p:tgtEl>
                                      </p:cBhvr>
                                    </p:animEffect>
                                  </p:childTnLst>
                                </p:cTn>
                              </p:par>
                              <p:par>
                                <p:cTn id="11" presetID="9" presetClass="emph" presetSubtype="0" nodeType="withEffect">
                                  <p:stCondLst>
                                    <p:cond delay="0"/>
                                  </p:stCondLst>
                                  <p:childTnLst>
                                    <p:set>
                                      <p:cBhvr rctx="PPT">
                                        <p:cTn id="12" dur="indefinite"/>
                                        <p:tgtEl>
                                          <p:spTgt spid="3"/>
                                        </p:tgtEl>
                                        <p:attrNameLst>
                                          <p:attrName>style.opacity</p:attrName>
                                        </p:attrNameLst>
                                      </p:cBhvr>
                                      <p:to>
                                        <p:strVal val="0.5"/>
                                      </p:to>
                                    </p:set>
                                    <p:animEffect filter="image" prLst="opacity: 0.5">
                                      <p:cBhvr rctx="IE">
                                        <p:cTn id="13"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r>
              <a:rPr lang="en-US" b="0" smtClean="0"/>
              <a:t>Sự khác biệt hệ mật KBM so với KCK?</a:t>
            </a:r>
          </a:p>
          <a:p>
            <a:r>
              <a:rPr lang="en-US" b="0" smtClean="0"/>
              <a:t>KCK giải quyết được những vấn đề nào mà KBM không làm được?</a:t>
            </a:r>
          </a:p>
          <a:p>
            <a:r>
              <a:rPr lang="en-US" b="0" smtClean="0"/>
              <a:t>Phân tích đánh giá độ an toàn của các hệ mật KCK theo lớp các bài toán như phân tích thừa số, logarit rời rạc, bài toán xếp ba lô?</a:t>
            </a:r>
          </a:p>
          <a:p>
            <a:r>
              <a:rPr lang="en-US" b="0" smtClean="0"/>
              <a:t>Các hệ mật KCK: RSA, Rabin, ElGamal, Merkle – Hellman?</a:t>
            </a:r>
          </a:p>
          <a:p>
            <a:endParaRPr lang="en-US"/>
          </a:p>
        </p:txBody>
      </p:sp>
      <p:sp>
        <p:nvSpPr>
          <p:cNvPr id="3" name="Title 2"/>
          <p:cNvSpPr>
            <a:spLocks noGrp="1"/>
          </p:cNvSpPr>
          <p:nvPr>
            <p:ph type="title"/>
          </p:nvPr>
        </p:nvSpPr>
        <p:spPr>
          <a:xfrm>
            <a:off x="1092035" y="93839"/>
            <a:ext cx="11016586" cy="711205"/>
          </a:xfrm>
          <a:prstGeom prst="rect">
            <a:avLst/>
          </a:prstGeom>
        </p:spPr>
        <p:txBody>
          <a:bodyPr/>
          <a:lstStyle/>
          <a:p>
            <a:r>
              <a:rPr lang="en-US" smtClean="0"/>
              <a:t>Bài 04. Giới thiệu một số hệ mật KCK</a:t>
            </a:r>
            <a:endParaRPr lang="en-US"/>
          </a:p>
        </p:txBody>
      </p:sp>
      <p:sp>
        <p:nvSpPr>
          <p:cNvPr id="4" name="文本框 29"/>
          <p:cNvSpPr txBox="1"/>
          <p:nvPr/>
        </p:nvSpPr>
        <p:spPr>
          <a:xfrm>
            <a:off x="1182231" y="596079"/>
            <a:ext cx="5061857" cy="369332"/>
          </a:xfrm>
          <a:prstGeom prst="rect">
            <a:avLst/>
          </a:prstGeom>
          <a:noFill/>
        </p:spPr>
        <p:txBody>
          <a:bodyPr wrap="square" rtlCol="0">
            <a:spAutoFit/>
            <a:scene3d>
              <a:camera prst="orthographicFront"/>
              <a:lightRig rig="threePt" dir="t"/>
            </a:scene3d>
            <a:sp3d contourW="12700"/>
          </a:bodyPr>
          <a:lstStyle/>
          <a:p>
            <a:r>
              <a:rPr lang="en-US" altLang="zh-CN" smtClean="0">
                <a:solidFill>
                  <a:schemeClr val="bg1">
                    <a:lumMod val="65000"/>
                  </a:schemeClr>
                </a:solidFill>
                <a:latin typeface="Calibri" panose="020F0502020204030204" pitchFamily="34" charset="0"/>
              </a:rPr>
              <a:t>Mục tiêu bài học, SV trả lời được các câu hỏi </a:t>
            </a:r>
            <a:endParaRPr lang="en-US" altLang="zh-CN">
              <a:solidFill>
                <a:schemeClr val="bg1">
                  <a:lumMod val="65000"/>
                </a:schemeClr>
              </a:solidFill>
              <a:latin typeface="Calibri" panose="020F0502020204030204" pitchFamily="34" charset="0"/>
            </a:endParaRPr>
          </a:p>
        </p:txBody>
      </p:sp>
    </p:spTree>
    <p:extLst>
      <p:ext uri="{BB962C8B-B14F-4D97-AF65-F5344CB8AC3E}">
        <p14:creationId xmlns:p14="http://schemas.microsoft.com/office/powerpoint/2010/main" val="28493064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93914" y="1086667"/>
            <a:ext cx="11593286" cy="5351078"/>
          </a:xfrm>
        </p:spPr>
        <p:txBody>
          <a:bodyPr/>
          <a:lstStyle/>
          <a:p>
            <a:r>
              <a:rPr lang="en-US" b="1" smtClean="0"/>
              <a:t>Giới thiệu:</a:t>
            </a:r>
          </a:p>
          <a:p>
            <a:pPr lvl="1" algn="just">
              <a:defRPr/>
            </a:pPr>
            <a:r>
              <a:rPr lang="en-US"/>
              <a:t>Trong hệ mật khóa đối xứng thì khóa phải được chia sẻ giữa hai bên trên một kênh an toàn trước khi gửi một bản mã bất kì. Trên thực tế điều này rất khó đảm bảo.</a:t>
            </a:r>
          </a:p>
          <a:p>
            <a:pPr lvl="1" algn="just">
              <a:defRPr/>
            </a:pPr>
            <a:r>
              <a:rPr lang="en-US"/>
              <a:t>Ý tưởng về một hệ mật khoá công khai được Diffie và Hellman đưa ra vào năm 1976 </a:t>
            </a:r>
          </a:p>
          <a:p>
            <a:pPr lvl="1" algn="just">
              <a:defRPr/>
            </a:pPr>
            <a:r>
              <a:rPr lang="en-US"/>
              <a:t>Rivesrt, Shamir và Adleman hiện thực hóa ý tưởng trên vào năm 1977, họ đã tạo nên hệ mật nổi tiếng RSA…</a:t>
            </a:r>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428224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342900" indent="-342900">
              <a:spcBef>
                <a:spcPct val="20000"/>
              </a:spcBef>
              <a:buFont typeface="Times New Roman" pitchFamily="18" charset="0"/>
              <a:buChar char="■"/>
              <a:defRPr/>
            </a:pPr>
            <a:r>
              <a:rPr lang="en-US" b="1" smtClean="0">
                <a:solidFill>
                  <a:schemeClr val="tx1"/>
                </a:solidFill>
              </a:rPr>
              <a:t>Định </a:t>
            </a:r>
            <a:r>
              <a:rPr lang="en-US" b="1">
                <a:solidFill>
                  <a:schemeClr val="tx1"/>
                </a:solidFill>
              </a:rPr>
              <a:t>nghĩa nhóm </a:t>
            </a:r>
            <a:r>
              <a:rPr lang="en-US" b="1" smtClean="0">
                <a:solidFill>
                  <a:schemeClr val="tx1"/>
                </a:solidFill>
              </a:rPr>
              <a:t>xyclic</a:t>
            </a:r>
            <a:r>
              <a:rPr lang="en-US"/>
              <a:t>:</a:t>
            </a:r>
            <a:endParaRPr lang="en-US">
              <a:solidFill>
                <a:schemeClr val="tx1"/>
              </a:solidFill>
            </a:endParaRPr>
          </a:p>
          <a:p>
            <a:pPr marL="742950" lvl="1" indent="-285750" algn="just">
              <a:spcBef>
                <a:spcPct val="20000"/>
              </a:spcBef>
              <a:buFont typeface="Arial" pitchFamily="34" charset="0"/>
              <a:buChar char="□"/>
              <a:defRPr/>
            </a:pPr>
            <a:r>
              <a:rPr lang="en-US">
                <a:solidFill>
                  <a:schemeClr val="tx1"/>
                </a:solidFill>
              </a:rPr>
              <a:t>G được gọi là </a:t>
            </a:r>
            <a:r>
              <a:rPr lang="en-US">
                <a:solidFill>
                  <a:srgbClr val="FF0000"/>
                </a:solidFill>
                <a:effectLst>
                  <a:outerShdw blurRad="38100" dist="38100" dir="2700000" algn="tl">
                    <a:srgbClr val="C0C0C0"/>
                  </a:outerShdw>
                </a:effectLst>
              </a:rPr>
              <a:t>nhóm xyclic</a:t>
            </a:r>
            <a:r>
              <a:rPr lang="en-US">
                <a:solidFill>
                  <a:schemeClr val="tx1"/>
                </a:solidFill>
              </a:rPr>
              <a:t> nếu nó chứa một phần tử a sao cho </a:t>
            </a:r>
            <a:r>
              <a:rPr lang="en-US" smtClean="0">
                <a:solidFill>
                  <a:schemeClr val="tx1"/>
                </a:solidFill>
              </a:rPr>
              <a:t>mọi </a:t>
            </a:r>
            <a:r>
              <a:rPr lang="en-US">
                <a:solidFill>
                  <a:schemeClr val="tx1"/>
                </a:solidFill>
              </a:rPr>
              <a:t>phần tử của G đều là lũy thừa nguyên nào đó của a</a:t>
            </a:r>
          </a:p>
          <a:p>
            <a:pPr marL="742950" lvl="1" indent="-285750" algn="just">
              <a:spcBef>
                <a:spcPct val="20000"/>
              </a:spcBef>
              <a:buFont typeface="Arial" pitchFamily="34" charset="0"/>
              <a:buChar char="□"/>
              <a:defRPr/>
            </a:pPr>
            <a:r>
              <a:rPr lang="en-US">
                <a:solidFill>
                  <a:schemeClr val="tx1"/>
                </a:solidFill>
              </a:rPr>
              <a:t>a được gọi là </a:t>
            </a:r>
            <a:r>
              <a:rPr lang="en-US">
                <a:solidFill>
                  <a:srgbClr val="FF0000"/>
                </a:solidFill>
                <a:effectLst>
                  <a:outerShdw blurRad="38100" dist="38100" dir="2700000" algn="tl">
                    <a:srgbClr val="C0C0C0"/>
                  </a:outerShdw>
                </a:effectLst>
              </a:rPr>
              <a:t>phần tử sinh</a:t>
            </a:r>
            <a:r>
              <a:rPr lang="en-US">
                <a:solidFill>
                  <a:schemeClr val="tx1"/>
                </a:solidFill>
              </a:rPr>
              <a:t> (hay phần tử nguyên thuỷ của nhóm G)</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1323319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Hệ mật RSA:</a:t>
            </a:r>
            <a:r>
              <a:rPr lang="en-US" b="1" i="1"/>
              <a:t> </a:t>
            </a:r>
          </a:p>
          <a:p>
            <a:pPr lvl="1">
              <a:defRPr/>
            </a:pPr>
            <a:r>
              <a:rPr lang="en-US"/>
              <a:t>Độ </a:t>
            </a:r>
            <a:r>
              <a:rPr lang="en-US" smtClean="0"/>
              <a:t>an toàn của </a:t>
            </a:r>
            <a:r>
              <a:rPr lang="en-US"/>
              <a:t>hệ RSA dựa trên độ khó của việc phân tích ra thừa số nguyên lớn </a:t>
            </a:r>
          </a:p>
          <a:p>
            <a:pPr>
              <a:defRPr/>
            </a:pPr>
            <a:r>
              <a:rPr lang="en-US" b="1"/>
              <a:t>Hệ mật xếp ba lô Merkle - Hellman:</a:t>
            </a:r>
          </a:p>
          <a:p>
            <a:pPr lvl="1">
              <a:defRPr/>
            </a:pPr>
            <a:r>
              <a:rPr lang="en-US"/>
              <a:t>Hệ này và các hệ liên quan dựa trên tính khó giải của bài toán tổng các tập con (bài toán này là bài toán NP đầy đủ).</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805408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1"/>
              <a:t>Hệ mật ElGamal:</a:t>
            </a:r>
          </a:p>
          <a:p>
            <a:pPr lvl="1">
              <a:defRPr/>
            </a:pPr>
            <a:r>
              <a:rPr lang="en-US"/>
              <a:t>Hệ mật ElGamal dựa trên tính khó giải của bài toán logarithm rời rạc trên các trường hữu hạn</a:t>
            </a:r>
          </a:p>
          <a:p>
            <a:pPr>
              <a:defRPr/>
            </a:pPr>
            <a:r>
              <a:rPr lang="en-US" b="1"/>
              <a:t>Hệ mật trên các đường cong Elliptic:</a:t>
            </a:r>
          </a:p>
          <a:p>
            <a:pPr lvl="1">
              <a:defRPr/>
            </a:pPr>
            <a:r>
              <a:rPr lang="en-US"/>
              <a:t>Các hệ mật này là biến </a:t>
            </a:r>
            <a:r>
              <a:rPr lang="en-US" smtClean="0"/>
              <a:t>thể </a:t>
            </a:r>
            <a:r>
              <a:rPr lang="en-US"/>
              <a:t>của các hệ mật khác (chẳng hạn như hệ mật ElGamal), chúng làm việc trên các đường cong Elliptic chứ không phải là trên các trường hữu hạn. Hệ mật này đảm bảo độ mật với số khoá nhỏ hơn các hệ mật khoá công khai khác.</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21007127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86667"/>
            <a:ext cx="11577782" cy="5351078"/>
          </a:xfrm>
        </p:spPr>
        <p:txBody>
          <a:bodyPr/>
          <a:lstStyle/>
          <a:p>
            <a:pPr>
              <a:defRPr/>
            </a:pPr>
            <a:r>
              <a:rPr lang="en-US" b="0"/>
              <a:t>Một chú ý quan trọng là một hệ mật khoá công khai không bao giờ có thể đảm bảo được độ mật tuyệt đối (an toàn vô điều kiện). </a:t>
            </a:r>
          </a:p>
          <a:p>
            <a:pPr>
              <a:defRPr/>
            </a:pPr>
            <a:r>
              <a:rPr lang="en-US" b="0"/>
              <a:t>Ta chỉ nghiên cứu độ mật về mặt tính toán của các hệ mật này</a:t>
            </a: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7452797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74807" y="1086667"/>
            <a:ext cx="11074400" cy="5351078"/>
          </a:xfrm>
        </p:spPr>
        <p:txBody>
          <a:bodyPr/>
          <a:lstStyle/>
          <a:p>
            <a:r>
              <a:rPr lang="en-US" b="1">
                <a:solidFill>
                  <a:schemeClr val="tx1"/>
                </a:solidFill>
              </a:rPr>
              <a:t>Một số khái niệm trong hệ mật KCK</a:t>
            </a:r>
            <a:r>
              <a:rPr lang="en-US" b="1" smtClean="0">
                <a:solidFill>
                  <a:schemeClr val="tx1"/>
                </a:solidFill>
              </a:rPr>
              <a:t>:</a:t>
            </a:r>
          </a:p>
          <a:p>
            <a:pPr lvl="1"/>
            <a:r>
              <a:rPr lang="en-US" b="1" smtClean="0">
                <a:solidFill>
                  <a:schemeClr val="tx1"/>
                </a:solidFill>
              </a:rPr>
              <a:t>Hàm một chiều:</a:t>
            </a:r>
          </a:p>
          <a:p>
            <a:pPr lvl="2"/>
            <a:r>
              <a:rPr lang="en-US" b="1" smtClean="0">
                <a:solidFill>
                  <a:schemeClr val="tx1"/>
                </a:solidFill>
              </a:rPr>
              <a:t>Ví dụ: </a:t>
            </a:r>
            <a:r>
              <a:rPr lang="en-US" smtClean="0">
                <a:solidFill>
                  <a:schemeClr val="tx1"/>
                </a:solidFill>
              </a:rPr>
              <a:t>trộn sơn</a:t>
            </a:r>
            <a:endParaRPr lang="en-US">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solidFill>
                  <a:schemeClr val="tx1"/>
                </a:solidFill>
              </a:rPr>
              <a:t> Giới </a:t>
            </a:r>
            <a:r>
              <a:rPr lang="en-US">
                <a:solidFill>
                  <a:schemeClr val="tx1"/>
                </a:solidFill>
              </a:rPr>
              <a:t>thiệu một số hệ mật KCK</a:t>
            </a:r>
          </a:p>
        </p:txBody>
      </p:sp>
      <p:graphicFrame>
        <p:nvGraphicFramePr>
          <p:cNvPr id="4" name="Object 3"/>
          <p:cNvGraphicFramePr>
            <a:graphicFrameLocks noChangeAspect="1"/>
          </p:cNvGraphicFramePr>
          <p:nvPr>
            <p:extLst>
              <p:ext uri="{D42A27DB-BD31-4B8C-83A1-F6EECF244321}">
                <p14:modId xmlns:p14="http://schemas.microsoft.com/office/powerpoint/2010/main" val="2397971909"/>
              </p:ext>
            </p:extLst>
          </p:nvPr>
        </p:nvGraphicFramePr>
        <p:xfrm>
          <a:off x="5232357" y="2208645"/>
          <a:ext cx="2768600" cy="4229100"/>
        </p:xfrm>
        <a:graphic>
          <a:graphicData uri="http://schemas.openxmlformats.org/presentationml/2006/ole">
            <mc:AlternateContent xmlns:mc="http://schemas.openxmlformats.org/markup-compatibility/2006">
              <mc:Choice xmlns:v="urn:schemas-microsoft-com:vml" Requires="v">
                <p:oleObj spid="_x0000_s5204" name="Bitmap Image" r:id="rId4" imgW="2768760" imgH="4229280" progId="Paint.Picture">
                  <p:embed/>
                </p:oleObj>
              </mc:Choice>
              <mc:Fallback>
                <p:oleObj name="Bitmap Image" r:id="rId4" imgW="2768760" imgH="4229280" progId="Paint.Picture">
                  <p:embed/>
                  <p:pic>
                    <p:nvPicPr>
                      <p:cNvPr id="0" name=""/>
                      <p:cNvPicPr/>
                      <p:nvPr/>
                    </p:nvPicPr>
                    <p:blipFill>
                      <a:blip r:embed="rId5"/>
                      <a:stretch>
                        <a:fillRect/>
                      </a:stretch>
                    </p:blipFill>
                    <p:spPr>
                      <a:xfrm>
                        <a:off x="5232357" y="2208645"/>
                        <a:ext cx="2768600" cy="4229100"/>
                      </a:xfrm>
                      <a:prstGeom prst="rect">
                        <a:avLst/>
                      </a:prstGeom>
                    </p:spPr>
                  </p:pic>
                </p:oleObj>
              </mc:Fallback>
            </mc:AlternateContent>
          </a:graphicData>
        </a:graphic>
      </p:graphicFrame>
      <p:sp>
        <p:nvSpPr>
          <p:cNvPr id="5" name="Oval 4"/>
          <p:cNvSpPr/>
          <p:nvPr/>
        </p:nvSpPr>
        <p:spPr>
          <a:xfrm>
            <a:off x="4946573" y="2005070"/>
            <a:ext cx="3437263" cy="13330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66"/>
          <p:cNvSpPr>
            <a:spLocks/>
          </p:cNvSpPr>
          <p:nvPr/>
        </p:nvSpPr>
        <p:spPr bwMode="auto">
          <a:xfrm>
            <a:off x="9068455" y="1470515"/>
            <a:ext cx="1796132" cy="738130"/>
          </a:xfrm>
          <a:prstGeom prst="accentCallout2">
            <a:avLst>
              <a:gd name="adj1" fmla="val 50958"/>
              <a:gd name="adj2" fmla="val -708"/>
              <a:gd name="adj3" fmla="val 73869"/>
              <a:gd name="adj4" fmla="val -38089"/>
              <a:gd name="adj5" fmla="val 109220"/>
              <a:gd name="adj6" fmla="val -55237"/>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Trộn 3 loại sơn</a:t>
            </a:r>
            <a:endParaRPr lang="en-US" sz="2600">
              <a:latin typeface="Calibri" panose="020F0502020204030204" pitchFamily="34" charset="0"/>
              <a:cs typeface="Calibri" panose="020F0502020204030204" pitchFamily="34" charset="0"/>
            </a:endParaRPr>
          </a:p>
        </p:txBody>
      </p:sp>
      <p:sp>
        <p:nvSpPr>
          <p:cNvPr id="7" name="Down Arrow 6"/>
          <p:cNvSpPr/>
          <p:nvPr/>
        </p:nvSpPr>
        <p:spPr>
          <a:xfrm>
            <a:off x="8000957" y="3143810"/>
            <a:ext cx="1582685" cy="2225407"/>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solidFill>
                  <a:schemeClr val="bg1"/>
                </a:solidFill>
                <a:latin typeface="Calibri" panose="020F0502020204030204" pitchFamily="34" charset="0"/>
                <a:cs typeface="Calibri" panose="020F0502020204030204" pitchFamily="34" charset="0"/>
              </a:rPr>
              <a:t>Hàm 1 chiều</a:t>
            </a:r>
            <a:endParaRPr lang="en-US" sz="2000" b="1">
              <a:solidFill>
                <a:schemeClr val="bg1"/>
              </a:solidFill>
              <a:latin typeface="Calibri" panose="020F0502020204030204" pitchFamily="34" charset="0"/>
              <a:cs typeface="Calibri" panose="020F0502020204030204" pitchFamily="34" charset="0"/>
            </a:endParaRPr>
          </a:p>
        </p:txBody>
      </p:sp>
      <p:sp>
        <p:nvSpPr>
          <p:cNvPr id="8" name="Oval 7"/>
          <p:cNvSpPr/>
          <p:nvPr/>
        </p:nvSpPr>
        <p:spPr>
          <a:xfrm>
            <a:off x="4946573" y="4638489"/>
            <a:ext cx="3437263" cy="13330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utoShape 66"/>
          <p:cNvSpPr>
            <a:spLocks/>
          </p:cNvSpPr>
          <p:nvPr/>
        </p:nvSpPr>
        <p:spPr bwMode="auto">
          <a:xfrm>
            <a:off x="1250066" y="4807266"/>
            <a:ext cx="2597991" cy="738130"/>
          </a:xfrm>
          <a:prstGeom prst="accentCallout2">
            <a:avLst>
              <a:gd name="adj1" fmla="val 31167"/>
              <a:gd name="adj2" fmla="val 105046"/>
              <a:gd name="adj3" fmla="val 42228"/>
              <a:gd name="adj4" fmla="val 130251"/>
              <a:gd name="adj5" fmla="val 60508"/>
              <a:gd name="adj6" fmla="val 139755"/>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Hỗn hợp sơn thu được sau khi trộn</a:t>
            </a:r>
            <a:endParaRPr lang="en-US" sz="2600">
              <a:latin typeface="Calibri" panose="020F0502020204030204" pitchFamily="34" charset="0"/>
              <a:cs typeface="Calibri" panose="020F0502020204030204" pitchFamily="34" charset="0"/>
            </a:endParaRPr>
          </a:p>
        </p:txBody>
      </p:sp>
      <p:sp>
        <p:nvSpPr>
          <p:cNvPr id="11" name="Up Arrow 10"/>
          <p:cNvSpPr/>
          <p:nvPr/>
        </p:nvSpPr>
        <p:spPr>
          <a:xfrm>
            <a:off x="8220702" y="2997189"/>
            <a:ext cx="1143194" cy="2605426"/>
          </a:xfrm>
          <a:prstGeom prst="upArrow">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7812911" y="3553070"/>
            <a:ext cx="2153610" cy="1447193"/>
            <a:chOff x="7812911" y="3553070"/>
            <a:chExt cx="2153610" cy="1447193"/>
          </a:xfrm>
        </p:grpSpPr>
        <p:cxnSp>
          <p:nvCxnSpPr>
            <p:cNvPr id="13" name="Straight Connector 12"/>
            <p:cNvCxnSpPr/>
            <p:nvPr/>
          </p:nvCxnSpPr>
          <p:spPr>
            <a:xfrm>
              <a:off x="7812911" y="3611301"/>
              <a:ext cx="2153610" cy="138896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081753" y="3553070"/>
              <a:ext cx="1873170" cy="1241153"/>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7" name="AutoShape 66"/>
          <p:cNvSpPr>
            <a:spLocks/>
          </p:cNvSpPr>
          <p:nvPr/>
        </p:nvSpPr>
        <p:spPr bwMode="auto">
          <a:xfrm>
            <a:off x="9363896" y="1711933"/>
            <a:ext cx="2185310" cy="738130"/>
          </a:xfrm>
          <a:prstGeom prst="accentCallout2">
            <a:avLst>
              <a:gd name="adj1" fmla="val 50958"/>
              <a:gd name="adj2" fmla="val -708"/>
              <a:gd name="adj3" fmla="val 73869"/>
              <a:gd name="adj4" fmla="val -38089"/>
              <a:gd name="adj5" fmla="val 107652"/>
              <a:gd name="adj6" fmla="val -44644"/>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Tách lại 3 loại sơn ban đầu?</a:t>
            </a:r>
            <a:endParaRPr lang="en-US" sz="2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0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trips(down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1" nodeType="click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3" presetClass="exit" presetSubtype="10" fill="hold" grpId="2" nodeType="withEffect">
                                  <p:stCondLst>
                                    <p:cond delay="0"/>
                                  </p:stCondLst>
                                  <p:childTnLst>
                                    <p:animEffect transition="out" filter="blinds(horizontal)">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2"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3" presetClass="exit" presetSubtype="10" fill="hold" grpId="1" nodeType="withEffect">
                                  <p:stCondLst>
                                    <p:cond delay="0"/>
                                  </p:stCondLst>
                                  <p:childTnLst>
                                    <p:animEffect transition="out" filter="blinds(horizontal)">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7" grpId="0" animBg="1"/>
      <p:bldP spid="7" grpId="1" animBg="1"/>
      <p:bldP spid="8" grpId="0" animBg="1"/>
      <p:bldP spid="10" grpId="0" animBg="1"/>
      <p:bldP spid="11" grpId="0" animBg="1"/>
      <p:bldP spid="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6571" y="1086667"/>
            <a:ext cx="11495315" cy="5351078"/>
          </a:xfrm>
        </p:spPr>
        <p:txBody>
          <a:bodyPr/>
          <a:lstStyle/>
          <a:p>
            <a:pPr algn="just">
              <a:defRPr/>
            </a:pPr>
            <a:r>
              <a:rPr lang="en-US" b="1">
                <a:solidFill>
                  <a:schemeClr val="tx1"/>
                </a:solidFill>
              </a:rPr>
              <a:t>Một số khái niệm trong hệ mật KCK:</a:t>
            </a:r>
          </a:p>
          <a:p>
            <a:pPr lvl="1" algn="just">
              <a:spcBef>
                <a:spcPts val="0"/>
              </a:spcBef>
              <a:defRPr/>
            </a:pPr>
            <a:r>
              <a:rPr lang="en-US" b="1">
                <a:solidFill>
                  <a:schemeClr val="tx1"/>
                </a:solidFill>
              </a:rPr>
              <a:t>Đặc tính một chiều:</a:t>
            </a:r>
            <a:r>
              <a:rPr lang="en-US">
                <a:solidFill>
                  <a:schemeClr val="tx1"/>
                </a:solidFill>
              </a:rPr>
              <a:t> Hàm mã khoá công khai e</a:t>
            </a:r>
            <a:r>
              <a:rPr lang="en-US" baseline="-25000">
                <a:solidFill>
                  <a:schemeClr val="tx1"/>
                </a:solidFill>
              </a:rPr>
              <a:t>k </a:t>
            </a:r>
            <a:r>
              <a:rPr lang="en-US">
                <a:solidFill>
                  <a:schemeClr val="tx1"/>
                </a:solidFill>
              </a:rPr>
              <a:t>của Bob phải là một hàm dễ tính toán. Song việc tìm hàm ngược (hàm giải mã)  rất khó khăn (đối với bất kỳ ai không phải là Bob)</a:t>
            </a:r>
          </a:p>
          <a:p>
            <a:pPr lvl="2" algn="just">
              <a:spcBef>
                <a:spcPts val="0"/>
              </a:spcBef>
              <a:defRPr/>
            </a:pPr>
            <a:r>
              <a:rPr lang="en-US" sz="2600" b="1">
                <a:solidFill>
                  <a:schemeClr val="tx1"/>
                </a:solidFill>
              </a:rPr>
              <a:t>Ví dụ: </a:t>
            </a:r>
          </a:p>
          <a:p>
            <a:pPr lvl="3" algn="just">
              <a:spcBef>
                <a:spcPts val="0"/>
              </a:spcBef>
              <a:defRPr/>
            </a:pPr>
            <a:r>
              <a:rPr lang="en-US" sz="2200">
                <a:solidFill>
                  <a:schemeClr val="tx1"/>
                </a:solidFill>
              </a:rPr>
              <a:t>Giả sử n = p.q, trong đó p, q là các số nguyên tố lớn, giả sử b là một số nguyên dương. </a:t>
            </a:r>
          </a:p>
          <a:p>
            <a:pPr lvl="3" algn="just">
              <a:spcBef>
                <a:spcPts val="0"/>
              </a:spcBef>
              <a:defRPr/>
            </a:pPr>
            <a:r>
              <a:rPr lang="en-US" sz="2200">
                <a:solidFill>
                  <a:schemeClr val="tx1"/>
                </a:solidFill>
              </a:rPr>
              <a:t>Khi đó hàm f(x) = x</a:t>
            </a:r>
            <a:r>
              <a:rPr lang="en-US" sz="2200" baseline="30000">
                <a:solidFill>
                  <a:schemeClr val="tx1"/>
                </a:solidFill>
              </a:rPr>
              <a:t>b</a:t>
            </a:r>
            <a:r>
              <a:rPr lang="en-US" sz="2200">
                <a:solidFill>
                  <a:schemeClr val="tx1"/>
                </a:solidFill>
              </a:rPr>
              <a:t> mod n là một hàm một chiều.</a:t>
            </a:r>
          </a:p>
          <a:p>
            <a:pPr lvl="1" algn="just">
              <a:spcBef>
                <a:spcPts val="0"/>
              </a:spcBef>
              <a:defRPr/>
            </a:pPr>
            <a:r>
              <a:rPr lang="en-US" b="1">
                <a:solidFill>
                  <a:schemeClr val="tx1"/>
                </a:solidFill>
              </a:rPr>
              <a:t>Hàm cửa sập một chiều:</a:t>
            </a:r>
            <a:r>
              <a:rPr lang="en-US">
                <a:solidFill>
                  <a:schemeClr val="tx1"/>
                </a:solidFill>
              </a:rPr>
              <a:t> thông tin bí mật cho phép Bob dễ dàng tìm hàm của e</a:t>
            </a:r>
            <a:r>
              <a:rPr lang="en-US" baseline="-25000">
                <a:solidFill>
                  <a:schemeClr val="tx1"/>
                </a:solidFill>
              </a:rPr>
              <a:t>k</a:t>
            </a:r>
            <a:r>
              <a:rPr lang="en-US">
                <a:solidFill>
                  <a:schemeClr val="tx1"/>
                </a:solidFill>
              </a:rPr>
              <a:t>.  </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Giới thiệu một số hệ mật KCK</a:t>
            </a:r>
            <a:endParaRPr lang="en-US">
              <a:solidFill>
                <a:schemeClr val="tx1"/>
              </a:solidFill>
            </a:endParaRPr>
          </a:p>
        </p:txBody>
      </p:sp>
    </p:spTree>
    <p:extLst>
      <p:ext uri="{BB962C8B-B14F-4D97-AF65-F5344CB8AC3E}">
        <p14:creationId xmlns:p14="http://schemas.microsoft.com/office/powerpoint/2010/main" val="376706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 y="886689"/>
            <a:ext cx="11986351" cy="5551056"/>
          </a:xfrm>
        </p:spPr>
        <p:txBody>
          <a:bodyPr/>
          <a:lstStyle/>
          <a:p>
            <a:r>
              <a:rPr lang="en-US" b="1" smtClean="0">
                <a:solidFill>
                  <a:schemeClr val="tx1"/>
                </a:solidFill>
              </a:rPr>
              <a:t>Bài toán phân tích thừa số:</a:t>
            </a:r>
          </a:p>
          <a:p>
            <a:pPr lvl="1">
              <a:spcBef>
                <a:spcPts val="0"/>
              </a:spcBef>
            </a:pPr>
            <a:r>
              <a:rPr lang="en-US" smtClean="0">
                <a:solidFill>
                  <a:schemeClr val="tx1"/>
                </a:solidFill>
              </a:rPr>
              <a:t>Cho trước một số N, tìm p, q là các số nguyên tố: N = p </a:t>
            </a:r>
            <a:r>
              <a:rPr lang="en-US" smtClean="0">
                <a:solidFill>
                  <a:schemeClr val="tx1"/>
                </a:solidFill>
                <a:sym typeface="Symbol" panose="05050102010706020507" pitchFamily="18" charset="2"/>
              </a:rPr>
              <a:t> </a:t>
            </a:r>
            <a:r>
              <a:rPr lang="en-US" smtClean="0">
                <a:solidFill>
                  <a:schemeClr val="tx1"/>
                </a:solidFill>
              </a:rPr>
              <a:t>q</a:t>
            </a:r>
          </a:p>
          <a:p>
            <a:pPr lvl="1"/>
            <a:r>
              <a:rPr lang="en-US" smtClean="0">
                <a:solidFill>
                  <a:schemeClr val="tx1"/>
                </a:solidFill>
                <a:sym typeface="Symbol" panose="05050102010706020507" pitchFamily="18" charset="2"/>
              </a:rPr>
              <a:t>Ta thấy rằng tính xuôi: p </a:t>
            </a:r>
            <a:r>
              <a:rPr lang="en-US">
                <a:solidFill>
                  <a:schemeClr val="tx1"/>
                </a:solidFill>
                <a:sym typeface="Symbol" panose="05050102010706020507" pitchFamily="18" charset="2"/>
              </a:rPr>
              <a:t> </a:t>
            </a:r>
            <a:r>
              <a:rPr lang="en-US" smtClean="0">
                <a:solidFill>
                  <a:schemeClr val="tx1"/>
                </a:solidFill>
              </a:rPr>
              <a:t>q = N rất dễ dàng, tính ngược tìm p, q từ N là rất khó khăn</a:t>
            </a:r>
            <a:endParaRPr lang="en-US">
              <a:solidFill>
                <a:schemeClr val="tx1"/>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Giới </a:t>
            </a:r>
            <a:r>
              <a:rPr lang="en-US">
                <a:solidFill>
                  <a:schemeClr val="tx1"/>
                </a:solidFill>
              </a:rPr>
              <a:t>thiệu một số hệ mật KCK</a:t>
            </a:r>
          </a:p>
        </p:txBody>
      </p:sp>
    </p:spTree>
    <p:extLst>
      <p:ext uri="{BB962C8B-B14F-4D97-AF65-F5344CB8AC3E}">
        <p14:creationId xmlns:p14="http://schemas.microsoft.com/office/powerpoint/2010/main" val="405645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5253" y="921411"/>
            <a:ext cx="11788049" cy="5589557"/>
          </a:xfrm>
        </p:spPr>
        <p:txBody>
          <a:bodyPr/>
          <a:lstStyle/>
          <a:p>
            <a:r>
              <a:rPr lang="en-US" b="1"/>
              <a:t>Ví dụ:</a:t>
            </a:r>
            <a:r>
              <a:rPr lang="en-US"/>
              <a:t> Cho N = 408.508.091, tìm số nguyên tố p, q: </a:t>
            </a:r>
            <a:r>
              <a:rPr lang="en-US" smtClean="0"/>
              <a:t>p</a:t>
            </a:r>
            <a:r>
              <a:rPr lang="en-US" smtClean="0">
                <a:sym typeface="Symbol" panose="05050102010706020507" pitchFamily="18" charset="2"/>
              </a:rPr>
              <a:t> </a:t>
            </a:r>
            <a:r>
              <a:rPr lang="en-US">
                <a:sym typeface="Symbol" panose="05050102010706020507" pitchFamily="18" charset="2"/>
              </a:rPr>
              <a:t> q = </a:t>
            </a:r>
            <a:r>
              <a:rPr lang="en-US"/>
              <a:t>408.508.091</a:t>
            </a:r>
          </a:p>
          <a:p>
            <a:pPr lvl="1">
              <a:spcBef>
                <a:spcPts val="0"/>
              </a:spcBef>
            </a:pPr>
            <a:r>
              <a:rPr lang="en-US"/>
              <a:t>Với máy tính cầm tay </a:t>
            </a:r>
            <a:r>
              <a:rPr lang="en-US">
                <a:sym typeface="Symbol" panose="05050102010706020507" pitchFamily="18" charset="2"/>
              </a:rPr>
              <a:t> mất bao lâu để có được p, q?</a:t>
            </a:r>
          </a:p>
          <a:p>
            <a:pPr lvl="2">
              <a:spcBef>
                <a:spcPts val="0"/>
              </a:spcBef>
            </a:pPr>
            <a:r>
              <a:rPr lang="en-US" sz="2600">
                <a:sym typeface="Symbol" panose="05050102010706020507" pitchFamily="18" charset="2"/>
              </a:rPr>
              <a:t>Kiểm tra mỗi số nguyên tố xem có là ước của N hay không? Ví dụ: 3, 5, …, cho tới p = 18.313 (số nguyên tố thứ 2000) thì thấy 18.313 thực sự là thừa số của </a:t>
            </a:r>
            <a:r>
              <a:rPr lang="en-US" sz="2600"/>
              <a:t>408.508.091, như vậy dễ dàng xác định được số q = 22.307.</a:t>
            </a:r>
          </a:p>
          <a:p>
            <a:pPr lvl="2">
              <a:spcBef>
                <a:spcPts val="0"/>
              </a:spcBef>
            </a:pPr>
            <a:r>
              <a:rPr lang="en-US" sz="2600"/>
              <a:t>Một máy tính kiểm tra 4 số nguyên tố/1 phút </a:t>
            </a:r>
            <a:r>
              <a:rPr lang="en-US" sz="2600">
                <a:sym typeface="Symbol" panose="05050102010706020507" pitchFamily="18" charset="2"/>
              </a:rPr>
              <a:t> mất 500 phút  </a:t>
            </a:r>
            <a:r>
              <a:rPr lang="en-US" sz="2600" b="1">
                <a:solidFill>
                  <a:srgbClr val="FF0000"/>
                </a:solidFill>
                <a:sym typeface="Symbol" panose="05050102010706020507" pitchFamily="18" charset="2"/>
              </a:rPr>
              <a:t>hơn 8 giờ </a:t>
            </a:r>
            <a:r>
              <a:rPr lang="en-US" sz="2600">
                <a:sym typeface="Symbol" panose="05050102010706020507" pitchFamily="18" charset="2"/>
              </a:rPr>
              <a:t>để tìm ra p, q</a:t>
            </a:r>
            <a:endParaRPr lang="en-US" sz="2600"/>
          </a:p>
          <a:p>
            <a:pPr lvl="1"/>
            <a:r>
              <a:rPr lang="en-US">
                <a:sym typeface="Symbol" panose="05050102010706020507" pitchFamily="18" charset="2"/>
              </a:rPr>
              <a:t>Nếu biết trước giá trị p = 18.313 và q = </a:t>
            </a:r>
            <a:r>
              <a:rPr lang="en-US"/>
              <a:t>22.307</a:t>
            </a:r>
            <a:r>
              <a:rPr lang="en-US">
                <a:sym typeface="Symbol" panose="05050102010706020507" pitchFamily="18" charset="2"/>
              </a:rPr>
              <a:t>  mất chưa tới </a:t>
            </a:r>
            <a:r>
              <a:rPr lang="en-US" b="1">
                <a:solidFill>
                  <a:srgbClr val="FF0000"/>
                </a:solidFill>
                <a:sym typeface="Symbol" panose="05050102010706020507" pitchFamily="18" charset="2"/>
              </a:rPr>
              <a:t>10s</a:t>
            </a:r>
            <a:r>
              <a:rPr lang="en-US">
                <a:sym typeface="Symbol" panose="05050102010706020507" pitchFamily="18" charset="2"/>
              </a:rPr>
              <a:t> để tính ra N</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a:t>
            </a:r>
            <a:r>
              <a:rPr lang="en-US"/>
              <a:t>thiệu một số hệ mật KCK</a:t>
            </a:r>
          </a:p>
        </p:txBody>
      </p:sp>
    </p:spTree>
    <p:extLst>
      <p:ext uri="{BB962C8B-B14F-4D97-AF65-F5344CB8AC3E}">
        <p14:creationId xmlns:p14="http://schemas.microsoft.com/office/powerpoint/2010/main" val="100377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8810" y="943446"/>
            <a:ext cx="11270255" cy="5351078"/>
          </a:xfrm>
        </p:spPr>
        <p:txBody>
          <a:bodyPr/>
          <a:lstStyle/>
          <a:p>
            <a:r>
              <a:rPr lang="en-US"/>
              <a:t>Thời gian cần thiết để phân tích số nguyên n ra thừa số nguyên tố bằng thuật toán nhanh nhất hiện nay:</a:t>
            </a:r>
            <a:endParaRPr lang="vi-VN"/>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a:t> Giới thiệu một số hệ mật KCK</a:t>
            </a:r>
          </a:p>
        </p:txBody>
      </p:sp>
      <p:graphicFrame>
        <p:nvGraphicFramePr>
          <p:cNvPr id="4" name="Group 90"/>
          <p:cNvGraphicFramePr>
            <a:graphicFrameLocks/>
          </p:cNvGraphicFramePr>
          <p:nvPr>
            <p:extLst>
              <p:ext uri="{D42A27DB-BD31-4B8C-83A1-F6EECF244321}">
                <p14:modId xmlns:p14="http://schemas.microsoft.com/office/powerpoint/2010/main" val="113507121"/>
              </p:ext>
            </p:extLst>
          </p:nvPr>
        </p:nvGraphicFramePr>
        <p:xfrm>
          <a:off x="2622013" y="2366786"/>
          <a:ext cx="7083847" cy="3984495"/>
        </p:xfrm>
        <a:graphic>
          <a:graphicData uri="http://schemas.openxmlformats.org/drawingml/2006/table">
            <a:tbl>
              <a:tblPr>
                <a:tableStyleId>{5DA37D80-6434-44D0-A028-1B22A696006F}</a:tableStyleId>
              </a:tblPr>
              <a:tblGrid>
                <a:gridCol w="2864387">
                  <a:extLst>
                    <a:ext uri="{9D8B030D-6E8A-4147-A177-3AD203B41FA5}">
                      <a16:colId xmlns:a16="http://schemas.microsoft.com/office/drawing/2014/main" val="20000"/>
                    </a:ext>
                  </a:extLst>
                </a:gridCol>
                <a:gridCol w="2397954">
                  <a:extLst>
                    <a:ext uri="{9D8B030D-6E8A-4147-A177-3AD203B41FA5}">
                      <a16:colId xmlns:a16="http://schemas.microsoft.com/office/drawing/2014/main" val="20001"/>
                    </a:ext>
                  </a:extLst>
                </a:gridCol>
                <a:gridCol w="1821506">
                  <a:extLst>
                    <a:ext uri="{9D8B030D-6E8A-4147-A177-3AD203B41FA5}">
                      <a16:colId xmlns:a16="http://schemas.microsoft.com/office/drawing/2014/main" val="20002"/>
                    </a:ext>
                  </a:extLst>
                </a:gridCol>
              </a:tblGrid>
              <a:tr h="418443">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b="1" u="none" strike="noStrike" cap="none" normalizeH="0" baseline="0" dirty="0" err="1" smtClean="0">
                          <a:ln>
                            <a:noFill/>
                          </a:ln>
                          <a:effectLst/>
                        </a:rPr>
                        <a:t>Số</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chữ</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số</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thập</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phân</a:t>
                      </a:r>
                      <a:endParaRPr kumimoji="0" lang="en-US" sz="2000" b="1"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solidFill>
                      <a:schemeClr val="bg2">
                        <a:lumMod val="75000"/>
                      </a:schemeClr>
                    </a:solidFill>
                  </a:tcPr>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b="1" u="none" strike="noStrike" cap="none" normalizeH="0" baseline="0" dirty="0" err="1" smtClean="0">
                          <a:ln>
                            <a:noFill/>
                          </a:ln>
                          <a:effectLst/>
                        </a:rPr>
                        <a:t>Số</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phép</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tính</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bít</a:t>
                      </a:r>
                      <a:endParaRPr kumimoji="0" lang="en-US" sz="2000" b="1"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solidFill>
                      <a:schemeClr val="bg2">
                        <a:lumMod val="75000"/>
                      </a:schemeClr>
                    </a:solidFill>
                  </a:tcPr>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b="1" u="none" strike="noStrike" cap="none" normalizeH="0" baseline="0" dirty="0" err="1" smtClean="0">
                          <a:ln>
                            <a:noFill/>
                          </a:ln>
                          <a:effectLst/>
                        </a:rPr>
                        <a:t>Thời</a:t>
                      </a:r>
                      <a:r>
                        <a:rPr kumimoji="0" lang="en-US" sz="2000" b="1" u="none" strike="noStrike" cap="none" normalizeH="0" baseline="0" dirty="0" smtClean="0">
                          <a:ln>
                            <a:noFill/>
                          </a:ln>
                          <a:effectLst/>
                        </a:rPr>
                        <a:t> </a:t>
                      </a:r>
                      <a:r>
                        <a:rPr kumimoji="0" lang="en-US" sz="2000" b="1" u="none" strike="noStrike" cap="none" normalizeH="0" baseline="0" dirty="0" err="1" smtClean="0">
                          <a:ln>
                            <a:noFill/>
                          </a:ln>
                          <a:effectLst/>
                        </a:rPr>
                        <a:t>gian</a:t>
                      </a:r>
                      <a:endParaRPr kumimoji="0" lang="en-US" sz="2000" b="1"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solidFill>
                      <a:schemeClr val="bg2">
                        <a:lumMod val="75000"/>
                      </a:schemeClr>
                    </a:solidFill>
                  </a:tcPr>
                </a:tc>
                <a:extLst>
                  <a:ext uri="{0D108BD9-81ED-4DB2-BD59-A6C34878D82A}">
                    <a16:rowId xmlns:a16="http://schemas.microsoft.com/office/drawing/2014/main" val="10000"/>
                  </a:ext>
                </a:extLst>
              </a:tr>
              <a:tr h="353924">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50</a:t>
                      </a: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1,4. 10</a:t>
                      </a:r>
                      <a:r>
                        <a:rPr kumimoji="0" lang="en-US" sz="2000" u="none" strike="noStrike" cap="none" normalizeH="0" baseline="30000" smtClean="0">
                          <a:ln>
                            <a:noFill/>
                          </a:ln>
                          <a:effectLst/>
                        </a:rPr>
                        <a:t>10</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3,9 giờ</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1"/>
                  </a:ext>
                </a:extLst>
              </a:tr>
              <a:tr h="619381">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75</a:t>
                      </a: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9. 10</a:t>
                      </a:r>
                      <a:r>
                        <a:rPr kumimoji="0" lang="en-US" sz="2000" u="none" strike="noStrike" cap="none" normalizeH="0" baseline="30000" smtClean="0">
                          <a:ln>
                            <a:noFill/>
                          </a:ln>
                          <a:effectLst/>
                        </a:rPr>
                        <a:t>12</a:t>
                      </a:r>
                      <a:endParaRPr kumimoji="0" lang="en-US" sz="2000" u="none" strike="noStrike" cap="none" normalizeH="0" baseline="0" smtClean="0">
                        <a:ln>
                          <a:noFill/>
                        </a:ln>
                        <a:effectLst/>
                      </a:endParaRP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104 ngày</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2"/>
                  </a:ext>
                </a:extLst>
              </a:tr>
              <a:tr h="619381">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100</a:t>
                      </a: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2,3. 10</a:t>
                      </a:r>
                      <a:r>
                        <a:rPr kumimoji="0" lang="en-US" sz="2000" u="none" strike="noStrike" cap="none" normalizeH="0" baseline="30000" smtClean="0">
                          <a:ln>
                            <a:noFill/>
                          </a:ln>
                          <a:effectLst/>
                        </a:rPr>
                        <a:t>15</a:t>
                      </a:r>
                      <a:endParaRPr kumimoji="0" lang="en-US" sz="2000" u="none" strike="noStrike" cap="none" normalizeH="0" baseline="0" smtClean="0">
                        <a:ln>
                          <a:noFill/>
                        </a:ln>
                        <a:effectLst/>
                      </a:endParaRP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74 năm</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3"/>
                  </a:ext>
                </a:extLst>
              </a:tr>
              <a:tr h="619381">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200 </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1,2. 10</a:t>
                      </a:r>
                      <a:r>
                        <a:rPr kumimoji="0" lang="en-US" sz="2000" u="none" strike="noStrike" cap="none" normalizeH="0" baseline="30000" dirty="0" smtClean="0">
                          <a:ln>
                            <a:noFill/>
                          </a:ln>
                          <a:effectLst/>
                        </a:rPr>
                        <a:t>23</a:t>
                      </a:r>
                      <a:endParaRPr kumimoji="0" lang="en-US" sz="2000" u="none" strike="noStrike" cap="none" normalizeH="0" baseline="0" dirty="0" smtClean="0">
                        <a:ln>
                          <a:noFill/>
                        </a:ln>
                        <a:effectLst/>
                      </a:endParaRP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3,8.10</a:t>
                      </a:r>
                      <a:r>
                        <a:rPr kumimoji="0" lang="en-US" sz="2000" u="none" strike="noStrike" cap="none" normalizeH="0" baseline="30000" smtClean="0">
                          <a:ln>
                            <a:noFill/>
                          </a:ln>
                          <a:effectLst/>
                        </a:rPr>
                        <a:t>9</a:t>
                      </a:r>
                      <a:r>
                        <a:rPr kumimoji="0" lang="en-US" sz="2000" u="none" strike="noStrike" cap="none" normalizeH="0" baseline="0" smtClean="0">
                          <a:ln>
                            <a:noFill/>
                          </a:ln>
                          <a:effectLst/>
                        </a:rPr>
                        <a:t> năm</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4"/>
                  </a:ext>
                </a:extLst>
              </a:tr>
              <a:tr h="619381">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300</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1,5. 10</a:t>
                      </a:r>
                      <a:r>
                        <a:rPr kumimoji="0" lang="en-US" sz="2000" u="none" strike="noStrike" cap="none" normalizeH="0" baseline="30000" dirty="0" smtClean="0">
                          <a:ln>
                            <a:noFill/>
                          </a:ln>
                          <a:effectLst/>
                        </a:rPr>
                        <a:t>29</a:t>
                      </a:r>
                      <a:endParaRPr kumimoji="0" lang="en-US" sz="2000" u="none" strike="noStrike" cap="none" normalizeH="0" baseline="0" dirty="0" smtClean="0">
                        <a:ln>
                          <a:noFill/>
                        </a:ln>
                        <a:effectLst/>
                      </a:endParaRP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4,9.10</a:t>
                      </a:r>
                      <a:r>
                        <a:rPr kumimoji="0" lang="en-US" sz="2000" u="none" strike="noStrike" cap="none" normalizeH="0" baseline="30000" smtClean="0">
                          <a:ln>
                            <a:noFill/>
                          </a:ln>
                          <a:effectLst/>
                        </a:rPr>
                        <a:t>15</a:t>
                      </a:r>
                      <a:r>
                        <a:rPr kumimoji="0" lang="en-US" sz="2000" u="none" strike="noStrike" cap="none" normalizeH="0" baseline="0" smtClean="0">
                          <a:ln>
                            <a:noFill/>
                          </a:ln>
                          <a:effectLst/>
                        </a:rPr>
                        <a:t> năm</a:t>
                      </a: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5"/>
                  </a:ext>
                </a:extLst>
              </a:tr>
              <a:tr h="619381">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smtClean="0">
                          <a:ln>
                            <a:noFill/>
                          </a:ln>
                          <a:effectLst/>
                        </a:rPr>
                        <a:t>500</a:t>
                      </a:r>
                      <a:endParaRPr kumimoji="0" lang="en-US" sz="2000" b="0" i="0" u="none" strike="noStrike" cap="none" normalizeH="0" baseline="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1,3. 10</a:t>
                      </a:r>
                      <a:r>
                        <a:rPr kumimoji="0" lang="en-US" sz="2000" u="none" strike="noStrike" cap="none" normalizeH="0" baseline="30000" dirty="0" smtClean="0">
                          <a:ln>
                            <a:noFill/>
                          </a:ln>
                          <a:effectLst/>
                        </a:rPr>
                        <a:t>39</a:t>
                      </a:r>
                      <a:endParaRPr kumimoji="0" lang="en-US" sz="2000" u="none" strike="noStrike" cap="none" normalizeH="0" baseline="0" dirty="0" smtClean="0">
                        <a:ln>
                          <a:noFill/>
                        </a:ln>
                        <a:effectLst/>
                      </a:endParaRP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tc>
                  <a:txBody>
                    <a:bodyPr/>
                    <a:lstStyle/>
                    <a:p>
                      <a:pPr marL="0" marR="0" lvl="0" indent="0" algn="ctr" defTabSz="914400" rtl="0" eaLnBrk="1" fontAlgn="base" latinLnBrk="0" hangingPunct="1">
                        <a:lnSpc>
                          <a:spcPct val="90000"/>
                        </a:lnSpc>
                        <a:spcBef>
                          <a:spcPct val="0"/>
                        </a:spcBef>
                        <a:spcAft>
                          <a:spcPct val="0"/>
                        </a:spcAft>
                        <a:buClr>
                          <a:schemeClr val="tx2"/>
                        </a:buClr>
                        <a:buSzTx/>
                        <a:buFontTx/>
                        <a:buNone/>
                        <a:tabLst/>
                      </a:pPr>
                      <a:r>
                        <a:rPr kumimoji="0" lang="en-US" sz="2000" u="none" strike="noStrike" cap="none" normalizeH="0" baseline="0" dirty="0" smtClean="0">
                          <a:ln>
                            <a:noFill/>
                          </a:ln>
                          <a:effectLst/>
                        </a:rPr>
                        <a:t>4,2.10</a:t>
                      </a:r>
                      <a:r>
                        <a:rPr kumimoji="0" lang="en-US" sz="2000" u="none" strike="noStrike" cap="none" normalizeH="0" baseline="30000" dirty="0" smtClean="0">
                          <a:ln>
                            <a:noFill/>
                          </a:ln>
                          <a:effectLst/>
                        </a:rPr>
                        <a:t>25</a:t>
                      </a:r>
                      <a:r>
                        <a:rPr kumimoji="0" lang="en-US" sz="2000" u="none" strike="noStrike" cap="none" normalizeH="0" baseline="0" dirty="0" smtClean="0">
                          <a:ln>
                            <a:noFill/>
                          </a:ln>
                          <a:effectLst/>
                        </a:rPr>
                        <a:t>năm</a:t>
                      </a:r>
                    </a:p>
                    <a:p>
                      <a:pPr marL="0" marR="0" lvl="0" indent="0" algn="ctr" defTabSz="914400" rtl="0" eaLnBrk="1" fontAlgn="base" latinLnBrk="0" hangingPunct="1">
                        <a:lnSpc>
                          <a:spcPct val="90000"/>
                        </a:lnSpc>
                        <a:spcBef>
                          <a:spcPct val="0"/>
                        </a:spcBef>
                        <a:spcAft>
                          <a:spcPct val="0"/>
                        </a:spcAft>
                        <a:buClr>
                          <a:schemeClr val="tx2"/>
                        </a:buClr>
                        <a:buSzTx/>
                        <a:buFontTx/>
                        <a:buNone/>
                        <a:tabLst/>
                      </a:pPr>
                      <a:endParaRPr kumimoji="0" lang="en-US" sz="2000" b="0" i="0" u="none" strike="noStrike" cap="none" normalizeH="0" baseline="0" dirty="0" smtClean="0">
                        <a:ln>
                          <a:noFill/>
                        </a:ln>
                        <a:solidFill>
                          <a:schemeClr val="bg2"/>
                        </a:solidFill>
                        <a:effectLst/>
                        <a:latin typeface="Times New Roman" pitchFamily="18" charset="0"/>
                        <a:cs typeface="Times New Roman" pitchFamily="18" charset="0"/>
                      </a:endParaRPr>
                    </a:p>
                  </a:txBody>
                  <a:tcPr marT="45711" marB="45711"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945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6572" y="1086667"/>
            <a:ext cx="6662057" cy="5351078"/>
          </a:xfrm>
        </p:spPr>
        <p:txBody>
          <a:bodyPr/>
          <a:lstStyle/>
          <a:p>
            <a:r>
              <a:rPr lang="en-US" b="1" smtClean="0">
                <a:solidFill>
                  <a:schemeClr val="tx1"/>
                </a:solidFill>
              </a:rPr>
              <a:t>Hệ mật RSA:</a:t>
            </a:r>
          </a:p>
          <a:p>
            <a:pPr lvl="1"/>
            <a:r>
              <a:rPr lang="en-US">
                <a:solidFill>
                  <a:schemeClr val="tx1"/>
                </a:solidFill>
              </a:rPr>
              <a:t>RSA là mã công khai được sáng tạo bởi </a:t>
            </a:r>
            <a:r>
              <a:rPr lang="en-AU">
                <a:solidFill>
                  <a:schemeClr val="tx1"/>
                </a:solidFill>
              </a:rPr>
              <a:t>Rivest, Shamir &amp; Adleman ở MIT (Trường Đại học Công nghệ Massachusetts) vào năm 1977. </a:t>
            </a:r>
          </a:p>
          <a:p>
            <a:pPr lvl="1"/>
            <a:endParaRPr lang="en-US" b="1"/>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solidFill>
                  <a:schemeClr val="tx1"/>
                </a:solidFill>
              </a:rPr>
              <a:t> Giới thiệu một số hệ mật KCK</a:t>
            </a:r>
            <a:endParaRPr lang="en-US">
              <a:solidFill>
                <a:schemeClr val="tx1"/>
              </a:solidFill>
            </a:endParaRPr>
          </a:p>
        </p:txBody>
      </p:sp>
      <p:pic>
        <p:nvPicPr>
          <p:cNvPr id="4" name="Picture 4"/>
          <p:cNvPicPr>
            <a:picLocks noChangeAspect="1" noChangeArrowheads="1"/>
          </p:cNvPicPr>
          <p:nvPr/>
        </p:nvPicPr>
        <p:blipFill>
          <a:blip r:embed="rId2"/>
          <a:srcRect/>
          <a:stretch>
            <a:fillRect/>
          </a:stretch>
        </p:blipFill>
        <p:spPr bwMode="auto">
          <a:xfrm>
            <a:off x="7042142" y="1294721"/>
            <a:ext cx="4638230" cy="3147872"/>
          </a:xfrm>
          <a:prstGeom prst="rect">
            <a:avLst/>
          </a:prstGeom>
          <a:noFill/>
          <a:ln w="12700">
            <a:noFill/>
            <a:miter lim="800000"/>
            <a:headEnd/>
            <a:tailEnd/>
          </a:ln>
        </p:spPr>
      </p:pic>
      <p:sp>
        <p:nvSpPr>
          <p:cNvPr id="6" name="TextBox 5"/>
          <p:cNvSpPr txBox="1"/>
          <p:nvPr/>
        </p:nvSpPr>
        <p:spPr>
          <a:xfrm>
            <a:off x="380084" y="4609913"/>
            <a:ext cx="11300287" cy="1212640"/>
          </a:xfrm>
          <a:prstGeom prst="rect">
            <a:avLst/>
          </a:prstGeom>
          <a:noFill/>
        </p:spPr>
        <p:txBody>
          <a:bodyPr wrap="square">
            <a:spAutoFit/>
          </a:bodyPr>
          <a:lstStyle/>
          <a:p>
            <a:pPr marL="1219170" lvl="1" indent="-423323">
              <a:lnSpc>
                <a:spcPct val="130000"/>
              </a:lnSpc>
              <a:spcBef>
                <a:spcPts val="600"/>
              </a:spcBef>
              <a:buSzPts val="1400"/>
              <a:buFont typeface="Wingdings" panose="05000000000000000000" pitchFamily="2" charset="2"/>
              <a:buChar char="q"/>
              <a:defRPr/>
            </a:pPr>
            <a:r>
              <a:rPr lang="en-AU" sz="2800">
                <a:latin typeface="Calibri" panose="020F0502020204030204" pitchFamily="34" charset="0"/>
                <a:ea typeface="Calibri" panose="020F0502020204030204" pitchFamily="34" charset="0"/>
                <a:cs typeface="Calibri" panose="020F0502020204030204" pitchFamily="34" charset="0"/>
                <a:sym typeface="Muli"/>
              </a:rPr>
              <a:t>RSA </a:t>
            </a:r>
            <a:r>
              <a:rPr lang="en-US" sz="2800">
                <a:latin typeface="Calibri" panose="020F0502020204030204" pitchFamily="34" charset="0"/>
                <a:ea typeface="Calibri" panose="020F0502020204030204" pitchFamily="34" charset="0"/>
                <a:cs typeface="Calibri" panose="020F0502020204030204" pitchFamily="34" charset="0"/>
                <a:sym typeface="Muli"/>
              </a:rPr>
              <a:t>là mã công khai được biết đến nhiều nhất và sử dụng rộng rãi nhất hiện nay.</a:t>
            </a:r>
          </a:p>
        </p:txBody>
      </p:sp>
    </p:spTree>
    <p:extLst>
      <p:ext uri="{BB962C8B-B14F-4D97-AF65-F5344CB8AC3E}">
        <p14:creationId xmlns:p14="http://schemas.microsoft.com/office/powerpoint/2010/main" val="39068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6674" y="882316"/>
            <a:ext cx="11778308" cy="5555429"/>
          </a:xfrm>
        </p:spPr>
        <p:txBody>
          <a:bodyPr/>
          <a:lstStyle/>
          <a:p>
            <a:r>
              <a:rPr lang="en-US"/>
              <a:t>Sơ đồ chung của hệ mật khóa công khai được cho bởi</a:t>
            </a:r>
          </a:p>
          <a:p>
            <a:pPr marL="457200" lvl="1" indent="0" algn="ctr">
              <a:buFont typeface="Arial" charset="0"/>
              <a:buNone/>
            </a:pPr>
            <a:r>
              <a:rPr lang="en-US" i="1"/>
              <a:t>(P, C, K, E, D)            (1)</a:t>
            </a:r>
          </a:p>
          <a:p>
            <a:pPr marL="457200" lvl="1" indent="0" algn="just"/>
            <a:r>
              <a:rPr lang="en-US" smtClean="0"/>
              <a:t> Mỗi </a:t>
            </a:r>
            <a:r>
              <a:rPr lang="en-US"/>
              <a:t>khóa k </a:t>
            </a:r>
            <a:r>
              <a:rPr lang="en-US">
                <a:sym typeface="Symbol" pitchFamily="18" charset="2"/>
              </a:rPr>
              <a:t> K gồm có 2 thành phần k = (k</a:t>
            </a:r>
            <a:r>
              <a:rPr lang="en-US" baseline="-25000">
                <a:sym typeface="Symbol" pitchFamily="18" charset="2"/>
              </a:rPr>
              <a:t>e</a:t>
            </a:r>
            <a:r>
              <a:rPr lang="en-US">
                <a:sym typeface="Symbol" pitchFamily="18" charset="2"/>
              </a:rPr>
              <a:t>, k</a:t>
            </a:r>
            <a:r>
              <a:rPr lang="en-US" baseline="-25000">
                <a:sym typeface="Symbol" pitchFamily="18" charset="2"/>
              </a:rPr>
              <a:t>d</a:t>
            </a:r>
            <a:r>
              <a:rPr lang="en-US">
                <a:sym typeface="Symbol" pitchFamily="18" charset="2"/>
              </a:rPr>
              <a:t>), k</a:t>
            </a:r>
            <a:r>
              <a:rPr lang="en-US" baseline="-25000">
                <a:sym typeface="Symbol" pitchFamily="18" charset="2"/>
              </a:rPr>
              <a:t>e</a:t>
            </a:r>
            <a:r>
              <a:rPr lang="en-US">
                <a:sym typeface="Symbol" pitchFamily="18" charset="2"/>
              </a:rPr>
              <a:t> là khóa công khai dành cho việc mã hóa, còn k</a:t>
            </a:r>
            <a:r>
              <a:rPr lang="en-US" baseline="-25000">
                <a:sym typeface="Symbol" pitchFamily="18" charset="2"/>
              </a:rPr>
              <a:t>d</a:t>
            </a:r>
            <a:r>
              <a:rPr lang="en-US">
                <a:sym typeface="Symbol" pitchFamily="18" charset="2"/>
              </a:rPr>
              <a:t> là khóa bí mật dành cho việc giải mã.</a:t>
            </a:r>
          </a:p>
          <a:p>
            <a:pPr algn="just"/>
            <a:r>
              <a:rPr lang="en-US">
                <a:sym typeface="Symbol" pitchFamily="18" charset="2"/>
              </a:rPr>
              <a:t>Để xây dựng hệ mật RSA</a:t>
            </a:r>
          </a:p>
          <a:p>
            <a:pPr marL="457200" lvl="1" indent="0" algn="just"/>
            <a:r>
              <a:rPr lang="en-US"/>
              <a:t> Chọn trước 2 số nguyên tố lớn p và q, tính n = p.q</a:t>
            </a:r>
          </a:p>
          <a:p>
            <a:pPr marL="457200" lvl="1" indent="0" algn="just"/>
            <a:r>
              <a:rPr lang="en-US"/>
              <a:t> Chọn một số e sao cho gcd(e, </a:t>
            </a:r>
            <a:r>
              <a:rPr lang="en-US">
                <a:sym typeface="Symbol" pitchFamily="18" charset="2"/>
              </a:rPr>
              <a:t>(n))= 1 và tính số d sao cho: </a:t>
            </a:r>
            <a:r>
              <a:rPr lang="en-US" smtClean="0">
                <a:sym typeface="Symbol" pitchFamily="18" charset="2"/>
              </a:rPr>
              <a:t>e.d </a:t>
            </a:r>
            <a:r>
              <a:rPr lang="en-US">
                <a:sym typeface="Symbol" pitchFamily="18" charset="2"/>
              </a:rPr>
              <a:t>1 mod (n)</a:t>
            </a:r>
          </a:p>
          <a:p>
            <a:pPr marL="457200" lvl="1" indent="0" algn="just"/>
            <a:r>
              <a:rPr lang="en-US">
                <a:sym typeface="Symbol" pitchFamily="18" charset="2"/>
              </a:rPr>
              <a:t> Mỗi cặp khóa k = (k</a:t>
            </a:r>
            <a:r>
              <a:rPr lang="en-US" baseline="-25000">
                <a:sym typeface="Symbol" pitchFamily="18" charset="2"/>
              </a:rPr>
              <a:t>e</a:t>
            </a:r>
            <a:r>
              <a:rPr lang="en-US">
                <a:sym typeface="Symbol" pitchFamily="18" charset="2"/>
              </a:rPr>
              <a:t>, k</a:t>
            </a:r>
            <a:r>
              <a:rPr lang="en-US" baseline="-25000">
                <a:sym typeface="Symbol" pitchFamily="18" charset="2"/>
              </a:rPr>
              <a:t>d</a:t>
            </a:r>
            <a:r>
              <a:rPr lang="en-US">
                <a:sym typeface="Symbol" pitchFamily="18" charset="2"/>
              </a:rPr>
              <a:t>), với k</a:t>
            </a:r>
            <a:r>
              <a:rPr lang="en-US" baseline="-25000">
                <a:sym typeface="Symbol" pitchFamily="18" charset="2"/>
              </a:rPr>
              <a:t>e</a:t>
            </a:r>
            <a:r>
              <a:rPr lang="en-US">
                <a:sym typeface="Symbol" pitchFamily="18" charset="2"/>
              </a:rPr>
              <a:t> = (n,e), k</a:t>
            </a:r>
            <a:r>
              <a:rPr lang="en-US" baseline="-25000">
                <a:sym typeface="Symbol" pitchFamily="18" charset="2"/>
              </a:rPr>
              <a:t>d </a:t>
            </a:r>
            <a:r>
              <a:rPr lang="en-US">
                <a:sym typeface="Symbol" pitchFamily="18" charset="2"/>
              </a:rPr>
              <a:t>= d là một cặp khóa cho mỗi người dùng cụ thể</a:t>
            </a:r>
            <a:endParaRPr lang="ru-RU"/>
          </a:p>
          <a:p>
            <a:endParaRPr lang="en-US"/>
          </a:p>
        </p:txBody>
      </p:sp>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426916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8615" y="1086667"/>
            <a:ext cx="11516367" cy="5351078"/>
          </a:xfrm>
        </p:spPr>
        <p:txBody>
          <a:bodyPr/>
          <a:lstStyle/>
          <a:p>
            <a:pPr marL="342900" indent="-342900">
              <a:lnSpc>
                <a:spcPct val="90000"/>
              </a:lnSpc>
              <a:spcBef>
                <a:spcPct val="20000"/>
              </a:spcBef>
              <a:buFont typeface="Times New Roman" pitchFamily="18" charset="0"/>
              <a:buChar char="■"/>
              <a:defRPr/>
            </a:pPr>
            <a:r>
              <a:rPr lang="en-US" sz="2800" b="1">
                <a:solidFill>
                  <a:schemeClr val="tx1"/>
                </a:solidFill>
                <a:latin typeface="Times New Roman" pitchFamily="18" charset="0"/>
                <a:cs typeface="Times New Roman" pitchFamily="18" charset="0"/>
              </a:rPr>
              <a:t>Vành: </a:t>
            </a:r>
            <a:r>
              <a:rPr lang="en-US" sz="2800">
                <a:solidFill>
                  <a:schemeClr val="tx1"/>
                </a:solidFill>
                <a:latin typeface="Times New Roman" pitchFamily="18" charset="0"/>
                <a:cs typeface="Times New Roman" pitchFamily="18" charset="0"/>
              </a:rPr>
              <a:t>Cho một tập R </a:t>
            </a:r>
            <a:r>
              <a:rPr lang="en-US" sz="2800">
                <a:solidFill>
                  <a:schemeClr val="tx1"/>
                </a:solidFill>
                <a:latin typeface="Times New Roman" pitchFamily="18" charset="0"/>
                <a:cs typeface="Times New Roman" pitchFamily="18" charset="0"/>
                <a:sym typeface="Symbol" pitchFamily="18" charset="2"/>
              </a:rPr>
              <a:t>  </a:t>
            </a:r>
            <a:r>
              <a:rPr lang="en-US" sz="2800" smtClean="0">
                <a:solidFill>
                  <a:schemeClr val="tx1"/>
                </a:solidFill>
                <a:latin typeface="Times New Roman" pitchFamily="18" charset="0"/>
                <a:cs typeface="Times New Roman" pitchFamily="18" charset="0"/>
                <a:sym typeface="Symbol" pitchFamily="18" charset="2"/>
              </a:rPr>
              <a:t>phép </a:t>
            </a:r>
            <a:r>
              <a:rPr lang="en-US" sz="2800">
                <a:solidFill>
                  <a:schemeClr val="tx1"/>
                </a:solidFill>
                <a:latin typeface="Times New Roman" pitchFamily="18" charset="0"/>
                <a:cs typeface="Times New Roman" pitchFamily="18" charset="0"/>
                <a:sym typeface="Symbol" pitchFamily="18" charset="2"/>
              </a:rPr>
              <a:t>toán hai ngôi (+, *) được gọi là 1 vành nếu:</a:t>
            </a:r>
            <a:endParaRPr lang="en-US" sz="2800">
              <a:solidFill>
                <a:schemeClr val="tx1"/>
              </a:solidFill>
              <a:latin typeface="Times New Roman" pitchFamily="18" charset="0"/>
              <a:cs typeface="Times New Roman" pitchFamily="18" charset="0"/>
            </a:endParaRPr>
          </a:p>
          <a:p>
            <a:pPr marL="742950" lvl="1" indent="-285750">
              <a:lnSpc>
                <a:spcPct val="90000"/>
              </a:lnSpc>
              <a:spcBef>
                <a:spcPct val="20000"/>
              </a:spcBef>
              <a:buFont typeface="Arial" pitchFamily="34" charset="0"/>
              <a:buChar char="□"/>
              <a:defRPr/>
            </a:pPr>
            <a:r>
              <a:rPr lang="en-US">
                <a:solidFill>
                  <a:schemeClr val="tx1"/>
                </a:solidFill>
                <a:latin typeface="Times New Roman" pitchFamily="18" charset="0"/>
                <a:cs typeface="Times New Roman" pitchFamily="18" charset="0"/>
              </a:rPr>
              <a:t>Với phép cộng, R là nhóm Aben</a:t>
            </a:r>
          </a:p>
          <a:p>
            <a:pPr marL="742950" lvl="1" indent="-285750">
              <a:lnSpc>
                <a:spcPct val="90000"/>
              </a:lnSpc>
              <a:spcBef>
                <a:spcPct val="20000"/>
              </a:spcBef>
              <a:buFont typeface="Arial" pitchFamily="34" charset="0"/>
              <a:buChar char="□"/>
              <a:defRPr/>
            </a:pPr>
            <a:r>
              <a:rPr lang="en-US">
                <a:solidFill>
                  <a:schemeClr val="tx1"/>
                </a:solidFill>
                <a:latin typeface="Times New Roman" pitchFamily="18" charset="0"/>
                <a:cs typeface="Times New Roman" pitchFamily="18" charset="0"/>
              </a:rPr>
              <a:t>Với phép nhân, có:</a:t>
            </a:r>
          </a:p>
          <a:p>
            <a:pPr marL="1143000" lvl="2" indent="-228600">
              <a:lnSpc>
                <a:spcPct val="90000"/>
              </a:lnSpc>
              <a:spcBef>
                <a:spcPct val="20000"/>
              </a:spcBef>
              <a:buFont typeface="Arial" pitchFamily="34" charset="0"/>
              <a:buChar char="●"/>
              <a:defRPr/>
            </a:pPr>
            <a:r>
              <a:rPr lang="en-US" sz="2000">
                <a:solidFill>
                  <a:schemeClr val="tx1"/>
                </a:solidFill>
                <a:latin typeface="Times New Roman" pitchFamily="18" charset="0"/>
                <a:cs typeface="Times New Roman" pitchFamily="18" charset="0"/>
              </a:rPr>
              <a:t>tính kết hợp</a:t>
            </a:r>
            <a:r>
              <a:rPr lang="en-US" sz="2000" smtClean="0">
                <a:solidFill>
                  <a:schemeClr val="tx1"/>
                </a:solidFill>
                <a:latin typeface="Times New Roman" pitchFamily="18" charset="0"/>
                <a:cs typeface="Times New Roman" pitchFamily="18" charset="0"/>
              </a:rPr>
              <a:t>: a*b*c = </a:t>
            </a:r>
            <a:r>
              <a:rPr lang="en-US" sz="2000">
                <a:solidFill>
                  <a:schemeClr val="tx1"/>
                </a:solidFill>
                <a:latin typeface="Times New Roman" pitchFamily="18" charset="0"/>
                <a:cs typeface="Times New Roman" pitchFamily="18" charset="0"/>
              </a:rPr>
              <a:t>a*(b*c) = (a*b)*c</a:t>
            </a:r>
          </a:p>
          <a:p>
            <a:pPr marL="1143000" lvl="2" indent="-228600">
              <a:lnSpc>
                <a:spcPct val="90000"/>
              </a:lnSpc>
              <a:spcBef>
                <a:spcPct val="20000"/>
              </a:spcBef>
              <a:buFont typeface="Arial" pitchFamily="34" charset="0"/>
              <a:buChar char="●"/>
              <a:defRPr/>
            </a:pPr>
            <a:r>
              <a:rPr lang="en-US" sz="2000">
                <a:solidFill>
                  <a:schemeClr val="tx1"/>
                </a:solidFill>
                <a:latin typeface="Times New Roman" pitchFamily="18" charset="0"/>
                <a:cs typeface="Times New Roman" pitchFamily="18" charset="0"/>
              </a:rPr>
              <a:t>tính phân phối đối với phép cộng:</a:t>
            </a:r>
          </a:p>
          <a:p>
            <a:pPr marL="1600200" lvl="3" indent="-228600">
              <a:spcBef>
                <a:spcPct val="20000"/>
              </a:spcBef>
              <a:buFont typeface="Courier New" pitchFamily="49" charset="0"/>
              <a:buChar char="o"/>
              <a:defRPr/>
            </a:pPr>
            <a:r>
              <a:rPr lang="en-AU">
                <a:solidFill>
                  <a:schemeClr val="tx1"/>
                </a:solidFill>
                <a:latin typeface="Times New Roman" pitchFamily="18" charset="0"/>
                <a:cs typeface="Times New Roman" pitchFamily="18" charset="0"/>
              </a:rPr>
              <a:t>a*(b+c) = a*b + a*c</a:t>
            </a:r>
          </a:p>
          <a:p>
            <a:pPr marL="1600200" lvl="3" indent="-228600">
              <a:spcBef>
                <a:spcPct val="20000"/>
              </a:spcBef>
              <a:buFont typeface="Courier New" pitchFamily="49" charset="0"/>
              <a:buChar char="o"/>
              <a:defRPr/>
            </a:pPr>
            <a:r>
              <a:rPr lang="en-AU">
                <a:solidFill>
                  <a:schemeClr val="tx1"/>
                </a:solidFill>
                <a:latin typeface="Times New Roman" pitchFamily="18" charset="0"/>
                <a:cs typeface="Times New Roman" pitchFamily="18" charset="0"/>
              </a:rPr>
              <a:t>(b+c)*a = b*a + c*a</a:t>
            </a:r>
          </a:p>
          <a:p>
            <a:pPr marL="742950" lvl="1" indent="-285750">
              <a:lnSpc>
                <a:spcPct val="90000"/>
              </a:lnSpc>
              <a:spcBef>
                <a:spcPct val="20000"/>
              </a:spcBef>
              <a:buFont typeface="Arial" pitchFamily="34" charset="0"/>
              <a:buChar char="□"/>
              <a:defRPr/>
            </a:pPr>
            <a:r>
              <a:rPr lang="en-US">
                <a:solidFill>
                  <a:schemeClr val="tx1"/>
                </a:solidFill>
                <a:latin typeface="Times New Roman" pitchFamily="18" charset="0"/>
                <a:cs typeface="Times New Roman" pitchFamily="18" charset="0"/>
              </a:rPr>
              <a:t>Nếu phép nhân có tính giao hoán thì tạo thành </a:t>
            </a:r>
            <a:r>
              <a:rPr lang="en-US" b="1">
                <a:solidFill>
                  <a:schemeClr val="tx1"/>
                </a:solidFill>
                <a:latin typeface="Times New Roman" pitchFamily="18" charset="0"/>
                <a:cs typeface="Times New Roman" pitchFamily="18" charset="0"/>
              </a:rPr>
              <a:t>vành giao hoán.</a:t>
            </a:r>
            <a:endParaRPr lang="en-US">
              <a:solidFill>
                <a:schemeClr val="tx1"/>
              </a:solidFill>
              <a:latin typeface="Times New Roman" pitchFamily="18" charset="0"/>
              <a:cs typeface="Times New Roman" pitchFamily="18" charset="0"/>
            </a:endParaRPr>
          </a:p>
          <a:p>
            <a:pPr marL="742950" lvl="1" indent="-285750">
              <a:lnSpc>
                <a:spcPct val="90000"/>
              </a:lnSpc>
              <a:spcBef>
                <a:spcPct val="20000"/>
              </a:spcBef>
              <a:buFont typeface="Arial" pitchFamily="34" charset="0"/>
              <a:buChar char="□"/>
              <a:defRPr/>
            </a:pPr>
            <a:r>
              <a:rPr lang="en-US">
                <a:solidFill>
                  <a:schemeClr val="tx1"/>
                </a:solidFill>
                <a:latin typeface="Times New Roman" pitchFamily="18" charset="0"/>
                <a:cs typeface="Times New Roman" pitchFamily="18" charset="0"/>
              </a:rPr>
              <a:t>Nếu phép nhân có nghịch đảo và không có thương 0 (tức là không có hai phần khác 0 mà tích của chúng lại bằng 0), thì nó tạo thành </a:t>
            </a:r>
            <a:r>
              <a:rPr lang="en-US" b="1">
                <a:solidFill>
                  <a:schemeClr val="tx1"/>
                </a:solidFill>
                <a:latin typeface="Times New Roman" pitchFamily="18" charset="0"/>
                <a:cs typeface="Times New Roman" pitchFamily="18" charset="0"/>
              </a:rPr>
              <a:t>miền </a:t>
            </a:r>
            <a:r>
              <a:rPr lang="en-US" b="1" smtClean="0">
                <a:solidFill>
                  <a:schemeClr val="tx1"/>
                </a:solidFill>
                <a:latin typeface="Times New Roman" pitchFamily="18" charset="0"/>
                <a:cs typeface="Times New Roman" pitchFamily="18" charset="0"/>
              </a:rPr>
              <a:t>nguyên</a:t>
            </a:r>
            <a:endParaRPr lang="en-US" b="1">
              <a:solidFill>
                <a:schemeClr val="tx1"/>
              </a:solidFill>
              <a:latin typeface="Times New Roman" pitchFamily="18" charset="0"/>
              <a:cs typeface="Times New Roman" pitchFamily="18" charset="0"/>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a:t>
            </a:r>
            <a:r>
              <a:rPr lang="en-US" smtClean="0">
                <a:solidFill>
                  <a:schemeClr val="tx1"/>
                </a:solidFill>
              </a:rPr>
              <a:t>Một số kiến thức toán học</a:t>
            </a:r>
            <a:endParaRPr lang="en-US">
              <a:solidFill>
                <a:schemeClr val="tx1"/>
              </a:solidFill>
            </a:endParaRPr>
          </a:p>
        </p:txBody>
      </p:sp>
    </p:spTree>
    <p:extLst>
      <p:ext uri="{BB962C8B-B14F-4D97-AF65-F5344CB8AC3E}">
        <p14:creationId xmlns:p14="http://schemas.microsoft.com/office/powerpoint/2010/main" val="38762796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80211" y="1086667"/>
                <a:ext cx="12192000" cy="5351078"/>
              </a:xfrm>
            </p:spPr>
            <p:txBody>
              <a:bodyPr/>
              <a:lstStyle/>
              <a:p>
                <a:r>
                  <a:rPr lang="en-US" smtClean="0"/>
                  <a:t>Sơ đồ chung của hệ mật RSA theo danh sách (1):</a:t>
                </a:r>
              </a:p>
              <a:p>
                <a:pPr marL="795847" lvl="1" indent="0">
                  <a:buNone/>
                </a:pPr>
                <a:r>
                  <a:rPr lang="en-US" smtClean="0"/>
                  <a:t>P = C = Z</a:t>
                </a:r>
                <a:r>
                  <a:rPr lang="en-US" baseline="-25000" smtClean="0"/>
                  <a:t>n</a:t>
                </a:r>
                <a:r>
                  <a:rPr lang="en-US" smtClean="0"/>
                  <a:t>, trong đó n là tích của 2 số nguyên tố</a:t>
                </a:r>
              </a:p>
              <a:p>
                <a:pPr marL="795847" lvl="1" indent="0">
                  <a:buNone/>
                </a:pPr>
                <a:r>
                  <a:rPr lang="en-US" smtClean="0"/>
                  <a:t>K = {k=(k</a:t>
                </a:r>
                <a:r>
                  <a:rPr lang="en-US" baseline="-25000" smtClean="0"/>
                  <a:t>e</a:t>
                </a:r>
                <a:r>
                  <a:rPr lang="en-US" smtClean="0"/>
                  <a:t>, k</a:t>
                </a:r>
                <a:r>
                  <a:rPr lang="en-US" baseline="-25000" smtClean="0"/>
                  <a:t>d</a:t>
                </a:r>
                <a:r>
                  <a:rPr lang="en-US" smtClean="0"/>
                  <a:t>) với k</a:t>
                </a:r>
                <a:r>
                  <a:rPr lang="en-US" baseline="-25000" smtClean="0"/>
                  <a:t>e</a:t>
                </a:r>
                <a:r>
                  <a:rPr lang="en-US" smtClean="0"/>
                  <a:t> = (n, e); k</a:t>
                </a:r>
                <a:r>
                  <a:rPr lang="en-US" baseline="-25000" smtClean="0"/>
                  <a:t>d</a:t>
                </a:r>
                <a:r>
                  <a:rPr lang="en-US" smtClean="0"/>
                  <a:t> = d sao cho gcd(e, </a:t>
                </a:r>
                <a:r>
                  <a:rPr lang="en-US" smtClean="0">
                    <a:sym typeface="Symbol" panose="05050102010706020507" pitchFamily="18" charset="2"/>
                  </a:rPr>
                  <a:t>(n)) = 1, e.d  1 mod </a:t>
                </a:r>
                <a:r>
                  <a:rPr lang="en-US">
                    <a:sym typeface="Symbol" panose="05050102010706020507" pitchFamily="18" charset="2"/>
                  </a:rPr>
                  <a:t>(</a:t>
                </a:r>
                <a:r>
                  <a:rPr lang="en-US" smtClean="0">
                    <a:sym typeface="Symbol" panose="05050102010706020507" pitchFamily="18" charset="2"/>
                  </a:rPr>
                  <a:t>n)}</a:t>
                </a:r>
              </a:p>
              <a:p>
                <a:pPr marL="795847" lvl="1" indent="0">
                  <a:buNone/>
                </a:pPr>
                <a:r>
                  <a:rPr lang="en-US" smtClean="0">
                    <a:sym typeface="Symbol" panose="05050102010706020507" pitchFamily="18" charset="2"/>
                  </a:rPr>
                  <a:t>Hàm mã hóa E và giải mã D được xác định bởi:</a:t>
                </a:r>
              </a:p>
              <a:p>
                <a:pPr marL="79584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𝑒</m:t>
                              </m:r>
                            </m:sub>
                          </m:sSub>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oMath>
                  </m:oMathPara>
                </a14:m>
                <a:endParaRPr lang="en-US" b="0" smtClean="0">
                  <a:ea typeface="Cambria Math" panose="02040503050406030204" pitchFamily="18" charset="0"/>
                </a:endParaRPr>
              </a:p>
              <a:p>
                <a:pPr marL="795847"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𝐷</m:t>
                          </m:r>
                        </m:e>
                        <m: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𝑑</m:t>
                              </m:r>
                            </m:sub>
                          </m:sSub>
                        </m:sub>
                      </m:sSub>
                      <m:d>
                        <m:dPr>
                          <m:ctrlPr>
                            <a:rPr lang="en-US" i="1">
                              <a:latin typeface="Cambria Math" panose="02040503050406030204" pitchFamily="18" charset="0"/>
                            </a:rPr>
                          </m:ctrlPr>
                        </m:dPr>
                        <m:e>
                          <m:r>
                            <a:rPr lang="en-US" b="0" i="1" smtClean="0">
                              <a:latin typeface="Cambria Math" panose="02040503050406030204" pitchFamily="18" charset="0"/>
                            </a:rPr>
                            <m:t>𝑦</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𝑑</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𝑛</m:t>
                      </m:r>
                      <m:r>
                        <a:rPr lang="en-US"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m:oMathPara>
                </a14:m>
                <a:endParaRPr lang="en-US"/>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80211" y="1086667"/>
                <a:ext cx="12192000"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smtClean="0"/>
              <a:t>  </a:t>
            </a:r>
            <a:r>
              <a:rPr lang="en-US"/>
              <a:t>Giới thiệu một số hệ mật KCK</a:t>
            </a:r>
          </a:p>
        </p:txBody>
      </p:sp>
    </p:spTree>
    <p:extLst>
      <p:ext uri="{BB962C8B-B14F-4D97-AF65-F5344CB8AC3E}">
        <p14:creationId xmlns:p14="http://schemas.microsoft.com/office/powerpoint/2010/main" val="11804130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610239" y="895524"/>
            <a:ext cx="4327071" cy="2071165"/>
          </a:xfrm>
        </p:spPr>
        <p:txBody>
          <a:bodyPr/>
          <a:lstStyle/>
          <a:p>
            <a:r>
              <a:rPr lang="en-US" b="1" smtClean="0"/>
              <a:t>Lưu ý: </a:t>
            </a:r>
          </a:p>
          <a:p>
            <a:pPr lvl="1"/>
            <a:r>
              <a:rPr lang="en-US" smtClean="0"/>
              <a:t>KCK: K</a:t>
            </a:r>
            <a:r>
              <a:rPr lang="en-US" baseline="-25000" smtClean="0"/>
              <a:t>E</a:t>
            </a:r>
            <a:r>
              <a:rPr lang="en-US" smtClean="0"/>
              <a:t> = (n, e)</a:t>
            </a:r>
          </a:p>
          <a:p>
            <a:pPr lvl="1"/>
            <a:r>
              <a:rPr lang="en-US" smtClean="0"/>
              <a:t>KBM: K</a:t>
            </a:r>
            <a:r>
              <a:rPr lang="en-US" baseline="-25000" smtClean="0"/>
              <a:t>D</a:t>
            </a:r>
            <a:r>
              <a:rPr lang="en-US" smtClean="0"/>
              <a:t> = d</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
        <p:nvSpPr>
          <p:cNvPr id="4" name="Rectangle 3"/>
          <p:cNvSpPr/>
          <p:nvPr/>
        </p:nvSpPr>
        <p:spPr>
          <a:xfrm>
            <a:off x="3363706" y="1257302"/>
            <a:ext cx="2334985" cy="538843"/>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Chọn p và q</a:t>
            </a:r>
            <a:endParaRPr lang="en-US" sz="2600" b="1">
              <a:latin typeface="Calibri" panose="020F0502020204030204" pitchFamily="34" charset="0"/>
              <a:cs typeface="Calibri" panose="020F0502020204030204" pitchFamily="34" charset="0"/>
            </a:endParaRPr>
          </a:p>
        </p:txBody>
      </p:sp>
      <p:cxnSp>
        <p:nvCxnSpPr>
          <p:cNvPr id="6" name="Straight Arrow Connector 5"/>
          <p:cNvCxnSpPr/>
          <p:nvPr/>
        </p:nvCxnSpPr>
        <p:spPr>
          <a:xfrm>
            <a:off x="4547527" y="1812474"/>
            <a:ext cx="0" cy="48985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363706" y="2318673"/>
            <a:ext cx="2334985" cy="538843"/>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Tính n = p </a:t>
            </a:r>
            <a:r>
              <a:rPr lang="en-US" sz="2600" b="1" smtClean="0">
                <a:latin typeface="Calibri" panose="020F0502020204030204" pitchFamily="34" charset="0"/>
                <a:cs typeface="Calibri" panose="020F0502020204030204" pitchFamily="34" charset="0"/>
                <a:sym typeface="Symbol" panose="05050102010706020507" pitchFamily="18" charset="2"/>
              </a:rPr>
              <a:t></a:t>
            </a:r>
            <a:r>
              <a:rPr lang="en-US" sz="2600" b="1" smtClean="0">
                <a:latin typeface="Calibri" panose="020F0502020204030204" pitchFamily="34" charset="0"/>
                <a:cs typeface="Calibri" panose="020F0502020204030204" pitchFamily="34" charset="0"/>
              </a:rPr>
              <a:t> q</a:t>
            </a:r>
            <a:endParaRPr lang="en-US" sz="2600" b="1">
              <a:latin typeface="Calibri" panose="020F0502020204030204" pitchFamily="34" charset="0"/>
              <a:cs typeface="Calibri" panose="020F0502020204030204" pitchFamily="34" charset="0"/>
            </a:endParaRPr>
          </a:p>
        </p:txBody>
      </p:sp>
      <p:cxnSp>
        <p:nvCxnSpPr>
          <p:cNvPr id="15" name="Straight Arrow Connector 14"/>
          <p:cNvCxnSpPr>
            <a:stCxn id="14" idx="2"/>
          </p:cNvCxnSpPr>
          <p:nvPr/>
        </p:nvCxnSpPr>
        <p:spPr>
          <a:xfrm>
            <a:off x="4531199" y="2857516"/>
            <a:ext cx="0" cy="473518"/>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363705" y="3306532"/>
            <a:ext cx="2334985" cy="538843"/>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Tính </a:t>
            </a:r>
            <a:r>
              <a:rPr lang="en-US" sz="2600" b="1" smtClean="0">
                <a:latin typeface="Calibri" panose="020F0502020204030204" pitchFamily="34" charset="0"/>
                <a:cs typeface="Calibri" panose="020F0502020204030204" pitchFamily="34" charset="0"/>
                <a:sym typeface="Symbol" panose="05050102010706020507" pitchFamily="18" charset="2"/>
              </a:rPr>
              <a:t>(n)</a:t>
            </a:r>
            <a:endParaRPr lang="en-US" sz="2600" b="1">
              <a:latin typeface="Calibri" panose="020F0502020204030204" pitchFamily="34" charset="0"/>
              <a:cs typeface="Calibri" panose="020F0502020204030204" pitchFamily="34" charset="0"/>
            </a:endParaRPr>
          </a:p>
        </p:txBody>
      </p:sp>
      <p:cxnSp>
        <p:nvCxnSpPr>
          <p:cNvPr id="20" name="Straight Arrow Connector 19"/>
          <p:cNvCxnSpPr>
            <a:stCxn id="19" idx="2"/>
          </p:cNvCxnSpPr>
          <p:nvPr/>
        </p:nvCxnSpPr>
        <p:spPr>
          <a:xfrm>
            <a:off x="4531198" y="3845375"/>
            <a:ext cx="0" cy="473518"/>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363705" y="4318893"/>
            <a:ext cx="2334985" cy="538843"/>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Chọn khóa e</a:t>
            </a:r>
            <a:endParaRPr lang="en-US" sz="2600" b="1">
              <a:latin typeface="Calibri" panose="020F0502020204030204" pitchFamily="34" charset="0"/>
              <a:cs typeface="Calibri" panose="020F0502020204030204" pitchFamily="34" charset="0"/>
            </a:endParaRPr>
          </a:p>
        </p:txBody>
      </p:sp>
      <p:cxnSp>
        <p:nvCxnSpPr>
          <p:cNvPr id="22" name="Straight Arrow Connector 21"/>
          <p:cNvCxnSpPr>
            <a:stCxn id="21" idx="2"/>
          </p:cNvCxnSpPr>
          <p:nvPr/>
        </p:nvCxnSpPr>
        <p:spPr>
          <a:xfrm>
            <a:off x="4531198" y="4857736"/>
            <a:ext cx="0" cy="473518"/>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363705" y="5318165"/>
            <a:ext cx="2334985" cy="538843"/>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Tính khóa d</a:t>
            </a:r>
            <a:endParaRPr lang="en-US" sz="2600" b="1">
              <a:latin typeface="Calibri" panose="020F0502020204030204" pitchFamily="34" charset="0"/>
              <a:cs typeface="Calibri" panose="020F0502020204030204" pitchFamily="34" charset="0"/>
            </a:endParaRPr>
          </a:p>
        </p:txBody>
      </p:sp>
      <p:cxnSp>
        <p:nvCxnSpPr>
          <p:cNvPr id="26" name="Straight Arrow Connector 25"/>
          <p:cNvCxnSpPr>
            <a:stCxn id="21" idx="3"/>
          </p:cNvCxnSpPr>
          <p:nvPr/>
        </p:nvCxnSpPr>
        <p:spPr>
          <a:xfrm>
            <a:off x="5698690" y="4588315"/>
            <a:ext cx="1436916" cy="19"/>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98690" y="5588410"/>
            <a:ext cx="1436916" cy="19"/>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96341" y="5318164"/>
            <a:ext cx="3074350" cy="538844"/>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x = y</a:t>
            </a:r>
            <a:r>
              <a:rPr lang="en-US" sz="2600" b="1" baseline="30000" smtClean="0">
                <a:latin typeface="Calibri" panose="020F0502020204030204" pitchFamily="34" charset="0"/>
                <a:cs typeface="Calibri" panose="020F0502020204030204" pitchFamily="34" charset="0"/>
              </a:rPr>
              <a:t>d</a:t>
            </a:r>
            <a:r>
              <a:rPr lang="en-US" sz="2600" b="1" smtClean="0">
                <a:latin typeface="Calibri" panose="020F0502020204030204" pitchFamily="34" charset="0"/>
                <a:cs typeface="Calibri" panose="020F0502020204030204" pitchFamily="34" charset="0"/>
              </a:rPr>
              <a:t> mod n</a:t>
            </a:r>
            <a:endParaRPr lang="en-US" sz="2600" b="1">
              <a:latin typeface="Calibri" panose="020F0502020204030204" pitchFamily="34" charset="0"/>
              <a:cs typeface="Calibri" panose="020F0502020204030204" pitchFamily="34" charset="0"/>
            </a:endParaRPr>
          </a:p>
        </p:txBody>
      </p:sp>
      <p:sp>
        <p:nvSpPr>
          <p:cNvPr id="29" name="Rectangle 28"/>
          <p:cNvSpPr/>
          <p:nvPr/>
        </p:nvSpPr>
        <p:spPr>
          <a:xfrm>
            <a:off x="7196341" y="4318893"/>
            <a:ext cx="3074350" cy="538844"/>
          </a:xfrm>
          <a:prstGeom prst="rect">
            <a:avLst/>
          </a:prstGeom>
          <a:solidFill>
            <a:schemeClr val="tx2">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mtClean="0">
                <a:latin typeface="Calibri" panose="020F0502020204030204" pitchFamily="34" charset="0"/>
                <a:cs typeface="Calibri" panose="020F0502020204030204" pitchFamily="34" charset="0"/>
              </a:rPr>
              <a:t>y = x</a:t>
            </a:r>
            <a:r>
              <a:rPr lang="en-US" sz="2600" b="1" baseline="30000" smtClean="0">
                <a:latin typeface="Calibri" panose="020F0502020204030204" pitchFamily="34" charset="0"/>
                <a:cs typeface="Calibri" panose="020F0502020204030204" pitchFamily="34" charset="0"/>
              </a:rPr>
              <a:t>e</a:t>
            </a:r>
            <a:r>
              <a:rPr lang="en-US" sz="2600" b="1" smtClean="0">
                <a:latin typeface="Calibri" panose="020F0502020204030204" pitchFamily="34" charset="0"/>
                <a:cs typeface="Calibri" panose="020F0502020204030204" pitchFamily="34" charset="0"/>
              </a:rPr>
              <a:t> mod n</a:t>
            </a:r>
            <a:endParaRPr lang="en-US" sz="2600" b="1">
              <a:latin typeface="Calibri" panose="020F0502020204030204" pitchFamily="34" charset="0"/>
              <a:cs typeface="Calibri" panose="020F0502020204030204" pitchFamily="34" charset="0"/>
            </a:endParaRPr>
          </a:p>
        </p:txBody>
      </p:sp>
      <p:cxnSp>
        <p:nvCxnSpPr>
          <p:cNvPr id="30" name="Straight Arrow Connector 29"/>
          <p:cNvCxnSpPr/>
          <p:nvPr/>
        </p:nvCxnSpPr>
        <p:spPr>
          <a:xfrm>
            <a:off x="8733516" y="3094275"/>
            <a:ext cx="0" cy="124095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33516" y="4874065"/>
            <a:ext cx="0" cy="48985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717177" y="5900057"/>
            <a:ext cx="0" cy="48985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712289" y="3639461"/>
            <a:ext cx="1894114" cy="492443"/>
          </a:xfrm>
          <a:prstGeom prst="rect">
            <a:avLst/>
          </a:prstGeom>
          <a:noFill/>
        </p:spPr>
        <p:txBody>
          <a:bodyPr wrap="square" rtlCol="0">
            <a:spAutoFit/>
          </a:bodyPr>
          <a:lstStyle/>
          <a:p>
            <a:r>
              <a:rPr lang="en-US" sz="2600" smtClean="0">
                <a:solidFill>
                  <a:schemeClr val="tx1">
                    <a:lumMod val="65000"/>
                    <a:lumOff val="35000"/>
                  </a:schemeClr>
                </a:solidFill>
                <a:latin typeface="Calibri" panose="020F0502020204030204" pitchFamily="34" charset="0"/>
                <a:cs typeface="Calibri" panose="020F0502020204030204" pitchFamily="34" charset="0"/>
              </a:rPr>
              <a:t>Bản rõ</a:t>
            </a:r>
            <a:endParaRPr lang="en-US" sz="2600">
              <a:solidFill>
                <a:schemeClr val="tx1">
                  <a:lumMod val="65000"/>
                  <a:lumOff val="35000"/>
                </a:schemeClr>
              </a:solidFill>
              <a:latin typeface="Calibri" panose="020F0502020204030204" pitchFamily="34" charset="0"/>
              <a:cs typeface="Calibri" panose="020F0502020204030204" pitchFamily="34" charset="0"/>
            </a:endParaRPr>
          </a:p>
        </p:txBody>
      </p:sp>
      <p:sp>
        <p:nvSpPr>
          <p:cNvPr id="35" name="TextBox 34"/>
          <p:cNvSpPr txBox="1"/>
          <p:nvPr/>
        </p:nvSpPr>
        <p:spPr>
          <a:xfrm>
            <a:off x="8717176" y="5954602"/>
            <a:ext cx="1894114" cy="492443"/>
          </a:xfrm>
          <a:prstGeom prst="rect">
            <a:avLst/>
          </a:prstGeom>
          <a:noFill/>
        </p:spPr>
        <p:txBody>
          <a:bodyPr wrap="square" rtlCol="0">
            <a:spAutoFit/>
          </a:bodyPr>
          <a:lstStyle/>
          <a:p>
            <a:r>
              <a:rPr lang="en-US" sz="2600" smtClean="0">
                <a:solidFill>
                  <a:schemeClr val="tx1">
                    <a:lumMod val="65000"/>
                    <a:lumOff val="35000"/>
                  </a:schemeClr>
                </a:solidFill>
                <a:latin typeface="Calibri" panose="020F0502020204030204" pitchFamily="34" charset="0"/>
                <a:cs typeface="Calibri" panose="020F0502020204030204" pitchFamily="34" charset="0"/>
              </a:rPr>
              <a:t>Bản rõ</a:t>
            </a:r>
            <a:endParaRPr lang="en-US" sz="2600">
              <a:solidFill>
                <a:schemeClr val="tx1">
                  <a:lumMod val="65000"/>
                  <a:lumOff val="35000"/>
                </a:schemeClr>
              </a:solidFill>
              <a:latin typeface="Calibri" panose="020F0502020204030204" pitchFamily="34" charset="0"/>
              <a:cs typeface="Calibri" panose="020F0502020204030204" pitchFamily="34" charset="0"/>
            </a:endParaRPr>
          </a:p>
        </p:txBody>
      </p:sp>
      <p:sp>
        <p:nvSpPr>
          <p:cNvPr id="36" name="TextBox 35"/>
          <p:cNvSpPr txBox="1"/>
          <p:nvPr/>
        </p:nvSpPr>
        <p:spPr>
          <a:xfrm>
            <a:off x="8733515" y="4842051"/>
            <a:ext cx="1894114" cy="492443"/>
          </a:xfrm>
          <a:prstGeom prst="rect">
            <a:avLst/>
          </a:prstGeom>
          <a:noFill/>
        </p:spPr>
        <p:txBody>
          <a:bodyPr wrap="square" rtlCol="0">
            <a:spAutoFit/>
          </a:bodyPr>
          <a:lstStyle/>
          <a:p>
            <a:r>
              <a:rPr lang="en-US" sz="2600" smtClean="0">
                <a:solidFill>
                  <a:schemeClr val="tx1">
                    <a:lumMod val="65000"/>
                    <a:lumOff val="35000"/>
                  </a:schemeClr>
                </a:solidFill>
                <a:latin typeface="Calibri" panose="020F0502020204030204" pitchFamily="34" charset="0"/>
                <a:cs typeface="Calibri" panose="020F0502020204030204" pitchFamily="34" charset="0"/>
              </a:rPr>
              <a:t>Bản mã</a:t>
            </a:r>
            <a:endParaRPr lang="en-US" sz="2600">
              <a:solidFill>
                <a:schemeClr val="tx1">
                  <a:lumMod val="65000"/>
                  <a:lumOff val="35000"/>
                </a:schemeClr>
              </a:solidFill>
              <a:latin typeface="Calibri" panose="020F0502020204030204" pitchFamily="34" charset="0"/>
              <a:cs typeface="Calibri" panose="020F0502020204030204" pitchFamily="34" charset="0"/>
            </a:endParaRPr>
          </a:p>
        </p:txBody>
      </p:sp>
      <p:sp>
        <p:nvSpPr>
          <p:cNvPr id="38" name="AutoShape 66"/>
          <p:cNvSpPr>
            <a:spLocks/>
          </p:cNvSpPr>
          <p:nvPr/>
        </p:nvSpPr>
        <p:spPr bwMode="auto">
          <a:xfrm>
            <a:off x="963386" y="1846434"/>
            <a:ext cx="1509713" cy="738130"/>
          </a:xfrm>
          <a:prstGeom prst="accentCallout2">
            <a:avLst>
              <a:gd name="adj1" fmla="val 31167"/>
              <a:gd name="adj2" fmla="val 105046"/>
              <a:gd name="adj3" fmla="val 31167"/>
              <a:gd name="adj4" fmla="val 131333"/>
              <a:gd name="adj5" fmla="val 103463"/>
              <a:gd name="adj6" fmla="val 158046"/>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n</a:t>
            </a:r>
            <a:r>
              <a:rPr lang="vi-VN" sz="2600" smtClean="0">
                <a:latin typeface="Calibri" panose="020F0502020204030204" pitchFamily="34" charset="0"/>
                <a:cs typeface="Calibri" panose="020F0502020204030204" pitchFamily="34" charset="0"/>
              </a:rPr>
              <a:t> </a:t>
            </a:r>
            <a:r>
              <a:rPr lang="vi-VN" sz="2600">
                <a:latin typeface="Calibri" panose="020F0502020204030204" pitchFamily="34" charset="0"/>
                <a:cs typeface="Calibri" panose="020F0502020204030204" pitchFamily="34" charset="0"/>
              </a:rPr>
              <a:t>là số cực lớn</a:t>
            </a:r>
            <a:endParaRPr lang="en-US" sz="2600">
              <a:latin typeface="Calibri" panose="020F0502020204030204" pitchFamily="34" charset="0"/>
              <a:cs typeface="Calibri" panose="020F0502020204030204" pitchFamily="34" charset="0"/>
            </a:endParaRPr>
          </a:p>
        </p:txBody>
      </p:sp>
      <p:sp>
        <p:nvSpPr>
          <p:cNvPr id="39" name="AutoShape 66"/>
          <p:cNvSpPr>
            <a:spLocks/>
          </p:cNvSpPr>
          <p:nvPr/>
        </p:nvSpPr>
        <p:spPr bwMode="auto">
          <a:xfrm>
            <a:off x="6541017" y="1568209"/>
            <a:ext cx="1796132" cy="523160"/>
          </a:xfrm>
          <a:prstGeom prst="accentCallout2">
            <a:avLst>
              <a:gd name="adj1" fmla="val 50958"/>
              <a:gd name="adj2" fmla="val -708"/>
              <a:gd name="adj3" fmla="val 54917"/>
              <a:gd name="adj4" fmla="val -21528"/>
              <a:gd name="adj5" fmla="val -19236"/>
              <a:gd name="adj6" fmla="val -44810"/>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Số nguyên tố </a:t>
            </a:r>
            <a:r>
              <a:rPr lang="vi-VN" sz="2600" smtClean="0">
                <a:latin typeface="Calibri" panose="020F0502020204030204" pitchFamily="34" charset="0"/>
                <a:cs typeface="Calibri" panose="020F0502020204030204" pitchFamily="34" charset="0"/>
              </a:rPr>
              <a:t>lớn</a:t>
            </a:r>
            <a:endParaRPr lang="en-US" sz="2600">
              <a:latin typeface="Calibri" panose="020F0502020204030204" pitchFamily="34" charset="0"/>
              <a:cs typeface="Calibri" panose="020F0502020204030204" pitchFamily="34" charset="0"/>
            </a:endParaRPr>
          </a:p>
        </p:txBody>
      </p:sp>
      <p:sp>
        <p:nvSpPr>
          <p:cNvPr id="40" name="Rectangle 39"/>
          <p:cNvSpPr/>
          <p:nvPr/>
        </p:nvSpPr>
        <p:spPr>
          <a:xfrm>
            <a:off x="3179161" y="1061478"/>
            <a:ext cx="2644049" cy="877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179160" y="2171870"/>
            <a:ext cx="2644049" cy="877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179159" y="3171980"/>
            <a:ext cx="2644049" cy="877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utoShape 66"/>
          <p:cNvSpPr>
            <a:spLocks/>
          </p:cNvSpPr>
          <p:nvPr/>
        </p:nvSpPr>
        <p:spPr bwMode="auto">
          <a:xfrm>
            <a:off x="538851" y="3092852"/>
            <a:ext cx="1923361" cy="738130"/>
          </a:xfrm>
          <a:prstGeom prst="accentCallout2">
            <a:avLst>
              <a:gd name="adj1" fmla="val 31167"/>
              <a:gd name="adj2" fmla="val 105046"/>
              <a:gd name="adj3" fmla="val 42228"/>
              <a:gd name="adj4" fmla="val 130251"/>
              <a:gd name="adj5" fmla="val 63644"/>
              <a:gd name="adj6" fmla="val 143765"/>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(p – 1)(q – 1)</a:t>
            </a:r>
            <a:endParaRPr lang="en-US" sz="2600">
              <a:latin typeface="Calibri" panose="020F0502020204030204" pitchFamily="34" charset="0"/>
              <a:cs typeface="Calibri" panose="020F0502020204030204" pitchFamily="34" charset="0"/>
            </a:endParaRPr>
          </a:p>
        </p:txBody>
      </p:sp>
      <p:sp>
        <p:nvSpPr>
          <p:cNvPr id="44" name="Rectangle 43"/>
          <p:cNvSpPr/>
          <p:nvPr/>
        </p:nvSpPr>
        <p:spPr>
          <a:xfrm>
            <a:off x="3169533" y="4171252"/>
            <a:ext cx="2644049" cy="877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utoShape 66"/>
          <p:cNvSpPr>
            <a:spLocks/>
          </p:cNvSpPr>
          <p:nvPr/>
        </p:nvSpPr>
        <p:spPr bwMode="auto">
          <a:xfrm>
            <a:off x="97981" y="4135935"/>
            <a:ext cx="2364232" cy="738130"/>
          </a:xfrm>
          <a:prstGeom prst="accentCallout2">
            <a:avLst>
              <a:gd name="adj1" fmla="val 31167"/>
              <a:gd name="adj2" fmla="val 105046"/>
              <a:gd name="adj3" fmla="val 42228"/>
              <a:gd name="adj4" fmla="val 130251"/>
              <a:gd name="adj5" fmla="val 63644"/>
              <a:gd name="adj6" fmla="val 143765"/>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gcd(e, </a:t>
            </a:r>
            <a:r>
              <a:rPr lang="en-US" sz="2600" smtClean="0">
                <a:latin typeface="Calibri" panose="020F0502020204030204" pitchFamily="34" charset="0"/>
                <a:cs typeface="Calibri" panose="020F0502020204030204" pitchFamily="34" charset="0"/>
                <a:sym typeface="Symbol" panose="05050102010706020507" pitchFamily="18" charset="2"/>
              </a:rPr>
              <a:t>(n)) = 1</a:t>
            </a:r>
            <a:r>
              <a:rPr lang="en-US" sz="2600" smtClean="0">
                <a:latin typeface="Calibri" panose="020F0502020204030204" pitchFamily="34" charset="0"/>
                <a:cs typeface="Calibri" panose="020F0502020204030204" pitchFamily="34" charset="0"/>
              </a:rPr>
              <a:t> </a:t>
            </a:r>
            <a:endParaRPr lang="en-US" sz="2600">
              <a:latin typeface="Calibri" panose="020F0502020204030204" pitchFamily="34" charset="0"/>
              <a:cs typeface="Calibri" panose="020F0502020204030204" pitchFamily="34" charset="0"/>
            </a:endParaRPr>
          </a:p>
        </p:txBody>
      </p:sp>
      <p:sp>
        <p:nvSpPr>
          <p:cNvPr id="46" name="AutoShape 66"/>
          <p:cNvSpPr>
            <a:spLocks/>
          </p:cNvSpPr>
          <p:nvPr/>
        </p:nvSpPr>
        <p:spPr bwMode="auto">
          <a:xfrm>
            <a:off x="108867" y="5216472"/>
            <a:ext cx="2364232" cy="738130"/>
          </a:xfrm>
          <a:prstGeom prst="accentCallout2">
            <a:avLst>
              <a:gd name="adj1" fmla="val 31167"/>
              <a:gd name="adj2" fmla="val 105046"/>
              <a:gd name="adj3" fmla="val 42228"/>
              <a:gd name="adj4" fmla="val 130251"/>
              <a:gd name="adj5" fmla="val 57007"/>
              <a:gd name="adj6" fmla="val 135477"/>
            </a:avLst>
          </a:prstGeom>
          <a:noFill/>
          <a:ln w="38100">
            <a:solidFill>
              <a:schemeClr val="tx2">
                <a:lumMod val="60000"/>
                <a:lumOff val="40000"/>
              </a:schemeClr>
            </a:solidFill>
            <a:miter lim="800000"/>
            <a:headEnd/>
            <a:tailEnd type="diamond" w="med" len="med"/>
          </a:ln>
        </p:spPr>
        <p:txBody>
          <a:bodyPr anchor="ctr"/>
          <a:lstStyle/>
          <a:p>
            <a:pPr algn="ctr"/>
            <a:r>
              <a:rPr lang="en-US" sz="2600" smtClean="0">
                <a:latin typeface="Calibri" panose="020F0502020204030204" pitchFamily="34" charset="0"/>
                <a:cs typeface="Calibri" panose="020F0502020204030204" pitchFamily="34" charset="0"/>
              </a:rPr>
              <a:t>e</a:t>
            </a:r>
            <a:r>
              <a:rPr lang="en-US" sz="2600" baseline="30000" smtClean="0">
                <a:latin typeface="Calibri" panose="020F0502020204030204" pitchFamily="34" charset="0"/>
                <a:cs typeface="Calibri" panose="020F0502020204030204" pitchFamily="34" charset="0"/>
              </a:rPr>
              <a:t>-1</a:t>
            </a:r>
            <a:r>
              <a:rPr lang="en-US" sz="2600" smtClean="0">
                <a:latin typeface="Calibri" panose="020F0502020204030204" pitchFamily="34" charset="0"/>
                <a:cs typeface="Calibri" panose="020F0502020204030204" pitchFamily="34" charset="0"/>
              </a:rPr>
              <a:t> mod </a:t>
            </a:r>
            <a:r>
              <a:rPr lang="en-US" sz="2600" smtClean="0">
                <a:latin typeface="Calibri" panose="020F0502020204030204" pitchFamily="34" charset="0"/>
                <a:cs typeface="Calibri" panose="020F0502020204030204" pitchFamily="34" charset="0"/>
                <a:sym typeface="Symbol" panose="05050102010706020507" pitchFamily="18" charset="2"/>
              </a:rPr>
              <a:t>(n)) =</a:t>
            </a:r>
            <a:r>
              <a:rPr lang="en-US" sz="2600" smtClean="0">
                <a:latin typeface="Calibri" panose="020F0502020204030204" pitchFamily="34" charset="0"/>
                <a:cs typeface="Calibri" panose="020F0502020204030204" pitchFamily="34" charset="0"/>
              </a:rPr>
              <a:t> </a:t>
            </a:r>
            <a:endParaRPr lang="en-US" sz="2600">
              <a:latin typeface="Calibri" panose="020F0502020204030204" pitchFamily="34" charset="0"/>
              <a:cs typeface="Calibri" panose="020F0502020204030204" pitchFamily="34" charset="0"/>
            </a:endParaRPr>
          </a:p>
        </p:txBody>
      </p:sp>
      <p:sp>
        <p:nvSpPr>
          <p:cNvPr id="47" name="Rectangle 46"/>
          <p:cNvSpPr/>
          <p:nvPr/>
        </p:nvSpPr>
        <p:spPr>
          <a:xfrm>
            <a:off x="3178603" y="5155386"/>
            <a:ext cx="2644049" cy="877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060355" y="4097923"/>
            <a:ext cx="3369305" cy="910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061225" y="5139548"/>
            <a:ext cx="3369305" cy="910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974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8" presetClass="exit" presetSubtype="12" fill="hold" grpId="1" nodeType="clickEffect">
                                  <p:stCondLst>
                                    <p:cond delay="0"/>
                                  </p:stCondLst>
                                  <p:childTnLst>
                                    <p:animEffect transition="out" filter="strips(downLeft)">
                                      <p:cBhvr>
                                        <p:cTn id="13" dur="500"/>
                                        <p:tgtEl>
                                          <p:spTgt spid="40"/>
                                        </p:tgtEl>
                                      </p:cBhvr>
                                    </p:animEffect>
                                    <p:set>
                                      <p:cBhvr>
                                        <p:cTn id="14" dur="1" fill="hold">
                                          <p:stCondLst>
                                            <p:cond delay="499"/>
                                          </p:stCondLst>
                                        </p:cTn>
                                        <p:tgtEl>
                                          <p:spTgt spid="40"/>
                                        </p:tgtEl>
                                        <p:attrNameLst>
                                          <p:attrName>style.visibility</p:attrName>
                                        </p:attrNameLst>
                                      </p:cBhvr>
                                      <p:to>
                                        <p:strVal val="hidden"/>
                                      </p:to>
                                    </p:set>
                                  </p:childTnLst>
                                </p:cTn>
                              </p:par>
                              <p:par>
                                <p:cTn id="15" presetID="18" presetClass="exit" presetSubtype="12" fill="hold" grpId="1" nodeType="withEffect">
                                  <p:stCondLst>
                                    <p:cond delay="0"/>
                                  </p:stCondLst>
                                  <p:childTnLst>
                                    <p:animEffect transition="out" filter="strips(downLeft)">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8" presetClass="exit" presetSubtype="12" fill="hold" grpId="1" nodeType="clickEffect">
                                  <p:stCondLst>
                                    <p:cond delay="0"/>
                                  </p:stCondLst>
                                  <p:childTnLst>
                                    <p:animEffect transition="out" filter="strips(downLeft)">
                                      <p:cBhvr>
                                        <p:cTn id="28" dur="500"/>
                                        <p:tgtEl>
                                          <p:spTgt spid="41"/>
                                        </p:tgtEl>
                                      </p:cBhvr>
                                    </p:animEffect>
                                    <p:set>
                                      <p:cBhvr>
                                        <p:cTn id="29" dur="1" fill="hold">
                                          <p:stCondLst>
                                            <p:cond delay="499"/>
                                          </p:stCondLst>
                                        </p:cTn>
                                        <p:tgtEl>
                                          <p:spTgt spid="41"/>
                                        </p:tgtEl>
                                        <p:attrNameLst>
                                          <p:attrName>style.visibility</p:attrName>
                                        </p:attrNameLst>
                                      </p:cBhvr>
                                      <p:to>
                                        <p:strVal val="hidden"/>
                                      </p:to>
                                    </p:set>
                                  </p:childTnLst>
                                </p:cTn>
                              </p:par>
                              <p:par>
                                <p:cTn id="30" presetID="18" presetClass="exit" presetSubtype="12" fill="hold" grpId="1" nodeType="withEffect">
                                  <p:stCondLst>
                                    <p:cond delay="0"/>
                                  </p:stCondLst>
                                  <p:childTnLst>
                                    <p:animEffect transition="out" filter="strips(downLeft)">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8" presetClass="exit" presetSubtype="12" fill="hold" grpId="1" nodeType="clickEffect">
                                  <p:stCondLst>
                                    <p:cond delay="0"/>
                                  </p:stCondLst>
                                  <p:childTnLst>
                                    <p:animEffect transition="out" filter="strips(downLeft)">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18" presetClass="exit" presetSubtype="12" fill="hold" grpId="1" nodeType="withEffect">
                                  <p:stCondLst>
                                    <p:cond delay="0"/>
                                  </p:stCondLst>
                                  <p:childTnLst>
                                    <p:animEffect transition="out" filter="strips(downLeft)">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8" presetClass="exit" presetSubtype="12" fill="hold" grpId="1" nodeType="clickEffect">
                                  <p:stCondLst>
                                    <p:cond delay="0"/>
                                  </p:stCondLst>
                                  <p:childTnLst>
                                    <p:animEffect transition="out" filter="strips(downLeft)">
                                      <p:cBhvr>
                                        <p:cTn id="58" dur="500"/>
                                        <p:tgtEl>
                                          <p:spTgt spid="45"/>
                                        </p:tgtEl>
                                      </p:cBhvr>
                                    </p:animEffect>
                                    <p:set>
                                      <p:cBhvr>
                                        <p:cTn id="59" dur="1" fill="hold">
                                          <p:stCondLst>
                                            <p:cond delay="499"/>
                                          </p:stCondLst>
                                        </p:cTn>
                                        <p:tgtEl>
                                          <p:spTgt spid="45"/>
                                        </p:tgtEl>
                                        <p:attrNameLst>
                                          <p:attrName>style.visibility</p:attrName>
                                        </p:attrNameLst>
                                      </p:cBhvr>
                                      <p:to>
                                        <p:strVal val="hidden"/>
                                      </p:to>
                                    </p:set>
                                  </p:childTnLst>
                                </p:cTn>
                              </p:par>
                              <p:par>
                                <p:cTn id="60" presetID="18" presetClass="exit" presetSubtype="12" fill="hold" grpId="1" nodeType="withEffect">
                                  <p:stCondLst>
                                    <p:cond delay="0"/>
                                  </p:stCondLst>
                                  <p:childTnLst>
                                    <p:animEffect transition="out" filter="strips(downLeft)">
                                      <p:cBhvr>
                                        <p:cTn id="61" dur="500"/>
                                        <p:tgtEl>
                                          <p:spTgt spid="44"/>
                                        </p:tgtEl>
                                      </p:cBhvr>
                                    </p:animEffect>
                                    <p:set>
                                      <p:cBhvr>
                                        <p:cTn id="62" dur="1" fill="hold">
                                          <p:stCondLst>
                                            <p:cond delay="499"/>
                                          </p:stCondLst>
                                        </p:cTn>
                                        <p:tgtEl>
                                          <p:spTgt spid="4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8" presetClass="exit" presetSubtype="12" fill="hold" grpId="1" nodeType="clickEffect">
                                  <p:stCondLst>
                                    <p:cond delay="0"/>
                                  </p:stCondLst>
                                  <p:childTnLst>
                                    <p:animEffect transition="out" filter="strips(downLeft)">
                                      <p:cBhvr>
                                        <p:cTn id="73" dur="500"/>
                                        <p:tgtEl>
                                          <p:spTgt spid="46"/>
                                        </p:tgtEl>
                                      </p:cBhvr>
                                    </p:animEffect>
                                    <p:set>
                                      <p:cBhvr>
                                        <p:cTn id="74" dur="1" fill="hold">
                                          <p:stCondLst>
                                            <p:cond delay="499"/>
                                          </p:stCondLst>
                                        </p:cTn>
                                        <p:tgtEl>
                                          <p:spTgt spid="46"/>
                                        </p:tgtEl>
                                        <p:attrNameLst>
                                          <p:attrName>style.visibility</p:attrName>
                                        </p:attrNameLst>
                                      </p:cBhvr>
                                      <p:to>
                                        <p:strVal val="hidden"/>
                                      </p:to>
                                    </p:set>
                                  </p:childTnLst>
                                </p:cTn>
                              </p:par>
                              <p:par>
                                <p:cTn id="75" presetID="18" presetClass="exit" presetSubtype="12" fill="hold" grpId="1" nodeType="withEffect">
                                  <p:stCondLst>
                                    <p:cond delay="0"/>
                                  </p:stCondLst>
                                  <p:childTnLst>
                                    <p:animEffect transition="out" filter="strips(downLeft)">
                                      <p:cBhvr>
                                        <p:cTn id="76" dur="500"/>
                                        <p:tgtEl>
                                          <p:spTgt spid="47"/>
                                        </p:tgtEl>
                                      </p:cBhvr>
                                    </p:animEffect>
                                    <p:set>
                                      <p:cBhvr>
                                        <p:cTn id="77" dur="1" fill="hold">
                                          <p:stCondLst>
                                            <p:cond delay="499"/>
                                          </p:stCondLst>
                                        </p:cTn>
                                        <p:tgtEl>
                                          <p:spTgt spid="4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8" presetClass="exit" presetSubtype="12" fill="hold" grpId="1" nodeType="clickEffect">
                                  <p:stCondLst>
                                    <p:cond delay="0"/>
                                  </p:stCondLst>
                                  <p:childTnLst>
                                    <p:animEffect transition="out" filter="strips(downLeft)">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8" presetClass="exit" presetSubtype="12" fill="hold" grpId="1" nodeType="clickEffect">
                                  <p:stCondLst>
                                    <p:cond delay="0"/>
                                  </p:stCondLst>
                                  <p:childTnLst>
                                    <p:animEffect transition="out" filter="strips(downLeft)">
                                      <p:cBhvr>
                                        <p:cTn id="94" dur="500"/>
                                        <p:tgtEl>
                                          <p:spTgt spid="49"/>
                                        </p:tgtEl>
                                      </p:cBhvr>
                                    </p:animEffect>
                                    <p:set>
                                      <p:cBhvr>
                                        <p:cTn id="95" dur="1" fill="hold">
                                          <p:stCondLst>
                                            <p:cond delay="499"/>
                                          </p:stCondLst>
                                        </p:cTn>
                                        <p:tgtEl>
                                          <p:spTgt spid="49"/>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0" end="0"/>
                                            </p:txEl>
                                          </p:spTgt>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2">
                                            <p:txEl>
                                              <p:pRg st="1" end="1"/>
                                            </p:txEl>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01204" y="1086667"/>
            <a:ext cx="11894544" cy="5351078"/>
          </a:xfrm>
        </p:spPr>
        <p:txBody>
          <a:bodyPr/>
          <a:lstStyle/>
          <a:p>
            <a:r>
              <a:rPr lang="en-US" b="1" smtClean="0"/>
              <a:t>Ví dụ: </a:t>
            </a:r>
            <a:r>
              <a:rPr lang="en-US"/>
              <a:t>Cho hệ mật RSA với p = 37, q = 41 và số mũ mã hoá e = 211. </a:t>
            </a:r>
          </a:p>
          <a:p>
            <a:pPr lvl="1"/>
            <a:r>
              <a:rPr lang="en-US"/>
              <a:t>Hãy tính số mũ giải mã d.</a:t>
            </a:r>
          </a:p>
          <a:p>
            <a:pPr lvl="1"/>
            <a:r>
              <a:rPr lang="en-US"/>
              <a:t>Hãy mã hoá bản tin m = 4</a:t>
            </a:r>
            <a:r>
              <a:rPr lang="en-US" smtClean="0"/>
              <a:t>7 </a:t>
            </a:r>
            <a:r>
              <a:rPr lang="en-US"/>
              <a:t>và giải mã bản mã vừa thu được.</a:t>
            </a:r>
          </a:p>
          <a:p>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5556703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7586" y="1200967"/>
            <a:ext cx="5780314" cy="5351078"/>
          </a:xfrm>
        </p:spPr>
        <p:txBody>
          <a:bodyPr/>
          <a:lstStyle/>
          <a:p>
            <a:r>
              <a:rPr lang="en-US" b="1" smtClean="0"/>
              <a:t>Giải:</a:t>
            </a:r>
          </a:p>
          <a:p>
            <a:pPr lvl="1"/>
            <a:r>
              <a:rPr lang="en-US" smtClean="0"/>
              <a:t>Ta có: </a:t>
            </a:r>
            <a:r>
              <a:rPr lang="fr-FR"/>
              <a:t>n = p.q = 37. 41 = 1517</a:t>
            </a:r>
            <a:endParaRPr lang="en-US"/>
          </a:p>
          <a:p>
            <a:pPr lvl="1"/>
            <a:r>
              <a:rPr lang="en-US">
                <a:sym typeface="Symbol" panose="05050102010706020507" pitchFamily="18" charset="2"/>
              </a:rPr>
              <a:t></a:t>
            </a:r>
            <a:r>
              <a:rPr lang="fr-FR"/>
              <a:t>(n) = 36. 40 = 1440. </a:t>
            </a:r>
            <a:endParaRPr lang="fr-FR" smtClean="0"/>
          </a:p>
          <a:p>
            <a:pPr lvl="1"/>
            <a:r>
              <a:rPr lang="fr-FR" smtClean="0"/>
              <a:t>Ta có: ed </a:t>
            </a:r>
            <a:r>
              <a:rPr lang="en-US">
                <a:sym typeface="Symbol" panose="05050102010706020507" pitchFamily="18" charset="2"/>
              </a:rPr>
              <a:t></a:t>
            </a:r>
            <a:r>
              <a:rPr lang="fr-FR"/>
              <a:t> 1 mod </a:t>
            </a:r>
            <a:r>
              <a:rPr lang="en-US">
                <a:sym typeface="Symbol" panose="05050102010706020507" pitchFamily="18" charset="2"/>
              </a:rPr>
              <a:t></a:t>
            </a:r>
            <a:r>
              <a:rPr lang="fr-FR"/>
              <a:t>(n) </a:t>
            </a:r>
            <a:endParaRPr lang="en-US"/>
          </a:p>
          <a:p>
            <a:pPr lvl="1">
              <a:buFont typeface="Symbol" panose="05050102010706020507" pitchFamily="18" charset="2"/>
              <a:buChar char="Þ"/>
            </a:pPr>
            <a:r>
              <a:rPr lang="en-US" smtClean="0"/>
              <a:t>Tính d = </a:t>
            </a:r>
            <a:r>
              <a:rPr lang="fr-FR"/>
              <a:t>e</a:t>
            </a:r>
            <a:r>
              <a:rPr lang="fr-FR" baseline="30000"/>
              <a:t>-1</a:t>
            </a:r>
            <a:r>
              <a:rPr lang="fr-FR"/>
              <a:t> mod </a:t>
            </a:r>
            <a:r>
              <a:rPr lang="en-US">
                <a:sym typeface="Symbol" panose="05050102010706020507" pitchFamily="18" charset="2"/>
              </a:rPr>
              <a:t></a:t>
            </a:r>
            <a:r>
              <a:rPr lang="fr-FR"/>
              <a:t>(n) </a:t>
            </a:r>
            <a:endParaRPr lang="fr-FR" smtClean="0"/>
          </a:p>
          <a:p>
            <a:pPr marL="795847" lvl="1" indent="0">
              <a:buNone/>
            </a:pPr>
            <a:r>
              <a:rPr lang="en-US" smtClean="0">
                <a:sym typeface="Symbol" panose="05050102010706020507" pitchFamily="18" charset="2"/>
              </a:rPr>
              <a:t></a:t>
            </a:r>
            <a:r>
              <a:rPr lang="fr-FR" smtClean="0"/>
              <a:t> </a:t>
            </a:r>
            <a:r>
              <a:rPr lang="fr-FR"/>
              <a:t>tính 211</a:t>
            </a:r>
            <a:r>
              <a:rPr lang="fr-FR" baseline="30000"/>
              <a:t>-1</a:t>
            </a:r>
            <a:r>
              <a:rPr lang="fr-FR"/>
              <a:t> mod 1440 =?</a:t>
            </a:r>
            <a:endParaRPr lang="en-US"/>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
        <p:nvSpPr>
          <p:cNvPr id="64" name="TextBox 63"/>
          <p:cNvSpPr txBox="1"/>
          <p:nvPr/>
        </p:nvSpPr>
        <p:spPr>
          <a:xfrm>
            <a:off x="1108363" y="4859397"/>
            <a:ext cx="7677827" cy="523220"/>
          </a:xfrm>
          <a:prstGeom prst="rect">
            <a:avLst/>
          </a:prstGeom>
          <a:noFill/>
        </p:spPr>
        <p:txBody>
          <a:bodyPr wrap="square" rtlCol="0">
            <a:spAutoFit/>
          </a:bodyPr>
          <a:lstStyle/>
          <a:p>
            <a:r>
              <a:rPr lang="en-US" sz="2800" smtClean="0">
                <a:latin typeface="Calibri" panose="020F0502020204030204" pitchFamily="34" charset="0"/>
                <a:cs typeface="Calibri" panose="020F0502020204030204" pitchFamily="34" charset="0"/>
              </a:rPr>
              <a:t>Số mũ giải mã d = - 389 mod 1051 </a:t>
            </a:r>
            <a:r>
              <a:rPr lang="en-US" sz="2800">
                <a:sym typeface="Symbol" panose="05050102010706020507" pitchFamily="18" charset="2"/>
              </a:rPr>
              <a:t> </a:t>
            </a:r>
            <a:r>
              <a:rPr lang="en-US" sz="2800" b="1" smtClean="0">
                <a:sym typeface="Symbol" panose="05050102010706020507" pitchFamily="18" charset="2"/>
              </a:rPr>
              <a:t>d </a:t>
            </a:r>
            <a:r>
              <a:rPr lang="en-US" sz="2800" b="1" smtClean="0">
                <a:latin typeface="Calibri" panose="020F0502020204030204" pitchFamily="34" charset="0"/>
                <a:cs typeface="Calibri" panose="020F0502020204030204" pitchFamily="34" charset="0"/>
              </a:rPr>
              <a:t>= 1051 </a:t>
            </a:r>
            <a:endParaRPr lang="en-US" sz="28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80">
                                          <p:stCondLst>
                                            <p:cond delay="0"/>
                                          </p:stCondLst>
                                        </p:cTn>
                                        <p:tgtEl>
                                          <p:spTgt spid="64"/>
                                        </p:tgtEl>
                                      </p:cBhvr>
                                    </p:animEffect>
                                    <p:anim calcmode="lin" valueType="num">
                                      <p:cBhvr>
                                        <p:cTn id="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3" dur="26">
                                          <p:stCondLst>
                                            <p:cond delay="650"/>
                                          </p:stCondLst>
                                        </p:cTn>
                                        <p:tgtEl>
                                          <p:spTgt spid="64"/>
                                        </p:tgtEl>
                                      </p:cBhvr>
                                      <p:to x="100000" y="60000"/>
                                    </p:animScale>
                                    <p:animScale>
                                      <p:cBhvr>
                                        <p:cTn id="14" dur="166" decel="50000">
                                          <p:stCondLst>
                                            <p:cond delay="676"/>
                                          </p:stCondLst>
                                        </p:cTn>
                                        <p:tgtEl>
                                          <p:spTgt spid="64"/>
                                        </p:tgtEl>
                                      </p:cBhvr>
                                      <p:to x="100000" y="100000"/>
                                    </p:animScale>
                                    <p:animScale>
                                      <p:cBhvr>
                                        <p:cTn id="15" dur="26">
                                          <p:stCondLst>
                                            <p:cond delay="1312"/>
                                          </p:stCondLst>
                                        </p:cTn>
                                        <p:tgtEl>
                                          <p:spTgt spid="64"/>
                                        </p:tgtEl>
                                      </p:cBhvr>
                                      <p:to x="100000" y="80000"/>
                                    </p:animScale>
                                    <p:animScale>
                                      <p:cBhvr>
                                        <p:cTn id="16" dur="166" decel="50000">
                                          <p:stCondLst>
                                            <p:cond delay="1338"/>
                                          </p:stCondLst>
                                        </p:cTn>
                                        <p:tgtEl>
                                          <p:spTgt spid="64"/>
                                        </p:tgtEl>
                                      </p:cBhvr>
                                      <p:to x="100000" y="100000"/>
                                    </p:animScale>
                                    <p:animScale>
                                      <p:cBhvr>
                                        <p:cTn id="17" dur="26">
                                          <p:stCondLst>
                                            <p:cond delay="1642"/>
                                          </p:stCondLst>
                                        </p:cTn>
                                        <p:tgtEl>
                                          <p:spTgt spid="64"/>
                                        </p:tgtEl>
                                      </p:cBhvr>
                                      <p:to x="100000" y="90000"/>
                                    </p:animScale>
                                    <p:animScale>
                                      <p:cBhvr>
                                        <p:cTn id="18" dur="166" decel="50000">
                                          <p:stCondLst>
                                            <p:cond delay="1668"/>
                                          </p:stCondLst>
                                        </p:cTn>
                                        <p:tgtEl>
                                          <p:spTgt spid="64"/>
                                        </p:tgtEl>
                                      </p:cBhvr>
                                      <p:to x="100000" y="100000"/>
                                    </p:animScale>
                                    <p:animScale>
                                      <p:cBhvr>
                                        <p:cTn id="19" dur="26">
                                          <p:stCondLst>
                                            <p:cond delay="1808"/>
                                          </p:stCondLst>
                                        </p:cTn>
                                        <p:tgtEl>
                                          <p:spTgt spid="64"/>
                                        </p:tgtEl>
                                      </p:cBhvr>
                                      <p:to x="100000" y="95000"/>
                                    </p:animScale>
                                    <p:animScale>
                                      <p:cBhvr>
                                        <p:cTn id="20"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6675" y="926247"/>
            <a:ext cx="11687676" cy="5351078"/>
          </a:xfrm>
        </p:spPr>
        <p:txBody>
          <a:bodyPr/>
          <a:lstStyle/>
          <a:p>
            <a:r>
              <a:rPr lang="en-US" smtClean="0"/>
              <a:t>Để mã hóa bản tin m = 47 ta tính </a:t>
            </a:r>
            <a:r>
              <a:rPr lang="fr-FR"/>
              <a:t>c = m</a:t>
            </a:r>
            <a:r>
              <a:rPr lang="fr-FR" baseline="30000"/>
              <a:t>e</a:t>
            </a:r>
            <a:r>
              <a:rPr lang="fr-FR"/>
              <a:t> mod n = </a:t>
            </a:r>
            <a:r>
              <a:rPr lang="fr-FR" smtClean="0"/>
              <a:t>47</a:t>
            </a:r>
            <a:r>
              <a:rPr lang="fr-FR" baseline="30000" smtClean="0"/>
              <a:t>211</a:t>
            </a:r>
            <a:r>
              <a:rPr lang="fr-FR" smtClean="0"/>
              <a:t> </a:t>
            </a:r>
            <a:r>
              <a:rPr lang="fr-FR"/>
              <a:t>mod </a:t>
            </a:r>
            <a:r>
              <a:rPr lang="fr-FR" smtClean="0"/>
              <a:t>1517</a:t>
            </a:r>
          </a:p>
          <a:p>
            <a:pPr lvl="1"/>
            <a:r>
              <a:rPr lang="fr-FR" smtClean="0"/>
              <a:t>Phân tích </a:t>
            </a:r>
            <a:r>
              <a:rPr lang="fr-FR"/>
              <a:t>211 = 2</a:t>
            </a:r>
            <a:r>
              <a:rPr lang="fr-FR" baseline="30000"/>
              <a:t>7</a:t>
            </a:r>
            <a:r>
              <a:rPr lang="fr-FR"/>
              <a:t> + 2</a:t>
            </a:r>
            <a:r>
              <a:rPr lang="fr-FR" baseline="30000"/>
              <a:t>6</a:t>
            </a:r>
            <a:r>
              <a:rPr lang="fr-FR"/>
              <a:t> + 2</a:t>
            </a:r>
            <a:r>
              <a:rPr lang="fr-FR" baseline="30000"/>
              <a:t>4</a:t>
            </a:r>
            <a:r>
              <a:rPr lang="fr-FR"/>
              <a:t> + 2</a:t>
            </a:r>
            <a:r>
              <a:rPr lang="fr-FR" baseline="30000"/>
              <a:t>1</a:t>
            </a:r>
            <a:r>
              <a:rPr lang="fr-FR"/>
              <a:t> + 2</a:t>
            </a:r>
            <a:r>
              <a:rPr lang="fr-FR" baseline="30000"/>
              <a:t>0</a:t>
            </a:r>
            <a:r>
              <a:rPr lang="fr-FR"/>
              <a:t>. Áp dụng phương pháp nhân bình phương có lặp ta có bảng tính sau</a:t>
            </a:r>
            <a:r>
              <a:rPr lang="fr-FR" smtClean="0"/>
              <a:t>:</a:t>
            </a:r>
          </a:p>
          <a:p>
            <a:pPr lvl="1"/>
            <a:endParaRPr lang="fr-FR"/>
          </a:p>
          <a:p>
            <a:pPr lvl="1"/>
            <a:endParaRPr lang="fr-FR" smtClean="0"/>
          </a:p>
          <a:p>
            <a:pPr lvl="1"/>
            <a:endParaRPr lang="fr-FR" smtClean="0"/>
          </a:p>
          <a:p>
            <a:pPr lvl="1"/>
            <a:endParaRPr lang="fr-FR"/>
          </a:p>
          <a:p>
            <a:pPr marL="795847" lvl="1" indent="0">
              <a:buNone/>
            </a:pPr>
            <a:endParaRPr lang="fr-FR" smtClean="0"/>
          </a:p>
          <a:p>
            <a:pPr lvl="1"/>
            <a:r>
              <a:rPr lang="fr-FR" smtClean="0"/>
              <a:t>Vậy bản mã thu được là </a:t>
            </a:r>
            <a:r>
              <a:rPr lang="fr-FR" b="1">
                <a:solidFill>
                  <a:srgbClr val="0070C0"/>
                </a:solidFill>
              </a:rPr>
              <a:t>c = </a:t>
            </a:r>
            <a:r>
              <a:rPr lang="fr-FR" b="1" smtClean="0">
                <a:solidFill>
                  <a:srgbClr val="0070C0"/>
                </a:solidFill>
              </a:rPr>
              <a:t>47</a:t>
            </a:r>
            <a:r>
              <a:rPr lang="fr-FR" b="1" baseline="30000" smtClean="0">
                <a:solidFill>
                  <a:srgbClr val="0070C0"/>
                </a:solidFill>
              </a:rPr>
              <a:t>211</a:t>
            </a:r>
            <a:r>
              <a:rPr lang="fr-FR" b="1" smtClean="0">
                <a:solidFill>
                  <a:srgbClr val="0070C0"/>
                </a:solidFill>
              </a:rPr>
              <a:t> </a:t>
            </a:r>
            <a:r>
              <a:rPr lang="fr-FR" b="1">
                <a:solidFill>
                  <a:srgbClr val="0070C0"/>
                </a:solidFill>
              </a:rPr>
              <a:t>mod 1517 = </a:t>
            </a:r>
            <a:r>
              <a:rPr lang="fr-FR" b="1" smtClean="0">
                <a:solidFill>
                  <a:srgbClr val="0070C0"/>
                </a:solidFill>
              </a:rPr>
              <a:t>602</a:t>
            </a:r>
            <a:r>
              <a:rPr lang="fr-FR" smtClean="0"/>
              <a:t> </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827354340"/>
              </p:ext>
            </p:extLst>
          </p:nvPr>
        </p:nvGraphicFramePr>
        <p:xfrm>
          <a:off x="1850231" y="2877577"/>
          <a:ext cx="8561097" cy="2560320"/>
        </p:xfrm>
        <a:graphic>
          <a:graphicData uri="http://schemas.openxmlformats.org/drawingml/2006/table">
            <a:tbl>
              <a:tblPr firstRow="1" bandRow="1">
                <a:tableStyleId>{616DA210-FB5B-4158-B5E0-FEB733F419BA}</a:tableStyleId>
              </a:tblPr>
              <a:tblGrid>
                <a:gridCol w="951233">
                  <a:extLst>
                    <a:ext uri="{9D8B030D-6E8A-4147-A177-3AD203B41FA5}">
                      <a16:colId xmlns:a16="http://schemas.microsoft.com/office/drawing/2014/main" val="740636643"/>
                    </a:ext>
                  </a:extLst>
                </a:gridCol>
                <a:gridCol w="951233">
                  <a:extLst>
                    <a:ext uri="{9D8B030D-6E8A-4147-A177-3AD203B41FA5}">
                      <a16:colId xmlns:a16="http://schemas.microsoft.com/office/drawing/2014/main" val="382096980"/>
                    </a:ext>
                  </a:extLst>
                </a:gridCol>
                <a:gridCol w="951233">
                  <a:extLst>
                    <a:ext uri="{9D8B030D-6E8A-4147-A177-3AD203B41FA5}">
                      <a16:colId xmlns:a16="http://schemas.microsoft.com/office/drawing/2014/main" val="1447886934"/>
                    </a:ext>
                  </a:extLst>
                </a:gridCol>
                <a:gridCol w="951233">
                  <a:extLst>
                    <a:ext uri="{9D8B030D-6E8A-4147-A177-3AD203B41FA5}">
                      <a16:colId xmlns:a16="http://schemas.microsoft.com/office/drawing/2014/main" val="1999461260"/>
                    </a:ext>
                  </a:extLst>
                </a:gridCol>
                <a:gridCol w="951233">
                  <a:extLst>
                    <a:ext uri="{9D8B030D-6E8A-4147-A177-3AD203B41FA5}">
                      <a16:colId xmlns:a16="http://schemas.microsoft.com/office/drawing/2014/main" val="682158683"/>
                    </a:ext>
                  </a:extLst>
                </a:gridCol>
                <a:gridCol w="951233">
                  <a:extLst>
                    <a:ext uri="{9D8B030D-6E8A-4147-A177-3AD203B41FA5}">
                      <a16:colId xmlns:a16="http://schemas.microsoft.com/office/drawing/2014/main" val="3449932996"/>
                    </a:ext>
                  </a:extLst>
                </a:gridCol>
                <a:gridCol w="951233">
                  <a:extLst>
                    <a:ext uri="{9D8B030D-6E8A-4147-A177-3AD203B41FA5}">
                      <a16:colId xmlns:a16="http://schemas.microsoft.com/office/drawing/2014/main" val="2362588460"/>
                    </a:ext>
                  </a:extLst>
                </a:gridCol>
                <a:gridCol w="951233">
                  <a:extLst>
                    <a:ext uri="{9D8B030D-6E8A-4147-A177-3AD203B41FA5}">
                      <a16:colId xmlns:a16="http://schemas.microsoft.com/office/drawing/2014/main" val="4040884660"/>
                    </a:ext>
                  </a:extLst>
                </a:gridCol>
                <a:gridCol w="951233">
                  <a:extLst>
                    <a:ext uri="{9D8B030D-6E8A-4147-A177-3AD203B41FA5}">
                      <a16:colId xmlns:a16="http://schemas.microsoft.com/office/drawing/2014/main" val="38882153"/>
                    </a:ext>
                  </a:extLst>
                </a:gridCol>
              </a:tblGrid>
              <a:tr h="596059">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4</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6</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7</a:t>
                      </a:r>
                    </a:p>
                  </a:txBody>
                  <a:tcPr marL="68580" marR="68580" marT="0" marB="0"/>
                </a:tc>
                <a:extLst>
                  <a:ext uri="{0D108BD9-81ED-4DB2-BD59-A6C34878D82A}">
                    <a16:rowId xmlns:a16="http://schemas.microsoft.com/office/drawing/2014/main" val="3300565334"/>
                  </a:ext>
                </a:extLst>
              </a:tr>
              <a:tr h="596059">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fr-FR"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fr-FR"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fr-FR"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434062317"/>
                  </a:ext>
                </a:extLst>
              </a:tr>
              <a:tr h="596059">
                <a:tc>
                  <a:txBody>
                    <a:bodyPr/>
                    <a:lstStyle/>
                    <a:p>
                      <a:pPr marL="0" marR="0" algn="ctr">
                        <a:lnSpc>
                          <a:spcPct val="150000"/>
                        </a:lnSpc>
                        <a:spcBef>
                          <a:spcPts val="0"/>
                        </a:spcBef>
                        <a:spcAft>
                          <a:spcPts val="0"/>
                        </a:spcAft>
                      </a:pPr>
                      <a:r>
                        <a:rPr lang="fr-FR"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47</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692</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1009</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174</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1453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1062</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713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174</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923596355"/>
                  </a:ext>
                </a:extLst>
              </a:tr>
              <a:tr h="596059">
                <a:tc>
                  <a:txBody>
                    <a:bodyPr/>
                    <a:lstStyle/>
                    <a:p>
                      <a:pPr marL="0" marR="0" algn="ctr">
                        <a:lnSpc>
                          <a:spcPct val="150000"/>
                        </a:lnSpc>
                        <a:spcBef>
                          <a:spcPts val="0"/>
                        </a:spcBef>
                        <a:spcAft>
                          <a:spcPts val="0"/>
                        </a:spcAft>
                      </a:pPr>
                      <a:r>
                        <a:rPr lang="fr-FR" sz="2800" b="1">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47</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667</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667</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667</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1305</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1305</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rPr>
                        <a:t>544</a:t>
                      </a:r>
                      <a:endParaRPr lang="en-US" sz="2800">
                        <a:solidFill>
                          <a:schemeClr val="tx1">
                            <a:lumMod val="65000"/>
                            <a:lumOff val="3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1" u="sng" smtClean="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602</a:t>
                      </a:r>
                      <a:endParaRPr lang="en-US" sz="2800" b="1" u="sng">
                        <a:solidFill>
                          <a:srgbClr val="FF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856538305"/>
                  </a:ext>
                </a:extLst>
              </a:tr>
            </a:tbl>
          </a:graphicData>
        </a:graphic>
      </p:graphicFrame>
    </p:spTree>
    <p:extLst>
      <p:ext uri="{BB962C8B-B14F-4D97-AF65-F5344CB8AC3E}">
        <p14:creationId xmlns:p14="http://schemas.microsoft.com/office/powerpoint/2010/main" val="258410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8375" y="1086667"/>
            <a:ext cx="12063416" cy="5414146"/>
          </a:xfrm>
        </p:spPr>
        <p:txBody>
          <a:bodyPr/>
          <a:lstStyle/>
          <a:p>
            <a:r>
              <a:rPr lang="fr-FR"/>
              <a:t>Để giải mã bản mã c = </a:t>
            </a:r>
            <a:r>
              <a:rPr lang="fr-FR" smtClean="0"/>
              <a:t>602, </a:t>
            </a:r>
            <a:r>
              <a:rPr lang="fr-FR"/>
              <a:t>ta </a:t>
            </a:r>
            <a:r>
              <a:rPr lang="fr-FR" smtClean="0"/>
              <a:t>tính </a:t>
            </a:r>
            <a:r>
              <a:rPr lang="en-US"/>
              <a:t>m = c</a:t>
            </a:r>
            <a:r>
              <a:rPr lang="en-US" baseline="30000"/>
              <a:t>d </a:t>
            </a:r>
            <a:r>
              <a:rPr lang="en-US"/>
              <a:t>mod n = </a:t>
            </a:r>
            <a:r>
              <a:rPr lang="en-US" smtClean="0"/>
              <a:t>602</a:t>
            </a:r>
            <a:r>
              <a:rPr lang="en-US" baseline="30000" smtClean="0"/>
              <a:t>1051 </a:t>
            </a:r>
            <a:r>
              <a:rPr lang="en-US"/>
              <a:t>mod </a:t>
            </a:r>
            <a:r>
              <a:rPr lang="en-US" smtClean="0"/>
              <a:t>1517</a:t>
            </a:r>
          </a:p>
          <a:p>
            <a:pPr lvl="1"/>
            <a:r>
              <a:rPr lang="en-US" smtClean="0"/>
              <a:t>Ta phân tích: </a:t>
            </a:r>
            <a:r>
              <a:rPr lang="en-US"/>
              <a:t>1051 = 2</a:t>
            </a:r>
            <a:r>
              <a:rPr lang="en-US" baseline="30000"/>
              <a:t>10</a:t>
            </a:r>
            <a:r>
              <a:rPr lang="en-US"/>
              <a:t> + 2</a:t>
            </a:r>
            <a:r>
              <a:rPr lang="en-US" baseline="30000"/>
              <a:t>4</a:t>
            </a:r>
            <a:r>
              <a:rPr lang="en-US"/>
              <a:t> + 2</a:t>
            </a:r>
            <a:r>
              <a:rPr lang="en-US" baseline="30000"/>
              <a:t>3</a:t>
            </a:r>
            <a:r>
              <a:rPr lang="en-US"/>
              <a:t> + 2</a:t>
            </a:r>
            <a:r>
              <a:rPr lang="en-US" baseline="30000"/>
              <a:t>1</a:t>
            </a:r>
            <a:r>
              <a:rPr lang="en-US"/>
              <a:t> + 2</a:t>
            </a:r>
            <a:r>
              <a:rPr lang="en-US" baseline="30000"/>
              <a:t>0</a:t>
            </a:r>
            <a:r>
              <a:rPr lang="en-US"/>
              <a:t>. Áp dụng phương pháp nhân bình phương có lặp ta có bảng tính sau</a:t>
            </a:r>
            <a:r>
              <a:rPr lang="en-US" smtClean="0"/>
              <a:t>:</a:t>
            </a:r>
          </a:p>
          <a:p>
            <a:pPr lvl="1"/>
            <a:endParaRPr lang="en-US" smtClean="0"/>
          </a:p>
          <a:p>
            <a:endParaRPr lang="en-US"/>
          </a:p>
          <a:p>
            <a:endParaRPr lang="en-US" smtClean="0"/>
          </a:p>
          <a:p>
            <a:endParaRPr lang="en-US"/>
          </a:p>
          <a:p>
            <a:endParaRPr lang="en-US" smtClean="0"/>
          </a:p>
          <a:p>
            <a:pPr lvl="1"/>
            <a:r>
              <a:rPr lang="en-US"/>
              <a:t>Vậy bản mã </a:t>
            </a:r>
            <a:r>
              <a:rPr lang="en-US" b="1">
                <a:solidFill>
                  <a:srgbClr val="0070C0"/>
                </a:solidFill>
              </a:rPr>
              <a:t>m = </a:t>
            </a:r>
            <a:r>
              <a:rPr lang="en-US" b="1" smtClean="0">
                <a:solidFill>
                  <a:srgbClr val="0070C0"/>
                </a:solidFill>
              </a:rPr>
              <a:t>602</a:t>
            </a:r>
            <a:r>
              <a:rPr lang="en-US" b="1" baseline="30000" smtClean="0">
                <a:solidFill>
                  <a:srgbClr val="0070C0"/>
                </a:solidFill>
              </a:rPr>
              <a:t>1051 </a:t>
            </a:r>
            <a:r>
              <a:rPr lang="en-US" b="1">
                <a:solidFill>
                  <a:srgbClr val="0070C0"/>
                </a:solidFill>
              </a:rPr>
              <a:t>mod 1517 = </a:t>
            </a:r>
            <a:r>
              <a:rPr lang="en-US" b="1" smtClean="0">
                <a:solidFill>
                  <a:srgbClr val="0070C0"/>
                </a:solidFill>
              </a:rPr>
              <a:t>47</a:t>
            </a:r>
            <a:endParaRPr lang="en-US">
              <a:solidFill>
                <a:srgbClr val="0070C0"/>
              </a:solidFill>
            </a:endParaRPr>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932642545"/>
              </p:ext>
            </p:extLst>
          </p:nvPr>
        </p:nvGraphicFramePr>
        <p:xfrm>
          <a:off x="814388" y="3171596"/>
          <a:ext cx="10558470" cy="2651760"/>
        </p:xfrm>
        <a:graphic>
          <a:graphicData uri="http://schemas.openxmlformats.org/drawingml/2006/table">
            <a:tbl>
              <a:tblPr firstRow="1" bandRow="1">
                <a:tableStyleId>{616DA210-FB5B-4158-B5E0-FEB733F419BA}</a:tableStyleId>
              </a:tblPr>
              <a:tblGrid>
                <a:gridCol w="771525">
                  <a:extLst>
                    <a:ext uri="{9D8B030D-6E8A-4147-A177-3AD203B41FA5}">
                      <a16:colId xmlns:a16="http://schemas.microsoft.com/office/drawing/2014/main" val="3378286476"/>
                    </a:ext>
                  </a:extLst>
                </a:gridCol>
                <a:gridCol w="828675">
                  <a:extLst>
                    <a:ext uri="{9D8B030D-6E8A-4147-A177-3AD203B41FA5}">
                      <a16:colId xmlns:a16="http://schemas.microsoft.com/office/drawing/2014/main" val="76634092"/>
                    </a:ext>
                  </a:extLst>
                </a:gridCol>
                <a:gridCol w="957262">
                  <a:extLst>
                    <a:ext uri="{9D8B030D-6E8A-4147-A177-3AD203B41FA5}">
                      <a16:colId xmlns:a16="http://schemas.microsoft.com/office/drawing/2014/main" val="421179020"/>
                    </a:ext>
                  </a:extLst>
                </a:gridCol>
                <a:gridCol w="985838">
                  <a:extLst>
                    <a:ext uri="{9D8B030D-6E8A-4147-A177-3AD203B41FA5}">
                      <a16:colId xmlns:a16="http://schemas.microsoft.com/office/drawing/2014/main" val="1985775986"/>
                    </a:ext>
                  </a:extLst>
                </a:gridCol>
                <a:gridCol w="785812">
                  <a:extLst>
                    <a:ext uri="{9D8B030D-6E8A-4147-A177-3AD203B41FA5}">
                      <a16:colId xmlns:a16="http://schemas.microsoft.com/office/drawing/2014/main" val="1212238812"/>
                    </a:ext>
                  </a:extLst>
                </a:gridCol>
                <a:gridCol w="914400">
                  <a:extLst>
                    <a:ext uri="{9D8B030D-6E8A-4147-A177-3AD203B41FA5}">
                      <a16:colId xmlns:a16="http://schemas.microsoft.com/office/drawing/2014/main" val="1926552274"/>
                    </a:ext>
                  </a:extLst>
                </a:gridCol>
                <a:gridCol w="871538">
                  <a:extLst>
                    <a:ext uri="{9D8B030D-6E8A-4147-A177-3AD203B41FA5}">
                      <a16:colId xmlns:a16="http://schemas.microsoft.com/office/drawing/2014/main" val="492631615"/>
                    </a:ext>
                  </a:extLst>
                </a:gridCol>
                <a:gridCol w="828675">
                  <a:extLst>
                    <a:ext uri="{9D8B030D-6E8A-4147-A177-3AD203B41FA5}">
                      <a16:colId xmlns:a16="http://schemas.microsoft.com/office/drawing/2014/main" val="3895278168"/>
                    </a:ext>
                  </a:extLst>
                </a:gridCol>
                <a:gridCol w="800100">
                  <a:extLst>
                    <a:ext uri="{9D8B030D-6E8A-4147-A177-3AD203B41FA5}">
                      <a16:colId xmlns:a16="http://schemas.microsoft.com/office/drawing/2014/main" val="847810001"/>
                    </a:ext>
                  </a:extLst>
                </a:gridCol>
                <a:gridCol w="957262">
                  <a:extLst>
                    <a:ext uri="{9D8B030D-6E8A-4147-A177-3AD203B41FA5}">
                      <a16:colId xmlns:a16="http://schemas.microsoft.com/office/drawing/2014/main" val="3695871057"/>
                    </a:ext>
                  </a:extLst>
                </a:gridCol>
                <a:gridCol w="1002009">
                  <a:extLst>
                    <a:ext uri="{9D8B030D-6E8A-4147-A177-3AD203B41FA5}">
                      <a16:colId xmlns:a16="http://schemas.microsoft.com/office/drawing/2014/main" val="1321490446"/>
                    </a:ext>
                  </a:extLst>
                </a:gridCol>
                <a:gridCol w="855374">
                  <a:extLst>
                    <a:ext uri="{9D8B030D-6E8A-4147-A177-3AD203B41FA5}">
                      <a16:colId xmlns:a16="http://schemas.microsoft.com/office/drawing/2014/main" val="477947423"/>
                    </a:ext>
                  </a:extLst>
                </a:gridCol>
              </a:tblGrid>
              <a:tr h="618918">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2</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3</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4</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5</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6</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7</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8</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9</a:t>
                      </a:r>
                    </a:p>
                  </a:txBody>
                  <a:tcPr marL="68580" marR="68580" marT="0" marB="0"/>
                </a:tc>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a:t>
                      </a:r>
                    </a:p>
                  </a:txBody>
                  <a:tcPr marL="68580" marR="68580" marT="0" marB="0"/>
                </a:tc>
                <a:extLst>
                  <a:ext uri="{0D108BD9-81ED-4DB2-BD59-A6C34878D82A}">
                    <a16:rowId xmlns:a16="http://schemas.microsoft.com/office/drawing/2014/main" val="1863306578"/>
                  </a:ext>
                </a:extLst>
              </a:tr>
              <a:tr h="618918">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k</a:t>
                      </a:r>
                      <a:r>
                        <a:rPr lang="en-US" sz="2800" b="1" baseline="-2500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0</a:t>
                      </a:r>
                    </a:p>
                  </a:txBody>
                  <a:tcPr marL="68580" marR="68580" marT="0" marB="0"/>
                </a:tc>
                <a:tc>
                  <a:txBody>
                    <a:bodyPr/>
                    <a:lstStyle/>
                    <a:p>
                      <a:pPr marL="0" marR="0" algn="ctr">
                        <a:lnSpc>
                          <a:spcPct val="150000"/>
                        </a:lnSpc>
                        <a:spcBef>
                          <a:spcPts val="0"/>
                        </a:spcBef>
                        <a:spcAft>
                          <a:spcPts val="0"/>
                        </a:spcAft>
                      </a:pPr>
                      <a:r>
                        <a:rPr lang="en-US" sz="2800" b="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a:t>
                      </a:r>
                    </a:p>
                  </a:txBody>
                  <a:tcPr marL="68580" marR="68580" marT="0" marB="0"/>
                </a:tc>
                <a:extLst>
                  <a:ext uri="{0D108BD9-81ED-4DB2-BD59-A6C34878D82A}">
                    <a16:rowId xmlns:a16="http://schemas.microsoft.com/office/drawing/2014/main" val="3411947091"/>
                  </a:ext>
                </a:extLst>
              </a:tr>
              <a:tr h="566831">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defTabSz="914400" rtl="0" eaLnBrk="1" latinLnBrk="0" hangingPunct="1">
                        <a:lnSpc>
                          <a:spcPct val="150000"/>
                        </a:lnSpc>
                        <a:spcBef>
                          <a:spcPts val="0"/>
                        </a:spcBef>
                        <a:spcAft>
                          <a:spcPts val="0"/>
                        </a:spcAft>
                      </a:pPr>
                      <a:r>
                        <a:rPr lang="en-US" sz="2800" kern="12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602</a:t>
                      </a:r>
                      <a:endParaRPr lang="en-US" sz="2800" kern="12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a:tc>
                <a:tc>
                  <a:txBody>
                    <a:bodyPr/>
                    <a:lstStyle/>
                    <a:p>
                      <a:pPr marL="0" marR="0" algn="ctr" defTabSz="914400" rtl="0" eaLnBrk="1" latinLnBrk="0" hangingPunct="1">
                        <a:lnSpc>
                          <a:spcPct val="150000"/>
                        </a:lnSpc>
                        <a:spcBef>
                          <a:spcPts val="0"/>
                        </a:spcBef>
                        <a:spcAft>
                          <a:spcPts val="0"/>
                        </a:spcAft>
                      </a:pPr>
                      <a:r>
                        <a:rPr lang="en-US" sz="2800" kern="12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1358</a:t>
                      </a:r>
                      <a:endParaRPr lang="en-US" sz="2800" kern="12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a:tc>
                <a:tc>
                  <a:txBody>
                    <a:bodyPr/>
                    <a:lstStyle/>
                    <a:p>
                      <a:pPr marL="0" marR="0" algn="ctr" defTabSz="914400" rtl="0" eaLnBrk="1" latinLnBrk="0" hangingPunct="1">
                        <a:lnSpc>
                          <a:spcPct val="150000"/>
                        </a:lnSpc>
                        <a:spcBef>
                          <a:spcPts val="0"/>
                        </a:spcBef>
                        <a:spcAft>
                          <a:spcPts val="0"/>
                        </a:spcAft>
                      </a:pPr>
                      <a:r>
                        <a:rPr lang="en-US" sz="2800" kern="12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1009</a:t>
                      </a:r>
                      <a:endParaRPr lang="en-US" sz="2800" kern="12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a:tc>
                <a:tc>
                  <a:txBody>
                    <a:bodyPr/>
                    <a:lstStyle/>
                    <a:p>
                      <a:pPr marL="0" marR="0" algn="ctr" defTabSz="914400" rtl="0" eaLnBrk="1" latinLnBrk="0" hangingPunct="1">
                        <a:lnSpc>
                          <a:spcPct val="150000"/>
                        </a:lnSpc>
                        <a:spcBef>
                          <a:spcPts val="0"/>
                        </a:spcBef>
                        <a:spcAft>
                          <a:spcPts val="0"/>
                        </a:spcAft>
                      </a:pPr>
                      <a:r>
                        <a:rPr lang="en-US" sz="2800" kern="12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174</a:t>
                      </a:r>
                      <a:endParaRPr lang="en-US" sz="2800" kern="12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1453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1062</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713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174</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1453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1062</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280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713</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844193557"/>
                  </a:ext>
                </a:extLst>
              </a:tr>
              <a:tr h="618918">
                <a:tc>
                  <a:txBody>
                    <a:bodyPr/>
                    <a:lstStyle/>
                    <a:p>
                      <a:pPr marL="0" marR="0" algn="ctr">
                        <a:lnSpc>
                          <a:spcPct val="150000"/>
                        </a:lnSpc>
                        <a:spcBef>
                          <a:spcPts val="0"/>
                        </a:spcBef>
                        <a:spcAft>
                          <a:spcPts val="0"/>
                        </a:spcAft>
                      </a:pPr>
                      <a:r>
                        <a:rPr lang="en-US" sz="2800" b="1">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2800">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r>
                        <a:rPr lang="en-US" sz="2800" b="0" smtClean="0">
                          <a:solidFill>
                            <a:schemeClr val="tx1"/>
                          </a:solidFill>
                          <a:latin typeface="Calibri" panose="020F0502020204030204" pitchFamily="34" charset="0"/>
                          <a:cs typeface="Calibri" panose="020F0502020204030204" pitchFamily="34" charset="0"/>
                        </a:rPr>
                        <a:t>602</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1370</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1370</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211</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0" smtClean="0">
                          <a:solidFill>
                            <a:schemeClr val="tx1"/>
                          </a:solidFill>
                          <a:latin typeface="Calibri" panose="020F0502020204030204" pitchFamily="34" charset="0"/>
                          <a:cs typeface="Calibri" panose="020F0502020204030204" pitchFamily="34" charset="0"/>
                        </a:rPr>
                        <a:t>149</a:t>
                      </a:r>
                      <a:endParaRPr lang="en-US" sz="28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800" b="1" u="sng" smtClean="0">
                          <a:solidFill>
                            <a:srgbClr val="FF0000"/>
                          </a:solidFill>
                          <a:latin typeface="Calibri" panose="020F0502020204030204" pitchFamily="34" charset="0"/>
                          <a:cs typeface="Calibri" panose="020F0502020204030204" pitchFamily="34" charset="0"/>
                        </a:rPr>
                        <a:t>47</a:t>
                      </a:r>
                      <a:endParaRPr lang="en-US" sz="2800" b="1" u="sng">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15695735"/>
                  </a:ext>
                </a:extLst>
              </a:tr>
            </a:tbl>
          </a:graphicData>
        </a:graphic>
      </p:graphicFrame>
    </p:spTree>
    <p:extLst>
      <p:ext uri="{BB962C8B-B14F-4D97-AF65-F5344CB8AC3E}">
        <p14:creationId xmlns:p14="http://schemas.microsoft.com/office/powerpoint/2010/main" val="330912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1020565"/>
            <a:ext cx="11577782" cy="791119"/>
          </a:xfrm>
        </p:spPr>
        <p:txBody>
          <a:bodyPr/>
          <a:lstStyle/>
          <a:p>
            <a:r>
              <a:rPr lang="en-US" smtClean="0"/>
              <a:t>Độ an toàn của hệ mật RSA</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pSp>
        <p:nvGrpSpPr>
          <p:cNvPr id="31" name="Group 3"/>
          <p:cNvGrpSpPr>
            <a:grpSpLocks/>
          </p:cNvGrpSpPr>
          <p:nvPr/>
        </p:nvGrpSpPr>
        <p:grpSpPr bwMode="auto">
          <a:xfrm>
            <a:off x="1328512" y="4811941"/>
            <a:ext cx="2295525" cy="1365250"/>
            <a:chOff x="471" y="272"/>
            <a:chExt cx="1161" cy="1539"/>
          </a:xfrm>
        </p:grpSpPr>
        <p:sp>
          <p:nvSpPr>
            <p:cNvPr id="32" name="Oval 4"/>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vi-VN">
                <a:latin typeface="Calibri" pitchFamily="34" charset="0"/>
              </a:endParaRPr>
            </a:p>
          </p:txBody>
        </p:sp>
        <p:sp>
          <p:nvSpPr>
            <p:cNvPr id="33" name="AutoShape 5"/>
            <p:cNvSpPr>
              <a:spLocks noChangeArrowheads="1"/>
            </p:cNvSpPr>
            <p:nvPr/>
          </p:nvSpPr>
          <p:spPr bwMode="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headEnd/>
              <a:tailEnd/>
            </a:ln>
            <a:effectLst/>
          </p:spPr>
          <p:txBody>
            <a:bodyPr wrap="none" anchor="ctr"/>
            <a:lstStyle/>
            <a:p>
              <a:pPr fontAlgn="auto">
                <a:spcBef>
                  <a:spcPts val="0"/>
                </a:spcBef>
                <a:spcAft>
                  <a:spcPts val="0"/>
                </a:spcAft>
                <a:defRPr/>
              </a:pPr>
              <a:endParaRPr lang="en-US">
                <a:latin typeface="+mn-lt"/>
                <a:cs typeface="+mn-cs"/>
              </a:endParaRPr>
            </a:p>
          </p:txBody>
        </p:sp>
      </p:grpSp>
      <p:grpSp>
        <p:nvGrpSpPr>
          <p:cNvPr id="34" name="Group 6"/>
          <p:cNvGrpSpPr>
            <a:grpSpLocks/>
          </p:cNvGrpSpPr>
          <p:nvPr/>
        </p:nvGrpSpPr>
        <p:grpSpPr bwMode="auto">
          <a:xfrm>
            <a:off x="1344387" y="3429229"/>
            <a:ext cx="2295525" cy="1365250"/>
            <a:chOff x="471" y="272"/>
            <a:chExt cx="1161" cy="1539"/>
          </a:xfrm>
        </p:grpSpPr>
        <p:sp>
          <p:nvSpPr>
            <p:cNvPr id="35" name="Oval 7"/>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vi-VN">
                <a:latin typeface="Calibri" pitchFamily="34" charset="0"/>
              </a:endParaRPr>
            </a:p>
          </p:txBody>
        </p:sp>
        <p:sp>
          <p:nvSpPr>
            <p:cNvPr id="36" name="AutoShape 8"/>
            <p:cNvSpPr>
              <a:spLocks noChangeArrowheads="1"/>
            </p:cNvSpPr>
            <p:nvPr/>
          </p:nvSpPr>
          <p:spPr bwMode="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headEnd/>
              <a:tailEnd/>
            </a:ln>
            <a:effectLst/>
          </p:spPr>
          <p:txBody>
            <a:bodyPr wrap="none" anchor="ctr"/>
            <a:lstStyle/>
            <a:p>
              <a:pPr fontAlgn="auto">
                <a:spcBef>
                  <a:spcPts val="0"/>
                </a:spcBef>
                <a:spcAft>
                  <a:spcPts val="0"/>
                </a:spcAft>
                <a:defRPr/>
              </a:pPr>
              <a:endParaRPr lang="en-US">
                <a:latin typeface="+mn-lt"/>
                <a:cs typeface="+mn-cs"/>
              </a:endParaRPr>
            </a:p>
          </p:txBody>
        </p:sp>
      </p:grpSp>
      <p:grpSp>
        <p:nvGrpSpPr>
          <p:cNvPr id="37" name="Group 9"/>
          <p:cNvGrpSpPr>
            <a:grpSpLocks/>
          </p:cNvGrpSpPr>
          <p:nvPr/>
        </p:nvGrpSpPr>
        <p:grpSpPr bwMode="auto">
          <a:xfrm>
            <a:off x="1344387" y="2041754"/>
            <a:ext cx="2295525" cy="1365250"/>
            <a:chOff x="471" y="272"/>
            <a:chExt cx="1161" cy="1539"/>
          </a:xfrm>
        </p:grpSpPr>
        <p:sp>
          <p:nvSpPr>
            <p:cNvPr id="38" name="Oval 10"/>
            <p:cNvSpPr>
              <a:spLocks noChangeArrowheads="1"/>
            </p:cNvSpPr>
            <p:nvPr/>
          </p:nvSpPr>
          <p:spPr bwMode="lt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vi-VN">
                <a:latin typeface="Calibri" pitchFamily="34" charset="0"/>
              </a:endParaRPr>
            </a:p>
          </p:txBody>
        </p:sp>
        <p:sp>
          <p:nvSpPr>
            <p:cNvPr id="39" name="AutoShape 11"/>
            <p:cNvSpPr>
              <a:spLocks noChangeArrowheads="1"/>
            </p:cNvSpPr>
            <p:nvPr/>
          </p:nvSpPr>
          <p:spPr bwMode="lt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headEnd/>
              <a:tailEnd/>
            </a:ln>
            <a:effectLst/>
          </p:spPr>
          <p:txBody>
            <a:bodyPr wrap="none" anchor="ctr"/>
            <a:lstStyle/>
            <a:p>
              <a:pPr fontAlgn="auto">
                <a:spcBef>
                  <a:spcPts val="0"/>
                </a:spcBef>
                <a:spcAft>
                  <a:spcPts val="0"/>
                </a:spcAft>
                <a:defRPr/>
              </a:pPr>
              <a:endParaRPr lang="en-US">
                <a:latin typeface="+mn-lt"/>
                <a:cs typeface="+mn-cs"/>
              </a:endParaRPr>
            </a:p>
          </p:txBody>
        </p:sp>
      </p:grpSp>
      <p:sp>
        <p:nvSpPr>
          <p:cNvPr id="40" name="AutoShape 12"/>
          <p:cNvSpPr>
            <a:spLocks noChangeArrowheads="1"/>
          </p:cNvSpPr>
          <p:nvPr/>
        </p:nvSpPr>
        <p:spPr bwMode="ltGray">
          <a:xfrm>
            <a:off x="3630387" y="2349729"/>
            <a:ext cx="2284413" cy="911225"/>
          </a:xfrm>
          <a:prstGeom prst="roundRect">
            <a:avLst>
              <a:gd name="adj" fmla="val 11505"/>
            </a:avLst>
          </a:prstGeom>
          <a:gradFill rotWithShape="1">
            <a:gsLst>
              <a:gs pos="0">
                <a:schemeClr val="accent2"/>
              </a:gs>
              <a:gs pos="100000">
                <a:schemeClr val="bg1"/>
              </a:gs>
            </a:gsLst>
            <a:lin ang="0" scaled="1"/>
          </a:gradFill>
          <a:ln w="6350" algn="ctr">
            <a:noFill/>
            <a:prstDash val="sysDot"/>
            <a:round/>
            <a:headEnd/>
            <a:tailEnd/>
          </a:ln>
        </p:spPr>
        <p:txBody>
          <a:bodyPr wrap="none" anchor="ctr"/>
          <a:lstStyle/>
          <a:p>
            <a:endParaRPr lang="vi-VN">
              <a:latin typeface="Calibri" pitchFamily="34" charset="0"/>
            </a:endParaRPr>
          </a:p>
        </p:txBody>
      </p:sp>
      <p:sp>
        <p:nvSpPr>
          <p:cNvPr id="41" name="Text Box 13"/>
          <p:cNvSpPr txBox="1">
            <a:spLocks noChangeArrowheads="1"/>
          </p:cNvSpPr>
          <p:nvPr/>
        </p:nvSpPr>
        <p:spPr bwMode="white">
          <a:xfrm>
            <a:off x="1426937" y="2646591"/>
            <a:ext cx="2128838" cy="396875"/>
          </a:xfrm>
          <a:prstGeom prst="rect">
            <a:avLst/>
          </a:prstGeom>
          <a:noFill/>
          <a:ln w="9525" algn="ctr">
            <a:noFill/>
            <a:miter lim="800000"/>
            <a:headEnd/>
            <a:tailEnd/>
          </a:ln>
        </p:spPr>
        <p:txBody>
          <a:bodyPr>
            <a:spAutoFit/>
          </a:bodyPr>
          <a:lstStyle/>
          <a:p>
            <a:pPr algn="ctr">
              <a:spcBef>
                <a:spcPct val="50000"/>
              </a:spcBef>
            </a:pPr>
            <a:r>
              <a:rPr lang="vi-VN" sz="2000" b="1">
                <a:solidFill>
                  <a:srgbClr val="FFFFFF"/>
                </a:solidFill>
              </a:rPr>
              <a:t>Dữ liệu</a:t>
            </a:r>
            <a:endParaRPr lang="en-US" sz="2000" b="1">
              <a:solidFill>
                <a:srgbClr val="FFFFFF"/>
              </a:solidFill>
              <a:latin typeface="Calibri" pitchFamily="34" charset="0"/>
            </a:endParaRPr>
          </a:p>
        </p:txBody>
      </p:sp>
      <p:sp>
        <p:nvSpPr>
          <p:cNvPr id="42" name="Text Box 14"/>
          <p:cNvSpPr txBox="1">
            <a:spLocks noChangeArrowheads="1"/>
          </p:cNvSpPr>
          <p:nvPr/>
        </p:nvSpPr>
        <p:spPr bwMode="gray">
          <a:xfrm>
            <a:off x="4162425" y="2338616"/>
            <a:ext cx="2070100" cy="1015663"/>
          </a:xfrm>
          <a:prstGeom prst="rect">
            <a:avLst/>
          </a:prstGeom>
          <a:noFill/>
          <a:ln w="9525" algn="ctr">
            <a:noFill/>
            <a:miter lim="800000"/>
            <a:headEnd/>
            <a:tailEnd/>
          </a:ln>
        </p:spPr>
        <p:txBody>
          <a:bodyPr wrap="square">
            <a:spAutoFit/>
          </a:bodyPr>
          <a:lstStyle/>
          <a:p>
            <a:pPr>
              <a:spcBef>
                <a:spcPct val="50000"/>
              </a:spcBef>
              <a:buFontTx/>
              <a:buChar char="•"/>
            </a:pPr>
            <a:r>
              <a:rPr lang="vi-VN" sz="2400" b="1">
                <a:solidFill>
                  <a:srgbClr val="000000"/>
                </a:solidFill>
                <a:latin typeface="Calibri" panose="020F0502020204030204" pitchFamily="34" charset="0"/>
                <a:cs typeface="Calibri" panose="020F0502020204030204" pitchFamily="34" charset="0"/>
              </a:rPr>
              <a:t> Bản mã</a:t>
            </a:r>
            <a:endParaRPr lang="en-US" sz="2400" b="1">
              <a:solidFill>
                <a:srgbClr val="000000"/>
              </a:solidFill>
              <a:latin typeface="Calibri" panose="020F0502020204030204" pitchFamily="34" charset="0"/>
              <a:cs typeface="Calibri" panose="020F0502020204030204" pitchFamily="34" charset="0"/>
            </a:endParaRPr>
          </a:p>
          <a:p>
            <a:pPr>
              <a:spcBef>
                <a:spcPct val="50000"/>
              </a:spcBef>
              <a:buFontTx/>
              <a:buChar char="•"/>
            </a:pPr>
            <a:r>
              <a:rPr lang="en-US" sz="2400" b="1">
                <a:solidFill>
                  <a:srgbClr val="000000"/>
                </a:solidFill>
                <a:latin typeface="Calibri" panose="020F0502020204030204" pitchFamily="34" charset="0"/>
                <a:cs typeface="Calibri" panose="020F0502020204030204" pitchFamily="34" charset="0"/>
              </a:rPr>
              <a:t> </a:t>
            </a:r>
            <a:r>
              <a:rPr lang="vi-VN" sz="2400" b="1">
                <a:solidFill>
                  <a:srgbClr val="000000"/>
                </a:solidFill>
                <a:latin typeface="Calibri" panose="020F0502020204030204" pitchFamily="34" charset="0"/>
                <a:cs typeface="Calibri" panose="020F0502020204030204" pitchFamily="34" charset="0"/>
              </a:rPr>
              <a:t>Bản rõ</a:t>
            </a:r>
            <a:endParaRPr lang="en-US" sz="2400" b="1">
              <a:solidFill>
                <a:srgbClr val="000000"/>
              </a:solidFill>
              <a:latin typeface="Calibri" panose="020F0502020204030204" pitchFamily="34" charset="0"/>
              <a:cs typeface="Calibri" panose="020F0502020204030204" pitchFamily="34" charset="0"/>
            </a:endParaRPr>
          </a:p>
        </p:txBody>
      </p:sp>
      <p:sp>
        <p:nvSpPr>
          <p:cNvPr id="43" name="Text Box 15"/>
          <p:cNvSpPr txBox="1">
            <a:spLocks noChangeArrowheads="1"/>
          </p:cNvSpPr>
          <p:nvPr/>
        </p:nvSpPr>
        <p:spPr bwMode="white">
          <a:xfrm>
            <a:off x="1426937" y="4399191"/>
            <a:ext cx="2128838" cy="396875"/>
          </a:xfrm>
          <a:prstGeom prst="rect">
            <a:avLst/>
          </a:prstGeom>
          <a:noFill/>
          <a:ln w="9525" algn="ctr">
            <a:noFill/>
            <a:miter lim="800000"/>
            <a:headEnd/>
            <a:tailEnd/>
          </a:ln>
        </p:spPr>
        <p:txBody>
          <a:bodyPr>
            <a:spAutoFit/>
          </a:bodyPr>
          <a:lstStyle/>
          <a:p>
            <a:pPr algn="ctr">
              <a:spcBef>
                <a:spcPct val="50000"/>
              </a:spcBef>
            </a:pPr>
            <a:r>
              <a:rPr lang="en-US" sz="2000" b="1">
                <a:solidFill>
                  <a:srgbClr val="FFFFFF"/>
                </a:solidFill>
                <a:latin typeface="Calibri" pitchFamily="34" charset="0"/>
              </a:rPr>
              <a:t>  </a:t>
            </a:r>
          </a:p>
        </p:txBody>
      </p:sp>
      <p:sp>
        <p:nvSpPr>
          <p:cNvPr id="44" name="Text Box 16"/>
          <p:cNvSpPr txBox="1">
            <a:spLocks noChangeArrowheads="1"/>
          </p:cNvSpPr>
          <p:nvPr/>
        </p:nvSpPr>
        <p:spPr bwMode="white">
          <a:xfrm>
            <a:off x="1411062" y="5445354"/>
            <a:ext cx="2128838" cy="396875"/>
          </a:xfrm>
          <a:prstGeom prst="rect">
            <a:avLst/>
          </a:prstGeom>
          <a:noFill/>
          <a:ln w="9525" algn="ctr">
            <a:noFill/>
            <a:miter lim="800000"/>
            <a:headEnd/>
            <a:tailEnd/>
          </a:ln>
        </p:spPr>
        <p:txBody>
          <a:bodyPr>
            <a:spAutoFit/>
          </a:bodyPr>
          <a:lstStyle/>
          <a:p>
            <a:pPr algn="ctr">
              <a:spcBef>
                <a:spcPct val="50000"/>
              </a:spcBef>
            </a:pPr>
            <a:r>
              <a:rPr lang="vi-VN" sz="2000" b="1">
                <a:solidFill>
                  <a:srgbClr val="FFFFFF"/>
                </a:solidFill>
              </a:rPr>
              <a:t>Khóa</a:t>
            </a:r>
            <a:endParaRPr lang="en-US" sz="2000" b="1">
              <a:solidFill>
                <a:srgbClr val="FFFFFF"/>
              </a:solidFill>
              <a:latin typeface="Calibri" pitchFamily="34" charset="0"/>
            </a:endParaRPr>
          </a:p>
        </p:txBody>
      </p:sp>
      <p:sp>
        <p:nvSpPr>
          <p:cNvPr id="45" name="AutoShape 17"/>
          <p:cNvSpPr>
            <a:spLocks noChangeArrowheads="1"/>
          </p:cNvSpPr>
          <p:nvPr/>
        </p:nvSpPr>
        <p:spPr bwMode="gray">
          <a:xfrm>
            <a:off x="3628800" y="3667354"/>
            <a:ext cx="2516187" cy="911225"/>
          </a:xfrm>
          <a:prstGeom prst="roundRect">
            <a:avLst>
              <a:gd name="adj" fmla="val 11505"/>
            </a:avLst>
          </a:prstGeom>
          <a:gradFill rotWithShape="1">
            <a:gsLst>
              <a:gs pos="0">
                <a:schemeClr val="folHlink"/>
              </a:gs>
              <a:gs pos="100000">
                <a:schemeClr val="bg1"/>
              </a:gs>
            </a:gsLst>
            <a:lin ang="0" scaled="1"/>
          </a:gradFill>
          <a:ln w="6350" algn="ctr">
            <a:noFill/>
            <a:prstDash val="sysDot"/>
            <a:round/>
            <a:headEnd/>
            <a:tailEnd/>
          </a:ln>
        </p:spPr>
        <p:txBody>
          <a:bodyPr wrap="none" anchor="ctr"/>
          <a:lstStyle/>
          <a:p>
            <a:endParaRPr lang="vi-VN">
              <a:latin typeface="Calibri" pitchFamily="34" charset="0"/>
            </a:endParaRPr>
          </a:p>
        </p:txBody>
      </p:sp>
      <p:sp>
        <p:nvSpPr>
          <p:cNvPr id="46" name="Text Box 18"/>
          <p:cNvSpPr txBox="1">
            <a:spLocks noChangeArrowheads="1"/>
          </p:cNvSpPr>
          <p:nvPr/>
        </p:nvSpPr>
        <p:spPr bwMode="gray">
          <a:xfrm>
            <a:off x="4153468" y="3631347"/>
            <a:ext cx="3602037" cy="1015663"/>
          </a:xfrm>
          <a:prstGeom prst="rect">
            <a:avLst/>
          </a:prstGeom>
          <a:noFill/>
          <a:ln w="9525" algn="ctr">
            <a:noFill/>
            <a:miter lim="800000"/>
            <a:headEnd/>
            <a:tailEnd/>
          </a:ln>
        </p:spPr>
        <p:txBody>
          <a:bodyPr>
            <a:spAutoFit/>
          </a:bodyPr>
          <a:lstStyle/>
          <a:p>
            <a:pPr>
              <a:spcBef>
                <a:spcPct val="50000"/>
              </a:spcBef>
              <a:buFontTx/>
              <a:buChar char="•"/>
            </a:pPr>
            <a:r>
              <a:rPr lang="en-US" sz="2400" b="1">
                <a:solidFill>
                  <a:srgbClr val="000000"/>
                </a:solidFill>
                <a:latin typeface="Calibri" panose="020F0502020204030204" pitchFamily="34" charset="0"/>
                <a:cs typeface="Calibri" panose="020F0502020204030204" pitchFamily="34" charset="0"/>
              </a:rPr>
              <a:t> </a:t>
            </a:r>
            <a:r>
              <a:rPr lang="en-US" sz="2400" b="1" smtClean="0">
                <a:solidFill>
                  <a:srgbClr val="000000"/>
                </a:solidFill>
                <a:latin typeface="Calibri" panose="020F0502020204030204" pitchFamily="34" charset="0"/>
                <a:cs typeface="Calibri" panose="020F0502020204030204" pitchFamily="34" charset="0"/>
              </a:rPr>
              <a:t>M</a:t>
            </a:r>
            <a:r>
              <a:rPr lang="vi-VN" sz="2400" b="1" smtClean="0">
                <a:solidFill>
                  <a:srgbClr val="000000"/>
                </a:solidFill>
                <a:latin typeface="Calibri" panose="020F0502020204030204" pitchFamily="34" charset="0"/>
                <a:cs typeface="Calibri" panose="020F0502020204030204" pitchFamily="34" charset="0"/>
              </a:rPr>
              <a:t>ã </a:t>
            </a:r>
            <a:r>
              <a:rPr lang="vi-VN" sz="2400" b="1">
                <a:solidFill>
                  <a:srgbClr val="000000"/>
                </a:solidFill>
                <a:latin typeface="Calibri" panose="020F0502020204030204" pitchFamily="34" charset="0"/>
                <a:cs typeface="Calibri" panose="020F0502020204030204" pitchFamily="34" charset="0"/>
              </a:rPr>
              <a:t>hóa</a:t>
            </a:r>
            <a:endParaRPr lang="en-US" sz="2400" b="1">
              <a:solidFill>
                <a:srgbClr val="000000"/>
              </a:solidFill>
              <a:latin typeface="Calibri" panose="020F0502020204030204" pitchFamily="34" charset="0"/>
              <a:cs typeface="Calibri" panose="020F0502020204030204" pitchFamily="34" charset="0"/>
            </a:endParaRPr>
          </a:p>
          <a:p>
            <a:pPr>
              <a:spcBef>
                <a:spcPct val="50000"/>
              </a:spcBef>
              <a:buFontTx/>
              <a:buChar char="•"/>
            </a:pPr>
            <a:r>
              <a:rPr lang="en-US" sz="2400" b="1">
                <a:solidFill>
                  <a:srgbClr val="000000"/>
                </a:solidFill>
                <a:latin typeface="Calibri" panose="020F0502020204030204" pitchFamily="34" charset="0"/>
                <a:cs typeface="Calibri" panose="020F0502020204030204" pitchFamily="34" charset="0"/>
              </a:rPr>
              <a:t> G</a:t>
            </a:r>
            <a:r>
              <a:rPr lang="vi-VN" sz="2400" b="1" smtClean="0">
                <a:solidFill>
                  <a:srgbClr val="000000"/>
                </a:solidFill>
                <a:latin typeface="Calibri" panose="020F0502020204030204" pitchFamily="34" charset="0"/>
                <a:cs typeface="Calibri" panose="020F0502020204030204" pitchFamily="34" charset="0"/>
              </a:rPr>
              <a:t>iải </a:t>
            </a:r>
            <a:r>
              <a:rPr lang="vi-VN" sz="2400" b="1">
                <a:solidFill>
                  <a:srgbClr val="000000"/>
                </a:solidFill>
                <a:latin typeface="Calibri" panose="020F0502020204030204" pitchFamily="34" charset="0"/>
                <a:cs typeface="Calibri" panose="020F0502020204030204" pitchFamily="34" charset="0"/>
              </a:rPr>
              <a:t>mã</a:t>
            </a:r>
            <a:endParaRPr lang="en-US" sz="2400" b="1">
              <a:solidFill>
                <a:srgbClr val="000000"/>
              </a:solidFill>
              <a:latin typeface="Calibri" panose="020F0502020204030204" pitchFamily="34" charset="0"/>
              <a:cs typeface="Calibri" panose="020F0502020204030204" pitchFamily="34" charset="0"/>
            </a:endParaRPr>
          </a:p>
        </p:txBody>
      </p:sp>
      <p:sp>
        <p:nvSpPr>
          <p:cNvPr id="47" name="AutoShape 19"/>
          <p:cNvSpPr>
            <a:spLocks noChangeArrowheads="1"/>
          </p:cNvSpPr>
          <p:nvPr/>
        </p:nvSpPr>
        <p:spPr bwMode="gray">
          <a:xfrm>
            <a:off x="3612925" y="5037366"/>
            <a:ext cx="2516187" cy="911225"/>
          </a:xfrm>
          <a:prstGeom prst="roundRect">
            <a:avLst>
              <a:gd name="adj" fmla="val 11505"/>
            </a:avLst>
          </a:prstGeom>
          <a:gradFill rotWithShape="1">
            <a:gsLst>
              <a:gs pos="0">
                <a:schemeClr val="accent1"/>
              </a:gs>
              <a:gs pos="100000">
                <a:schemeClr val="bg1"/>
              </a:gs>
            </a:gsLst>
            <a:lin ang="0" scaled="1"/>
          </a:gradFill>
          <a:ln w="6350" algn="ctr">
            <a:noFill/>
            <a:prstDash val="sysDot"/>
            <a:round/>
            <a:headEnd/>
            <a:tailEnd/>
          </a:ln>
        </p:spPr>
        <p:txBody>
          <a:bodyPr wrap="none" anchor="ctr"/>
          <a:lstStyle/>
          <a:p>
            <a:endParaRPr lang="vi-VN">
              <a:latin typeface="Calibri" pitchFamily="34" charset="0"/>
            </a:endParaRPr>
          </a:p>
        </p:txBody>
      </p:sp>
      <p:sp>
        <p:nvSpPr>
          <p:cNvPr id="49" name="AutoShape 21"/>
          <p:cNvSpPr>
            <a:spLocks noChangeArrowheads="1"/>
          </p:cNvSpPr>
          <p:nvPr/>
        </p:nvSpPr>
        <p:spPr bwMode="gray">
          <a:xfrm>
            <a:off x="3630387" y="2633891"/>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vi-VN">
              <a:latin typeface="Calibri" pitchFamily="34" charset="0"/>
            </a:endParaRPr>
          </a:p>
        </p:txBody>
      </p:sp>
      <p:sp>
        <p:nvSpPr>
          <p:cNvPr id="50" name="AutoShape 22"/>
          <p:cNvSpPr>
            <a:spLocks noChangeArrowheads="1"/>
          </p:cNvSpPr>
          <p:nvPr/>
        </p:nvSpPr>
        <p:spPr bwMode="gray">
          <a:xfrm>
            <a:off x="3639912" y="3880079"/>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vi-VN">
              <a:latin typeface="Calibri" pitchFamily="34" charset="0"/>
            </a:endParaRPr>
          </a:p>
        </p:txBody>
      </p:sp>
      <p:sp>
        <p:nvSpPr>
          <p:cNvPr id="51" name="AutoShape 23"/>
          <p:cNvSpPr>
            <a:spLocks noChangeArrowheads="1"/>
          </p:cNvSpPr>
          <p:nvPr/>
        </p:nvSpPr>
        <p:spPr bwMode="gray">
          <a:xfrm>
            <a:off x="3614512" y="5313591"/>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vi-VN">
              <a:latin typeface="Calibri" pitchFamily="34" charset="0"/>
            </a:endParaRPr>
          </a:p>
        </p:txBody>
      </p:sp>
      <p:sp>
        <p:nvSpPr>
          <p:cNvPr id="52" name="Text Box 16"/>
          <p:cNvSpPr txBox="1">
            <a:spLocks noChangeArrowheads="1"/>
          </p:cNvSpPr>
          <p:nvPr/>
        </p:nvSpPr>
        <p:spPr bwMode="white">
          <a:xfrm>
            <a:off x="1420587" y="3983266"/>
            <a:ext cx="2128838" cy="396875"/>
          </a:xfrm>
          <a:prstGeom prst="rect">
            <a:avLst/>
          </a:prstGeom>
          <a:noFill/>
          <a:ln w="9525" algn="ctr">
            <a:noFill/>
            <a:miter lim="800000"/>
            <a:headEnd/>
            <a:tailEnd/>
          </a:ln>
        </p:spPr>
        <p:txBody>
          <a:bodyPr>
            <a:spAutoFit/>
          </a:bodyPr>
          <a:lstStyle/>
          <a:p>
            <a:pPr algn="ctr">
              <a:spcBef>
                <a:spcPct val="50000"/>
              </a:spcBef>
            </a:pPr>
            <a:r>
              <a:rPr lang="vi-VN" sz="2000" b="1">
                <a:solidFill>
                  <a:srgbClr val="FFFFFF"/>
                </a:solidFill>
              </a:rPr>
              <a:t>Phép mã</a:t>
            </a:r>
            <a:endParaRPr lang="en-US" sz="2000" b="1">
              <a:solidFill>
                <a:srgbClr val="FFFFFF"/>
              </a:solidFill>
              <a:latin typeface="Calibri" pitchFamily="34" charset="0"/>
            </a:endParaRPr>
          </a:p>
        </p:txBody>
      </p:sp>
      <p:sp>
        <p:nvSpPr>
          <p:cNvPr id="53" name="Right Arrow 52"/>
          <p:cNvSpPr/>
          <p:nvPr/>
        </p:nvSpPr>
        <p:spPr>
          <a:xfrm>
            <a:off x="6050868" y="2649084"/>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Right Arrow 53"/>
          <p:cNvSpPr/>
          <p:nvPr/>
        </p:nvSpPr>
        <p:spPr>
          <a:xfrm>
            <a:off x="6052455" y="3901621"/>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Right Arrow 54"/>
          <p:cNvSpPr/>
          <p:nvPr/>
        </p:nvSpPr>
        <p:spPr>
          <a:xfrm>
            <a:off x="6036580" y="5284334"/>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TextBox 55"/>
          <p:cNvSpPr txBox="1">
            <a:spLocks noChangeArrowheads="1"/>
          </p:cNvSpPr>
          <p:nvPr/>
        </p:nvSpPr>
        <p:spPr bwMode="auto">
          <a:xfrm>
            <a:off x="6965267" y="5167801"/>
            <a:ext cx="3744688" cy="461665"/>
          </a:xfrm>
          <a:prstGeom prst="rect">
            <a:avLst/>
          </a:prstGeom>
          <a:noFill/>
          <a:ln w="9525">
            <a:noFill/>
            <a:miter lim="800000"/>
            <a:headEnd/>
            <a:tailEnd/>
          </a:ln>
        </p:spPr>
        <p:txBody>
          <a:bodyPr wrap="square">
            <a:spAutoFit/>
          </a:bodyPr>
          <a:lstStyle/>
          <a:p>
            <a:r>
              <a:rPr lang="vi-VN" sz="2400">
                <a:latin typeface="Calibri" panose="020F0502020204030204" pitchFamily="34" charset="0"/>
                <a:cs typeface="Calibri" panose="020F0502020204030204" pitchFamily="34" charset="0"/>
              </a:rPr>
              <a:t>Phân tích thừa số nguyên tố</a:t>
            </a:r>
            <a:endParaRPr lang="en-US" sz="2400">
              <a:latin typeface="Calibri" panose="020F0502020204030204" pitchFamily="34" charset="0"/>
              <a:cs typeface="Calibri" panose="020F0502020204030204" pitchFamily="34" charset="0"/>
            </a:endParaRPr>
          </a:p>
        </p:txBody>
      </p:sp>
      <p:sp>
        <p:nvSpPr>
          <p:cNvPr id="57" name="TextBox 56"/>
          <p:cNvSpPr txBox="1">
            <a:spLocks noChangeArrowheads="1"/>
          </p:cNvSpPr>
          <p:nvPr/>
        </p:nvSpPr>
        <p:spPr bwMode="auto">
          <a:xfrm>
            <a:off x="6954155" y="3340780"/>
            <a:ext cx="3871688" cy="1569660"/>
          </a:xfrm>
          <a:prstGeom prst="rect">
            <a:avLst/>
          </a:prstGeom>
          <a:noFill/>
          <a:ln w="9525">
            <a:noFill/>
            <a:miter lim="800000"/>
            <a:headEnd/>
            <a:tailEnd/>
          </a:ln>
        </p:spPr>
        <p:txBody>
          <a:bodyPr wrap="square">
            <a:spAutoFit/>
          </a:bodyPr>
          <a:lstStyle/>
          <a:p>
            <a:r>
              <a:rPr lang="vi-VN" sz="2400">
                <a:latin typeface="Calibri" panose="020F0502020204030204" pitchFamily="34" charset="0"/>
                <a:cs typeface="Calibri" panose="020F0502020204030204" pitchFamily="34" charset="0"/>
              </a:rPr>
              <a:t>Dùng chung modulo n</a:t>
            </a:r>
          </a:p>
          <a:p>
            <a:r>
              <a:rPr lang="vi-VN" sz="2400">
                <a:latin typeface="Calibri" panose="020F0502020204030204" pitchFamily="34" charset="0"/>
                <a:cs typeface="Calibri" panose="020F0502020204030204" pitchFamily="34" charset="0"/>
              </a:rPr>
              <a:t>Dùng số mũ e bé</a:t>
            </a:r>
          </a:p>
          <a:p>
            <a:r>
              <a:rPr lang="vi-VN" sz="2400">
                <a:latin typeface="Calibri" panose="020F0502020204030204" pitchFamily="34" charset="0"/>
                <a:cs typeface="Calibri" panose="020F0502020204030204" pitchFamily="34" charset="0"/>
              </a:rPr>
              <a:t>Sử dụng số </a:t>
            </a:r>
            <a:r>
              <a:rPr lang="el-GR" sz="2400">
                <a:latin typeface="Calibri" panose="020F0502020204030204" pitchFamily="34" charset="0"/>
                <a:cs typeface="Calibri" panose="020F0502020204030204" pitchFamily="34" charset="0"/>
              </a:rPr>
              <a:t>Φ</a:t>
            </a:r>
            <a:r>
              <a:rPr lang="vi-VN" sz="2400">
                <a:latin typeface="Calibri" panose="020F0502020204030204" pitchFamily="34" charset="0"/>
                <a:cs typeface="Calibri" panose="020F0502020204030204" pitchFamily="34" charset="0"/>
              </a:rPr>
              <a:t>(n)</a:t>
            </a:r>
          </a:p>
          <a:p>
            <a:r>
              <a:rPr lang="vi-VN" sz="2400">
                <a:latin typeface="Calibri" panose="020F0502020204030204" pitchFamily="34" charset="0"/>
                <a:cs typeface="Calibri" panose="020F0502020204030204" pitchFamily="34" charset="0"/>
              </a:rPr>
              <a:t>Lặp mã</a:t>
            </a:r>
            <a:endParaRPr lang="en-US" sz="2400">
              <a:latin typeface="Calibri" panose="020F0502020204030204" pitchFamily="34" charset="0"/>
              <a:cs typeface="Calibri" panose="020F0502020204030204" pitchFamily="34" charset="0"/>
            </a:endParaRPr>
          </a:p>
        </p:txBody>
      </p:sp>
      <p:sp>
        <p:nvSpPr>
          <p:cNvPr id="58" name="TextBox 57"/>
          <p:cNvSpPr txBox="1">
            <a:spLocks noChangeArrowheads="1"/>
          </p:cNvSpPr>
          <p:nvPr/>
        </p:nvSpPr>
        <p:spPr bwMode="auto">
          <a:xfrm>
            <a:off x="6965267" y="2476046"/>
            <a:ext cx="3240089" cy="461665"/>
          </a:xfrm>
          <a:prstGeom prst="rect">
            <a:avLst/>
          </a:prstGeom>
          <a:noFill/>
          <a:ln w="9525">
            <a:noFill/>
            <a:miter lim="800000"/>
            <a:headEnd/>
            <a:tailEnd/>
          </a:ln>
        </p:spPr>
        <p:txBody>
          <a:bodyPr wrap="square">
            <a:spAutoFit/>
          </a:bodyPr>
          <a:lstStyle/>
          <a:p>
            <a:r>
              <a:rPr lang="vi-VN" sz="2400">
                <a:latin typeface="Calibri" panose="020F0502020204030204" pitchFamily="34" charset="0"/>
                <a:cs typeface="Calibri" panose="020F0502020204030204" pitchFamily="34" charset="0"/>
              </a:rPr>
              <a:t>Sử dụng bản rõ đặc biêt</a:t>
            </a:r>
            <a:endParaRPr lang="en-US" sz="2400">
              <a:latin typeface="Calibri" panose="020F0502020204030204" pitchFamily="34" charset="0"/>
              <a:cs typeface="Calibri" panose="020F0502020204030204" pitchFamily="34" charset="0"/>
            </a:endParaRPr>
          </a:p>
        </p:txBody>
      </p:sp>
      <p:sp>
        <p:nvSpPr>
          <p:cNvPr id="59" name="Text Box 18"/>
          <p:cNvSpPr txBox="1">
            <a:spLocks noChangeArrowheads="1"/>
          </p:cNvSpPr>
          <p:nvPr/>
        </p:nvSpPr>
        <p:spPr bwMode="gray">
          <a:xfrm>
            <a:off x="4117298" y="5005102"/>
            <a:ext cx="3602037" cy="1015663"/>
          </a:xfrm>
          <a:prstGeom prst="rect">
            <a:avLst/>
          </a:prstGeom>
          <a:noFill/>
          <a:ln w="9525" algn="ctr">
            <a:noFill/>
            <a:miter lim="800000"/>
            <a:headEnd/>
            <a:tailEnd/>
          </a:ln>
        </p:spPr>
        <p:txBody>
          <a:bodyPr>
            <a:spAutoFit/>
          </a:bodyPr>
          <a:lstStyle/>
          <a:p>
            <a:pPr>
              <a:spcBef>
                <a:spcPct val="50000"/>
              </a:spcBef>
              <a:buFontTx/>
              <a:buChar char="•"/>
            </a:pPr>
            <a:r>
              <a:rPr lang="en-US" sz="2400" b="1">
                <a:solidFill>
                  <a:srgbClr val="000000"/>
                </a:solidFill>
                <a:latin typeface="Calibri" panose="020F0502020204030204" pitchFamily="34" charset="0"/>
                <a:cs typeface="Calibri" panose="020F0502020204030204" pitchFamily="34" charset="0"/>
              </a:rPr>
              <a:t> </a:t>
            </a:r>
            <a:r>
              <a:rPr lang="en-US" sz="2400" b="1" smtClean="0">
                <a:solidFill>
                  <a:srgbClr val="000000"/>
                </a:solidFill>
                <a:latin typeface="Calibri" panose="020F0502020204030204" pitchFamily="34" charset="0"/>
                <a:cs typeface="Calibri" panose="020F0502020204030204" pitchFamily="34" charset="0"/>
              </a:rPr>
              <a:t>Tạo số p, q</a:t>
            </a:r>
            <a:endParaRPr lang="en-US" sz="2400" b="1">
              <a:solidFill>
                <a:srgbClr val="000000"/>
              </a:solidFill>
              <a:latin typeface="Calibri" panose="020F0502020204030204" pitchFamily="34" charset="0"/>
              <a:cs typeface="Calibri" panose="020F0502020204030204" pitchFamily="34" charset="0"/>
            </a:endParaRPr>
          </a:p>
          <a:p>
            <a:pPr>
              <a:spcBef>
                <a:spcPct val="50000"/>
              </a:spcBef>
              <a:buFontTx/>
              <a:buChar char="•"/>
            </a:pPr>
            <a:r>
              <a:rPr lang="en-US" sz="2400" b="1">
                <a:solidFill>
                  <a:srgbClr val="000000"/>
                </a:solidFill>
                <a:latin typeface="Calibri" panose="020F0502020204030204" pitchFamily="34" charset="0"/>
                <a:cs typeface="Calibri" panose="020F0502020204030204" pitchFamily="34" charset="0"/>
              </a:rPr>
              <a:t> </a:t>
            </a:r>
            <a:r>
              <a:rPr lang="en-US" sz="2400" b="1" smtClean="0">
                <a:solidFill>
                  <a:srgbClr val="000000"/>
                </a:solidFill>
                <a:latin typeface="Calibri" panose="020F0502020204030204" pitchFamily="34" charset="0"/>
                <a:cs typeface="Calibri" panose="020F0502020204030204" pitchFamily="34" charset="0"/>
              </a:rPr>
              <a:t>Tạo cặp khóa</a:t>
            </a:r>
            <a:endParaRPr lang="en-US" sz="2400" b="1">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69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checkerboard(across)">
                                      <p:cBhvr>
                                        <p:cTn id="15" dur="500"/>
                                        <p:tgtEl>
                                          <p:spTgt spid="4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par>
                                <p:cTn id="19" presetID="5" presetClass="entr" presetSubtype="1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checkerboard(across)">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blinds(horizontal)">
                                      <p:cBhvr>
                                        <p:cTn id="26" dur="500"/>
                                        <p:tgtEl>
                                          <p:spTgt spid="41"/>
                                        </p:tgtEl>
                                      </p:cBhvr>
                                    </p:animEffect>
                                  </p:childTnLst>
                                </p:cTn>
                              </p:par>
                              <p:par>
                                <p:cTn id="27" presetID="3" presetClass="entr" presetSubtype="1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linds(horizontal)">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linds(horizontal)">
                                      <p:cBhvr>
                                        <p:cTn id="34" dur="500"/>
                                        <p:tgtEl>
                                          <p:spTgt spid="5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blinds(horizontal)">
                                      <p:cBhvr>
                                        <p:cTn id="37" dur="500"/>
                                        <p:tgtEl>
                                          <p:spTgt spid="47"/>
                                        </p:tgtEl>
                                      </p:cBhvr>
                                    </p:animEffect>
                                  </p:childTnLst>
                                </p:cTn>
                              </p:par>
                            </p:childTnLst>
                          </p:cTn>
                        </p:par>
                        <p:par>
                          <p:cTn id="38" fill="hold">
                            <p:stCondLst>
                              <p:cond delay="500"/>
                            </p:stCondLst>
                            <p:childTnLst>
                              <p:par>
                                <p:cTn id="39" presetID="4" presetClass="entr" presetSubtype="16"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box(in)">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blinds(horizontal)">
                                      <p:cBhvr>
                                        <p:cTn id="46" dur="500"/>
                                        <p:tgtEl>
                                          <p:spTgt spid="55"/>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blinds(horizontal)">
                                      <p:cBhvr>
                                        <p:cTn id="49" dur="5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box(in)">
                                      <p:cBhvr>
                                        <p:cTn id="54" dur="500"/>
                                        <p:tgtEl>
                                          <p:spTgt spid="45"/>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box(in)">
                                      <p:cBhvr>
                                        <p:cTn id="57" dur="500"/>
                                        <p:tgtEl>
                                          <p:spTgt spid="50"/>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box(in)">
                                      <p:cBhvr>
                                        <p:cTn id="60" dur="5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blinds(horizontal)">
                                      <p:cBhvr>
                                        <p:cTn id="65" dur="500"/>
                                        <p:tgtEl>
                                          <p:spTgt spid="5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blinds(horizontal)">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5" presetClass="entr" presetSubtype="1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checkerboard(across)">
                                      <p:cBhvr>
                                        <p:cTn id="73" dur="500"/>
                                        <p:tgtEl>
                                          <p:spTgt spid="4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checkerboard(across)">
                                      <p:cBhvr>
                                        <p:cTn id="76" dur="500"/>
                                        <p:tgtEl>
                                          <p:spTgt spid="40"/>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checkerboard(across)">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box(in)">
                                      <p:cBhvr>
                                        <p:cTn id="84" dur="500"/>
                                        <p:tgtEl>
                                          <p:spTgt spid="5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blinds(horizontal)">
                                      <p:cBhvr>
                                        <p:cTn id="8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p:bldP spid="45" grpId="0" animBg="1"/>
      <p:bldP spid="46" grpId="0"/>
      <p:bldP spid="47" grpId="0" animBg="1"/>
      <p:bldP spid="49" grpId="0" animBg="1"/>
      <p:bldP spid="50" grpId="0" animBg="1"/>
      <p:bldP spid="51" grpId="0" animBg="1"/>
      <p:bldP spid="52" grpId="0"/>
      <p:bldP spid="53" grpId="0" animBg="1"/>
      <p:bldP spid="54" grpId="0" animBg="1"/>
      <p:bldP spid="55" grpId="0" animBg="1"/>
      <p:bldP spid="56" grpId="0"/>
      <p:bldP spid="57" grpId="0"/>
      <p:bldP spid="58" grpId="0"/>
      <p:bldP spid="5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5943" y="1086667"/>
            <a:ext cx="11839039" cy="5351078"/>
          </a:xfrm>
        </p:spPr>
        <p:txBody>
          <a:bodyPr/>
          <a:lstStyle/>
          <a:p>
            <a:r>
              <a:rPr lang="en-US" b="1" smtClean="0"/>
              <a:t>Một số vấn đề khác của RSA:</a:t>
            </a:r>
          </a:p>
          <a:p>
            <a:pPr lvl="1">
              <a:defRPr/>
            </a:pPr>
            <a:r>
              <a:rPr lang="en-US" b="1"/>
              <a:t>Điểm bất động:</a:t>
            </a:r>
          </a:p>
          <a:p>
            <a:pPr lvl="2">
              <a:defRPr/>
            </a:pPr>
            <a:r>
              <a:rPr lang="en-US" sz="2600" b="1"/>
              <a:t>Định lí:</a:t>
            </a:r>
            <a:r>
              <a:rPr lang="en-US" sz="2600"/>
              <a:t> Nếu các thông báo được mã bằng hệ mật RSA với cặp khóa công khai (e,n) với n = p.q thì số các thông báo không thể che dấu được </a:t>
            </a:r>
            <a:r>
              <a:rPr lang="en-US" sz="2600" smtClean="0"/>
              <a:t>là</a:t>
            </a:r>
          </a:p>
          <a:p>
            <a:pPr marL="1405431" lvl="2" indent="0" algn="ctr">
              <a:buNone/>
              <a:defRPr/>
            </a:pPr>
            <a:r>
              <a:rPr lang="en-US" sz="2600" b="1" smtClean="0"/>
              <a:t>N = (1 + UCLN(e – 1, p – 1))(1 + UCLN(d – 1, q – 1))</a:t>
            </a:r>
            <a:endParaRPr lang="en-US" sz="2600" b="1"/>
          </a:p>
          <a:p>
            <a:pPr lvl="1"/>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Tree>
    <p:extLst>
      <p:ext uri="{BB962C8B-B14F-4D97-AF65-F5344CB8AC3E}">
        <p14:creationId xmlns:p14="http://schemas.microsoft.com/office/powerpoint/2010/main" val="38688280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988693"/>
            <a:ext cx="11577782" cy="5351078"/>
          </a:xfrm>
        </p:spPr>
        <p:txBody>
          <a:bodyPr/>
          <a:lstStyle/>
          <a:p>
            <a:r>
              <a:rPr lang="en-US" b="1" smtClean="0"/>
              <a:t>Độ dài khóa:</a:t>
            </a:r>
          </a:p>
          <a:p>
            <a:endParaRPr lang="en-US"/>
          </a:p>
          <a:p>
            <a:endParaRPr lang="en-US" smtClean="0"/>
          </a:p>
          <a:p>
            <a:endParaRPr lang="en-US"/>
          </a:p>
          <a:p>
            <a:endParaRPr lang="en-US" smtClean="0"/>
          </a:p>
          <a:p>
            <a:r>
              <a:rPr lang="en-US" smtClean="0"/>
              <a:t>Ứng dụng của RSA: ngân hàng, TMĐT, các giao thức công nghệ thông tin, chính phủ điện tử, gửi nhận văn bản,… </a:t>
            </a:r>
            <a:endParaRPr lang="en-US"/>
          </a:p>
        </p:txBody>
      </p:sp>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06067888"/>
              </p:ext>
            </p:extLst>
          </p:nvPr>
        </p:nvGraphicFramePr>
        <p:xfrm>
          <a:off x="2799595" y="1855880"/>
          <a:ext cx="6166758" cy="2100944"/>
        </p:xfrm>
        <a:graphic>
          <a:graphicData uri="http://schemas.openxmlformats.org/drawingml/2006/table">
            <a:tbl>
              <a:tblPr firstRow="1" bandRow="1">
                <a:tableStyleId>{00A15C55-8517-42AA-B614-E9B94910E393}</a:tableStyleId>
              </a:tblPr>
              <a:tblGrid>
                <a:gridCol w="2228622">
                  <a:extLst>
                    <a:ext uri="{9D8B030D-6E8A-4147-A177-3AD203B41FA5}">
                      <a16:colId xmlns:a16="http://schemas.microsoft.com/office/drawing/2014/main" val="20000"/>
                    </a:ext>
                  </a:extLst>
                </a:gridCol>
                <a:gridCol w="3938136">
                  <a:extLst>
                    <a:ext uri="{9D8B030D-6E8A-4147-A177-3AD203B41FA5}">
                      <a16:colId xmlns:a16="http://schemas.microsoft.com/office/drawing/2014/main" val="20001"/>
                    </a:ext>
                  </a:extLst>
                </a:gridCol>
              </a:tblGrid>
              <a:tr h="525236">
                <a:tc>
                  <a:txBody>
                    <a:bodyPr/>
                    <a:lstStyle/>
                    <a:p>
                      <a:pPr algn="ctr"/>
                      <a:r>
                        <a:rPr lang="vi-VN" sz="2800" dirty="0"/>
                        <a:t>Năm</a:t>
                      </a:r>
                      <a:endParaRPr lang="en-US" sz="2800" dirty="0">
                        <a:latin typeface="Calibri" panose="020F0502020204030204" pitchFamily="34" charset="0"/>
                        <a:cs typeface="Calibri" panose="020F0502020204030204" pitchFamily="34" charset="0"/>
                      </a:endParaRPr>
                    </a:p>
                  </a:txBody>
                  <a:tcPr marT="45700" marB="45700"/>
                </a:tc>
                <a:tc>
                  <a:txBody>
                    <a:bodyPr/>
                    <a:lstStyle/>
                    <a:p>
                      <a:pPr algn="ctr"/>
                      <a:r>
                        <a:rPr lang="vi-VN" sz="2800" dirty="0"/>
                        <a:t>Độ</a:t>
                      </a:r>
                      <a:r>
                        <a:rPr lang="vi-VN" sz="2800" baseline="0" dirty="0"/>
                        <a:t> dài nên sử dụng</a:t>
                      </a:r>
                      <a:endParaRPr lang="en-US" sz="2800" dirty="0">
                        <a:latin typeface="Calibri" panose="020F0502020204030204" pitchFamily="34" charset="0"/>
                        <a:cs typeface="Calibri" panose="020F0502020204030204" pitchFamily="34" charset="0"/>
                      </a:endParaRPr>
                    </a:p>
                  </a:txBody>
                  <a:tcPr marT="45700" marB="45700"/>
                </a:tc>
                <a:extLst>
                  <a:ext uri="{0D108BD9-81ED-4DB2-BD59-A6C34878D82A}">
                    <a16:rowId xmlns:a16="http://schemas.microsoft.com/office/drawing/2014/main" val="10000"/>
                  </a:ext>
                </a:extLst>
              </a:tr>
              <a:tr h="525236">
                <a:tc>
                  <a:txBody>
                    <a:bodyPr/>
                    <a:lstStyle/>
                    <a:p>
                      <a:pPr algn="ctr"/>
                      <a:r>
                        <a:rPr lang="vi-VN" sz="2800" dirty="0"/>
                        <a:t>2010</a:t>
                      </a:r>
                      <a:endParaRPr lang="en-US" sz="2800" dirty="0">
                        <a:latin typeface="Calibri" panose="020F0502020204030204" pitchFamily="34" charset="0"/>
                        <a:cs typeface="Calibri" panose="020F0502020204030204" pitchFamily="34" charset="0"/>
                      </a:endParaRPr>
                    </a:p>
                  </a:txBody>
                  <a:tcPr marT="45700" marB="45700"/>
                </a:tc>
                <a:tc>
                  <a:txBody>
                    <a:bodyPr/>
                    <a:lstStyle/>
                    <a:p>
                      <a:pPr algn="ctr"/>
                      <a:r>
                        <a:rPr lang="vi-VN" sz="2800" dirty="0"/>
                        <a:t>1024</a:t>
                      </a:r>
                      <a:r>
                        <a:rPr lang="vi-VN" sz="2800" baseline="0" dirty="0"/>
                        <a:t> bits</a:t>
                      </a:r>
                      <a:endParaRPr lang="en-US" sz="2800" dirty="0">
                        <a:latin typeface="Calibri" panose="020F0502020204030204" pitchFamily="34" charset="0"/>
                        <a:cs typeface="Calibri" panose="020F0502020204030204" pitchFamily="34" charset="0"/>
                      </a:endParaRPr>
                    </a:p>
                  </a:txBody>
                  <a:tcPr marT="45700" marB="45700"/>
                </a:tc>
                <a:extLst>
                  <a:ext uri="{0D108BD9-81ED-4DB2-BD59-A6C34878D82A}">
                    <a16:rowId xmlns:a16="http://schemas.microsoft.com/office/drawing/2014/main" val="10001"/>
                  </a:ext>
                </a:extLst>
              </a:tr>
              <a:tr h="525236">
                <a:tc>
                  <a:txBody>
                    <a:bodyPr/>
                    <a:lstStyle/>
                    <a:p>
                      <a:pPr algn="ctr"/>
                      <a:r>
                        <a:rPr lang="vi-VN" sz="2800" dirty="0"/>
                        <a:t>2030</a:t>
                      </a:r>
                      <a:endParaRPr lang="en-US" sz="2800" dirty="0">
                        <a:latin typeface="Calibri" panose="020F0502020204030204" pitchFamily="34" charset="0"/>
                        <a:cs typeface="Calibri" panose="020F0502020204030204" pitchFamily="34" charset="0"/>
                      </a:endParaRPr>
                    </a:p>
                  </a:txBody>
                  <a:tcPr marT="45700" marB="45700"/>
                </a:tc>
                <a:tc>
                  <a:txBody>
                    <a:bodyPr/>
                    <a:lstStyle/>
                    <a:p>
                      <a:pPr algn="ctr"/>
                      <a:r>
                        <a:rPr lang="vi-VN" sz="2800" dirty="0"/>
                        <a:t>2048 bits</a:t>
                      </a:r>
                      <a:endParaRPr lang="en-US" sz="2800" dirty="0">
                        <a:latin typeface="Calibri" panose="020F0502020204030204" pitchFamily="34" charset="0"/>
                        <a:cs typeface="Calibri" panose="020F0502020204030204" pitchFamily="34" charset="0"/>
                      </a:endParaRPr>
                    </a:p>
                  </a:txBody>
                  <a:tcPr marT="45700" marB="45700"/>
                </a:tc>
                <a:extLst>
                  <a:ext uri="{0D108BD9-81ED-4DB2-BD59-A6C34878D82A}">
                    <a16:rowId xmlns:a16="http://schemas.microsoft.com/office/drawing/2014/main" val="10002"/>
                  </a:ext>
                </a:extLst>
              </a:tr>
              <a:tr h="525236">
                <a:tc>
                  <a:txBody>
                    <a:bodyPr/>
                    <a:lstStyle/>
                    <a:p>
                      <a:pPr algn="ctr"/>
                      <a:r>
                        <a:rPr lang="vi-VN" sz="2800" dirty="0"/>
                        <a:t>2031</a:t>
                      </a:r>
                      <a:endParaRPr lang="en-US" sz="2800" dirty="0">
                        <a:latin typeface="Calibri" panose="020F0502020204030204" pitchFamily="34" charset="0"/>
                        <a:cs typeface="Calibri" panose="020F0502020204030204" pitchFamily="34" charset="0"/>
                      </a:endParaRPr>
                    </a:p>
                  </a:txBody>
                  <a:tcPr marT="45700" marB="45700"/>
                </a:tc>
                <a:tc>
                  <a:txBody>
                    <a:bodyPr/>
                    <a:lstStyle/>
                    <a:p>
                      <a:pPr algn="ctr"/>
                      <a:r>
                        <a:rPr lang="vi-VN" sz="2800" dirty="0"/>
                        <a:t>3072 bits</a:t>
                      </a:r>
                      <a:endParaRPr lang="en-US" sz="2800" dirty="0">
                        <a:latin typeface="Calibri" panose="020F0502020204030204" pitchFamily="34" charset="0"/>
                        <a:cs typeface="Calibri" panose="020F0502020204030204" pitchFamily="34" charset="0"/>
                      </a:endParaRPr>
                    </a:p>
                  </a:txBody>
                  <a:tcPr marT="45700" marB="457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095102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idx="1"/>
              </p:nvPr>
            </p:nvSpPr>
            <p:spPr>
              <a:xfrm>
                <a:off x="208547" y="1086667"/>
                <a:ext cx="11826435" cy="5351078"/>
              </a:xfrm>
            </p:spPr>
            <p:txBody>
              <a:bodyPr/>
              <a:lstStyle/>
              <a:p>
                <a:r>
                  <a:rPr lang="en-US" b="1" smtClean="0"/>
                  <a:t>Hệ mật Rabin:</a:t>
                </a:r>
              </a:p>
              <a:p>
                <a:pPr lvl="1"/>
                <a:r>
                  <a:rPr lang="en-US" b="1"/>
                  <a:t>Sơ đồ chung của hệ mật Rabin</a:t>
                </a:r>
              </a:p>
              <a:p>
                <a:pPr lvl="2"/>
                <a14:m>
                  <m:oMath xmlns:m="http://schemas.openxmlformats.org/officeDocument/2006/math">
                    <m:r>
                      <a:rPr lang="en-US" sz="2600" i="1">
                        <a:latin typeface="Cambria Math" panose="02040503050406030204" pitchFamily="18" charset="0"/>
                      </a:rPr>
                      <m:t>𝑃</m:t>
                    </m:r>
                    <m:r>
                      <a:rPr lang="en-US" sz="2600" i="1">
                        <a:latin typeface="Cambria Math" panose="02040503050406030204" pitchFamily="18" charset="0"/>
                      </a:rPr>
                      <m:t>=</m:t>
                    </m:r>
                  </m:oMath>
                </a14:m>
                <a:r>
                  <a:rPr lang="en-US" sz="2600"/>
                  <a:t>Z</a:t>
                </a:r>
                <a:r>
                  <a:rPr lang="en-US" sz="2600" baseline="-25000"/>
                  <a:t>n</a:t>
                </a:r>
                <a:r>
                  <a:rPr lang="en-US" sz="2600"/>
                  <a:t> ; </a:t>
                </a:r>
                <a14:m>
                  <m:oMath xmlns:m="http://schemas.openxmlformats.org/officeDocument/2006/math">
                    <m:r>
                      <a:rPr lang="en-US" sz="2600" i="1">
                        <a:latin typeface="Cambria Math" panose="02040503050406030204" pitchFamily="18" charset="0"/>
                      </a:rPr>
                      <m:t>𝐶</m:t>
                    </m:r>
                    <m:r>
                      <a:rPr lang="en-US" sz="2600" i="1">
                        <a:latin typeface="Cambria Math" panose="02040503050406030204" pitchFamily="18" charset="0"/>
                      </a:rPr>
                      <m:t>=</m:t>
                    </m:r>
                    <m:r>
                      <a:rPr lang="en-US" sz="2600" i="1">
                        <a:latin typeface="Cambria Math" panose="02040503050406030204" pitchFamily="18" charset="0"/>
                      </a:rPr>
                      <m:t>𝑍𝑛</m:t>
                    </m:r>
                  </m:oMath>
                </a14:m>
                <a:endParaRPr lang="en-US" sz="2600" baseline="-25000"/>
              </a:p>
              <a:p>
                <a:pPr lvl="2"/>
                <a:r>
                  <a:rPr lang="en-US" sz="2600"/>
                  <a:t>K = {k=(k</a:t>
                </a:r>
                <a:r>
                  <a:rPr lang="en-US" sz="2600" baseline="-25000"/>
                  <a:t>e</a:t>
                </a:r>
                <a:r>
                  <a:rPr lang="en-US" sz="2600"/>
                  <a:t>, k</a:t>
                </a:r>
                <a:r>
                  <a:rPr lang="en-US" sz="2600" baseline="-25000"/>
                  <a:t>d</a:t>
                </a:r>
                <a:r>
                  <a:rPr lang="en-US" sz="2600"/>
                  <a:t>): k</a:t>
                </a:r>
                <a:r>
                  <a:rPr lang="en-US" sz="2600" baseline="-25000"/>
                  <a:t>e</a:t>
                </a:r>
                <a:r>
                  <a:rPr lang="en-US" sz="2600"/>
                  <a:t> = n, k</a:t>
                </a:r>
                <a:r>
                  <a:rPr lang="en-US" sz="2600" baseline="-25000"/>
                  <a:t>d</a:t>
                </a:r>
                <a:r>
                  <a:rPr lang="en-US" sz="2600"/>
                  <a:t> = (p, </a:t>
                </a:r>
                <a:r>
                  <a:rPr lang="en-US" sz="2600">
                    <a:sym typeface="Symbol" panose="05050102010706020507" pitchFamily="18" charset="2"/>
                  </a:rPr>
                  <a:t>q</a:t>
                </a:r>
                <a:r>
                  <a:rPr lang="en-US" sz="2600"/>
                  <a:t>), n = p.q}</a:t>
                </a:r>
              </a:p>
              <a:p>
                <a:pPr lvl="2"/>
                <a:r>
                  <a:rPr lang="en-US" sz="2600">
                    <a:sym typeface="Symbol" panose="05050102010706020507" pitchFamily="18" charset="2"/>
                  </a:rPr>
                  <a:t>Hàm mã hóa e và giải mã d được xác định như sau:</a:t>
                </a:r>
              </a:p>
              <a:p>
                <a:pPr lvl="3"/>
                <a:r>
                  <a:rPr lang="en-US" sz="2400">
                    <a:sym typeface="Symbol" panose="05050102010706020507" pitchFamily="18" charset="2"/>
                  </a:rPr>
                  <a:t>Với mỗi x  P, để lập mã cho x ta tính y = </a:t>
                </a:r>
                <a14:m>
                  <m:oMath xmlns:m="http://schemas.openxmlformats.org/officeDocument/2006/math">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𝑒</m:t>
                        </m:r>
                      </m:e>
                      <m:sub>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𝑘</m:t>
                            </m:r>
                          </m:e>
                          <m:sub>
                            <m:r>
                              <a:rPr lang="en-US" sz="2400" i="1">
                                <a:latin typeface="Cambria Math" panose="02040503050406030204" pitchFamily="18" charset="0"/>
                                <a:sym typeface="Symbol" panose="05050102010706020507" pitchFamily="18" charset="2"/>
                              </a:rPr>
                              <m:t>𝑒</m:t>
                            </m:r>
                          </m:sub>
                        </m:sSub>
                      </m:sub>
                    </m:sSub>
                    <m:d>
                      <m:dPr>
                        <m:ctrlPr>
                          <a:rPr lang="en-US" sz="2400" i="1">
                            <a:latin typeface="Cambria Math" panose="02040503050406030204" pitchFamily="18" charset="0"/>
                            <a:sym typeface="Symbol" panose="05050102010706020507" pitchFamily="18" charset="2"/>
                          </a:rPr>
                        </m:ctrlPr>
                      </m:dPr>
                      <m:e>
                        <m:r>
                          <a:rPr lang="en-US" sz="2400" i="1">
                            <a:latin typeface="Cambria Math" panose="02040503050406030204" pitchFamily="18" charset="0"/>
                            <a:sym typeface="Symbol" panose="05050102010706020507" pitchFamily="18" charset="2"/>
                          </a:rPr>
                          <m:t>𝑥</m:t>
                        </m:r>
                        <m:r>
                          <a:rPr lang="en-US" sz="2400" i="1">
                            <a:latin typeface="Cambria Math" panose="02040503050406030204" pitchFamily="18" charset="0"/>
                            <a:sym typeface="Symbol" panose="05050102010706020507" pitchFamily="18" charset="2"/>
                          </a:rPr>
                          <m:t>, </m:t>
                        </m:r>
                        <m:r>
                          <a:rPr lang="en-US" sz="2400" i="1">
                            <a:latin typeface="Cambria Math" panose="02040503050406030204" pitchFamily="18" charset="0"/>
                            <a:sym typeface="Symbol" panose="05050102010706020507" pitchFamily="18" charset="2"/>
                          </a:rPr>
                          <m:t>𝑘</m:t>
                        </m:r>
                      </m:e>
                    </m:d>
                    <m:r>
                      <a:rPr lang="en-US" sz="2400" i="1">
                        <a:latin typeface="Cambria Math" panose="02040503050406030204" pitchFamily="18" charset="0"/>
                        <a:sym typeface="Symbol" panose="05050102010706020507" pitchFamily="18" charset="2"/>
                      </a:rPr>
                      <m:t>=</m:t>
                    </m:r>
                    <m:sSup>
                      <m:sSupPr>
                        <m:ctrlPr>
                          <a:rPr lang="en-US" sz="2400" i="1">
                            <a:latin typeface="Cambria Math" panose="02040503050406030204" pitchFamily="18" charset="0"/>
                            <a:sym typeface="Symbol" panose="05050102010706020507" pitchFamily="18" charset="2"/>
                          </a:rPr>
                        </m:ctrlPr>
                      </m:sSupPr>
                      <m:e>
                        <m:r>
                          <a:rPr lang="en-US" sz="2400" i="1">
                            <a:latin typeface="Cambria Math" panose="02040503050406030204" pitchFamily="18" charset="0"/>
                            <a:sym typeface="Symbol" panose="05050102010706020507" pitchFamily="18" charset="2"/>
                          </a:rPr>
                          <m:t>𝑥</m:t>
                        </m:r>
                      </m:e>
                      <m:sup>
                        <m:r>
                          <a:rPr lang="en-US" sz="2400" i="1">
                            <a:latin typeface="Cambria Math" panose="02040503050406030204" pitchFamily="18" charset="0"/>
                            <a:sym typeface="Symbol" panose="05050102010706020507" pitchFamily="18" charset="2"/>
                          </a:rPr>
                          <m:t>2</m:t>
                        </m:r>
                      </m:sup>
                    </m:sSup>
                    <m:r>
                      <a:rPr lang="en-US" sz="2400" i="1">
                        <a:latin typeface="Cambria Math" panose="02040503050406030204" pitchFamily="18" charset="0"/>
                        <a:sym typeface="Symbol" panose="05050102010706020507" pitchFamily="18" charset="2"/>
                      </a:rPr>
                      <m:t>𝑚𝑜𝑑</m:t>
                    </m:r>
                    <m:r>
                      <a:rPr lang="en-US" sz="2400" i="1">
                        <a:latin typeface="Cambria Math" panose="02040503050406030204" pitchFamily="18" charset="0"/>
                        <a:sym typeface="Symbol" panose="05050102010706020507" pitchFamily="18" charset="2"/>
                      </a:rPr>
                      <m:t> </m:t>
                    </m:r>
                    <m:r>
                      <a:rPr lang="en-US" sz="2400" i="1">
                        <a:latin typeface="Cambria Math" panose="02040503050406030204" pitchFamily="18" charset="0"/>
                        <a:sym typeface="Symbol" panose="05050102010706020507" pitchFamily="18" charset="2"/>
                      </a:rPr>
                      <m:t>𝑛</m:t>
                    </m:r>
                  </m:oMath>
                </a14:m>
                <a:r>
                  <a:rPr lang="en-US" sz="2400">
                    <a:sym typeface="Symbol" panose="05050102010706020507" pitchFamily="18" charset="2"/>
                  </a:rPr>
                  <a:t> </a:t>
                </a:r>
              </a:p>
              <a:p>
                <a:pPr lvl="3"/>
                <a:r>
                  <a:rPr lang="en-US" sz="2400">
                    <a:sym typeface="Symbol" panose="05050102010706020507" pitchFamily="18" charset="2"/>
                  </a:rPr>
                  <a:t>Hàm giải mã: x = </a:t>
                </a:r>
                <a14:m>
                  <m:oMath xmlns:m="http://schemas.openxmlformats.org/officeDocument/2006/math">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𝑑</m:t>
                        </m:r>
                      </m:e>
                      <m:sub>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𝑘</m:t>
                            </m:r>
                          </m:e>
                          <m:sub>
                            <m:r>
                              <a:rPr lang="en-US" sz="2400" i="1">
                                <a:latin typeface="Cambria Math" panose="02040503050406030204" pitchFamily="18" charset="0"/>
                                <a:sym typeface="Symbol" panose="05050102010706020507" pitchFamily="18" charset="2"/>
                              </a:rPr>
                              <m:t>𝑑</m:t>
                            </m:r>
                          </m:sub>
                        </m:sSub>
                      </m:sub>
                    </m:sSub>
                    <m:d>
                      <m:dPr>
                        <m:ctrlPr>
                          <a:rPr lang="en-US" sz="2400" i="1">
                            <a:latin typeface="Cambria Math" panose="02040503050406030204" pitchFamily="18" charset="0"/>
                            <a:sym typeface="Symbol" panose="05050102010706020507" pitchFamily="18" charset="2"/>
                          </a:rPr>
                        </m:ctrlPr>
                      </m:dPr>
                      <m:e>
                        <m:r>
                          <a:rPr lang="en-US" sz="2400" i="1">
                            <a:latin typeface="Cambria Math" panose="02040503050406030204" pitchFamily="18" charset="0"/>
                            <a:sym typeface="Symbol" panose="05050102010706020507" pitchFamily="18" charset="2"/>
                          </a:rPr>
                          <m:t>𝑦</m:t>
                        </m:r>
                      </m:e>
                    </m:d>
                  </m:oMath>
                </a14:m>
                <a:r>
                  <a:rPr lang="en-US" sz="2400">
                    <a:sym typeface="Symbol" panose="05050102010706020507" pitchFamily="18" charset="2"/>
                  </a:rPr>
                  <a:t> trong đó </a:t>
                </a:r>
                <a14:m>
                  <m:oMath xmlns:m="http://schemas.openxmlformats.org/officeDocument/2006/math">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𝑑</m:t>
                        </m:r>
                      </m:e>
                      <m:sub>
                        <m:sSub>
                          <m:sSubPr>
                            <m:ctrlPr>
                              <a:rPr lang="en-US" sz="2400" i="1">
                                <a:latin typeface="Cambria Math" panose="02040503050406030204" pitchFamily="18" charset="0"/>
                                <a:sym typeface="Symbol" panose="05050102010706020507" pitchFamily="18" charset="2"/>
                              </a:rPr>
                            </m:ctrlPr>
                          </m:sSubPr>
                          <m:e>
                            <m:r>
                              <a:rPr lang="en-US" sz="2400" i="1">
                                <a:latin typeface="Cambria Math" panose="02040503050406030204" pitchFamily="18" charset="0"/>
                                <a:sym typeface="Symbol" panose="05050102010706020507" pitchFamily="18" charset="2"/>
                              </a:rPr>
                              <m:t>𝑘</m:t>
                            </m:r>
                          </m:e>
                          <m:sub>
                            <m:r>
                              <a:rPr lang="en-US" sz="2400" i="1">
                                <a:latin typeface="Cambria Math" panose="02040503050406030204" pitchFamily="18" charset="0"/>
                                <a:sym typeface="Symbol" panose="05050102010706020507" pitchFamily="18" charset="2"/>
                              </a:rPr>
                              <m:t>𝑑</m:t>
                            </m:r>
                          </m:sub>
                        </m:sSub>
                      </m:sub>
                    </m:sSub>
                    <m:d>
                      <m:dPr>
                        <m:ctrlPr>
                          <a:rPr lang="en-US" sz="2400" i="1">
                            <a:latin typeface="Cambria Math" panose="02040503050406030204" pitchFamily="18" charset="0"/>
                            <a:sym typeface="Symbol" panose="05050102010706020507" pitchFamily="18" charset="2"/>
                          </a:rPr>
                        </m:ctrlPr>
                      </m:dPr>
                      <m:e>
                        <m:r>
                          <a:rPr lang="en-US" sz="2400" i="1">
                            <a:latin typeface="Cambria Math" panose="02040503050406030204" pitchFamily="18" charset="0"/>
                            <a:sym typeface="Symbol" panose="05050102010706020507" pitchFamily="18" charset="2"/>
                          </a:rPr>
                          <m:t>𝑦</m:t>
                        </m:r>
                      </m:e>
                    </m:d>
                  </m:oMath>
                </a14:m>
                <a:r>
                  <a:rPr lang="en-US" sz="2400">
                    <a:sym typeface="Symbol" panose="05050102010706020507" pitchFamily="18" charset="2"/>
                  </a:rPr>
                  <a:t> là </a:t>
                </a:r>
                <a:r>
                  <a:rPr lang="en-US" sz="2400" smtClean="0">
                    <a:sym typeface="Symbol" panose="05050102010706020507" pitchFamily="18" charset="2"/>
                  </a:rPr>
                  <a:t>hàm tính căn bậc hai của y mod n với các đầu vào (y, p, q)</a:t>
                </a:r>
                <a:endParaRPr lang="en-US" sz="2400">
                  <a:sym typeface="Symbol" panose="05050102010706020507" pitchFamily="18" charset="2"/>
                </a:endParaRPr>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xfrm>
                <a:off x="208547" y="1086667"/>
                <a:ext cx="11826435" cy="5351078"/>
              </a:xfrm>
              <a:blipFill>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108364" y="175484"/>
            <a:ext cx="11016586" cy="711205"/>
          </a:xfrm>
          <a:prstGeom prst="rect">
            <a:avLst/>
          </a:prstGeom>
        </p:spPr>
        <p:txBody>
          <a:bodyPr/>
          <a:lstStyle/>
          <a:p>
            <a:r>
              <a:rPr lang="en-US" smtClean="0"/>
              <a:t> Giới thiệu một số hệ mật KCK</a:t>
            </a:r>
            <a:endParaRPr lang="en-US"/>
          </a:p>
        </p:txBody>
      </p:sp>
      <p:sp>
        <p:nvSpPr>
          <p:cNvPr id="4" name="Rectangle 3"/>
          <p:cNvSpPr/>
          <p:nvPr/>
        </p:nvSpPr>
        <p:spPr>
          <a:xfrm>
            <a:off x="7331242" y="3994484"/>
            <a:ext cx="3256547" cy="4170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35985" y="4531348"/>
            <a:ext cx="1439173" cy="3935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183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Title"/>
  <p:tag name="MH_ORDER" val="1"/>
</p:tagLst>
</file>

<file path=ppt/theme/theme1.xml><?xml version="1.0" encoding="utf-8"?>
<a:theme xmlns:a="http://schemas.openxmlformats.org/drawingml/2006/main" name="Master">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10059</TotalTime>
  <Words>18239</Words>
  <Application>Microsoft Office PowerPoint</Application>
  <PresentationFormat>Widescreen</PresentationFormat>
  <Paragraphs>2067</Paragraphs>
  <Slides>202</Slides>
  <Notes>50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202</vt:i4>
      </vt:variant>
    </vt:vector>
  </HeadingPairs>
  <TitlesOfParts>
    <vt:vector size="221" baseType="lpstr">
      <vt:lpstr>微软雅黑</vt:lpstr>
      <vt:lpstr>MS PGothic</vt:lpstr>
      <vt:lpstr>Arial</vt:lpstr>
      <vt:lpstr>Calibri</vt:lpstr>
      <vt:lpstr>Cambria</vt:lpstr>
      <vt:lpstr>Cambria Math</vt:lpstr>
      <vt:lpstr>Courier New</vt:lpstr>
      <vt:lpstr>等线</vt:lpstr>
      <vt:lpstr>Muli</vt:lpstr>
      <vt:lpstr>Symbol</vt:lpstr>
      <vt:lpstr>Tahoma</vt:lpstr>
      <vt:lpstr>Times New Roman</vt:lpstr>
      <vt:lpstr>Wingdings</vt:lpstr>
      <vt:lpstr>时尚中黑简体</vt:lpstr>
      <vt:lpstr>经典综艺体简</vt:lpstr>
      <vt:lpstr>Master</vt:lpstr>
      <vt:lpstr>Equation</vt:lpstr>
      <vt:lpstr>Bitmap Image</vt:lpstr>
      <vt:lpstr>Visio</vt:lpstr>
      <vt:lpstr>PowerPoint Presentation</vt:lpstr>
      <vt:lpstr>PowerPoint Presentation</vt:lpstr>
      <vt:lpstr>PowerPoint Presentation</vt:lpstr>
      <vt:lpstr>PowerPoint Presentation</vt:lpstr>
      <vt:lpstr> Bài 01. Bổ túc cơ sở toán học </vt:lpstr>
      <vt:lpstr> Bài 01. Bổ túc cơ sở toán học </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 Một số kiến thức toán học</vt:lpstr>
      <vt:lpstr>PowerPoint Presentation</vt:lpstr>
      <vt:lpstr> Một số kiến thức toán học</vt:lpstr>
      <vt:lpstr> Một số kiến thức toán học</vt:lpstr>
      <vt:lpstr> Một số kiến thức toán học</vt:lpstr>
      <vt:lpstr>Bài 02. Một số kiến thức toán học</vt:lpstr>
      <vt:lpstr> Một số kiến thức toán học</vt:lpstr>
      <vt:lpstr> Một số kiến thức toán học</vt:lpstr>
      <vt:lpstr> Một số kiến thức toán học</vt:lpstr>
      <vt:lpstr> Một số kiến thức toán học</vt:lpstr>
      <vt:lpstr>PowerPoint Presentation</vt:lpstr>
      <vt:lpstr> Một số kiến thức toán học</vt:lpstr>
      <vt:lpstr> Một số kiến thức toán học</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PowerPoint Presentation</vt:lpstr>
      <vt:lpstr> Bài 03. Bài tập áp dụng</vt:lpstr>
      <vt:lpstr> Bài 03. Bài tập áp dụng</vt:lpstr>
      <vt:lpstr>PowerPoint Presentation</vt:lpstr>
      <vt:lpstr>Bài 04.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PowerPoint Presentation</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Giới thiệu một số hệ mật KCK</vt:lpstr>
      <vt:lpstr> Tổng kết</vt:lpstr>
      <vt:lpstr> Tổng kết</vt:lpstr>
      <vt:lpstr>Tổng kết</vt:lpstr>
      <vt:lpstr>PowerPoint Presentation</vt:lpstr>
      <vt:lpstr>PowerPoint Presentation</vt:lpstr>
      <vt:lpstr>Bài 01. Vấn đề xác thực, hàm băm, chữ kí số</vt:lpstr>
      <vt:lpstr> Vấn đề xác thực</vt:lpstr>
      <vt:lpstr> Hàm băm</vt:lpstr>
      <vt:lpstr>“Hàm nghiền”</vt:lpstr>
      <vt:lpstr> Băm và mã hóa</vt:lpstr>
      <vt:lpstr> Các ứng dụng của hàm băm</vt:lpstr>
      <vt:lpstr> Tính toàn vẹn</vt:lpstr>
      <vt:lpstr> Xác minh mật khẩu</vt:lpstr>
      <vt:lpstr> Xác thực</vt:lpstr>
      <vt:lpstr> Sử dụng hàm băm</vt:lpstr>
      <vt:lpstr> Sử dụng hàm băm</vt:lpstr>
      <vt:lpstr> Sử dụng hàm băm</vt:lpstr>
      <vt:lpstr> Các tính chất của hàm băm</vt:lpstr>
      <vt:lpstr> Sử dụng hàm băm</vt:lpstr>
      <vt:lpstr> Kháng tiền ảnh (tính chất một chiều)</vt:lpstr>
      <vt:lpstr> Kháng tiền ảnh thứ hai (kháng va chạm yếu)</vt:lpstr>
      <vt:lpstr> Kháng va chạm (kháng va chạm mạnh)</vt:lpstr>
      <vt:lpstr>Sơ đồ phân loại hàm băm mật mã và ứng dụng</vt:lpstr>
      <vt:lpstr> Cấu trúc hàm băm</vt:lpstr>
      <vt:lpstr>Cấu trúc hàm băm</vt:lpstr>
      <vt:lpstr> Thuật toán Matyas – Mayer – Oseas </vt:lpstr>
      <vt:lpstr>Thuật toán băm Davies - Mayer</vt:lpstr>
      <vt:lpstr>Thuật toán băm Miyaguchi - Preneel</vt:lpstr>
      <vt:lpstr> Họ hàm băm</vt:lpstr>
      <vt:lpstr> Các tấn công lên hàm băm</vt:lpstr>
      <vt:lpstr>Tấn công ngày sinh nhật</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Bài 02. Vấn đề xác thực, hàm băm, chữ kí số (tiếp)</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  Xác thực và chữ kí số</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Tran Tot</cp:lastModifiedBy>
  <cp:revision>639</cp:revision>
  <dcterms:created xsi:type="dcterms:W3CDTF">2017-09-22T08:16:39Z</dcterms:created>
  <dcterms:modified xsi:type="dcterms:W3CDTF">2022-03-23T06:43:18Z</dcterms:modified>
</cp:coreProperties>
</file>